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sldIdLst>
    <p:sldId id="256" r:id="rId2"/>
    <p:sldId id="5241" r:id="rId3"/>
    <p:sldId id="5245" r:id="rId4"/>
    <p:sldId id="5242" r:id="rId5"/>
    <p:sldId id="5255" r:id="rId6"/>
    <p:sldId id="5251" r:id="rId7"/>
    <p:sldId id="5252" r:id="rId8"/>
    <p:sldId id="5247" r:id="rId9"/>
    <p:sldId id="5248" r:id="rId10"/>
    <p:sldId id="5253" r:id="rId11"/>
    <p:sldId id="5265" r:id="rId12"/>
    <p:sldId id="5254" r:id="rId13"/>
    <p:sldId id="5256" r:id="rId14"/>
    <p:sldId id="5257" r:id="rId15"/>
    <p:sldId id="5258" r:id="rId16"/>
    <p:sldId id="326" r:id="rId17"/>
    <p:sldId id="5042" r:id="rId18"/>
    <p:sldId id="764" r:id="rId19"/>
    <p:sldId id="763" r:id="rId20"/>
    <p:sldId id="704" r:id="rId21"/>
    <p:sldId id="705" r:id="rId22"/>
    <p:sldId id="706" r:id="rId23"/>
    <p:sldId id="765" r:id="rId24"/>
    <p:sldId id="771" r:id="rId25"/>
    <p:sldId id="5004" r:id="rId26"/>
    <p:sldId id="307" r:id="rId27"/>
    <p:sldId id="5045" r:id="rId28"/>
    <p:sldId id="627" r:id="rId29"/>
    <p:sldId id="272" r:id="rId30"/>
    <p:sldId id="347" r:id="rId31"/>
    <p:sldId id="659" r:id="rId32"/>
    <p:sldId id="338" r:id="rId33"/>
    <p:sldId id="379" r:id="rId34"/>
    <p:sldId id="5259" r:id="rId35"/>
    <p:sldId id="5208" r:id="rId36"/>
    <p:sldId id="5211" r:id="rId37"/>
    <p:sldId id="5212" r:id="rId38"/>
    <p:sldId id="666" r:id="rId39"/>
    <p:sldId id="5223" r:id="rId40"/>
    <p:sldId id="671" r:id="rId41"/>
    <p:sldId id="5021" r:id="rId42"/>
    <p:sldId id="5213" r:id="rId43"/>
    <p:sldId id="5215" r:id="rId44"/>
    <p:sldId id="5216" r:id="rId45"/>
    <p:sldId id="5217" r:id="rId46"/>
    <p:sldId id="5046" r:id="rId47"/>
    <p:sldId id="5220" r:id="rId48"/>
    <p:sldId id="5224" r:id="rId49"/>
    <p:sldId id="5026" r:id="rId50"/>
    <p:sldId id="5027" r:id="rId51"/>
    <p:sldId id="713" r:id="rId52"/>
    <p:sldId id="715" r:id="rId53"/>
    <p:sldId id="5018" r:id="rId54"/>
    <p:sldId id="696" r:id="rId55"/>
    <p:sldId id="5263" r:id="rId56"/>
    <p:sldId id="612" r:id="rId57"/>
    <p:sldId id="267" r:id="rId58"/>
    <p:sldId id="275" r:id="rId59"/>
    <p:sldId id="279" r:id="rId60"/>
    <p:sldId id="5266" r:id="rId61"/>
    <p:sldId id="287" r:id="rId62"/>
    <p:sldId id="273" r:id="rId63"/>
    <p:sldId id="270" r:id="rId64"/>
    <p:sldId id="433" r:id="rId65"/>
    <p:sldId id="288" r:id="rId66"/>
    <p:sldId id="376" r:id="rId67"/>
    <p:sldId id="290" r:id="rId68"/>
    <p:sldId id="299" r:id="rId69"/>
    <p:sldId id="5080" r:id="rId70"/>
    <p:sldId id="291" r:id="rId71"/>
    <p:sldId id="282" r:id="rId72"/>
    <p:sldId id="293" r:id="rId73"/>
    <p:sldId id="5225" r:id="rId74"/>
    <p:sldId id="5229" r:id="rId75"/>
    <p:sldId id="300" r:id="rId76"/>
    <p:sldId id="5261" r:id="rId77"/>
    <p:sldId id="5178" r:id="rId78"/>
    <p:sldId id="5190" r:id="rId79"/>
    <p:sldId id="5180" r:id="rId80"/>
    <p:sldId id="5184" r:id="rId81"/>
    <p:sldId id="5181" r:id="rId82"/>
    <p:sldId id="5185" r:id="rId83"/>
    <p:sldId id="5182" r:id="rId84"/>
    <p:sldId id="325" r:id="rId85"/>
    <p:sldId id="5085" r:id="rId86"/>
    <p:sldId id="5095" r:id="rId87"/>
    <p:sldId id="306" r:id="rId88"/>
    <p:sldId id="5226" r:id="rId89"/>
    <p:sldId id="304" r:id="rId90"/>
    <p:sldId id="5231" r:id="rId91"/>
    <p:sldId id="5233" r:id="rId92"/>
    <p:sldId id="5264" r:id="rId93"/>
    <p:sldId id="5232" r:id="rId94"/>
    <p:sldId id="5088" r:id="rId95"/>
    <p:sldId id="308" r:id="rId96"/>
    <p:sldId id="309" r:id="rId97"/>
    <p:sldId id="310" r:id="rId98"/>
    <p:sldId id="5118" r:id="rId99"/>
    <p:sldId id="313" r:id="rId100"/>
    <p:sldId id="316" r:id="rId101"/>
    <p:sldId id="318" r:id="rId102"/>
    <p:sldId id="319" r:id="rId103"/>
    <p:sldId id="321" r:id="rId104"/>
    <p:sldId id="324" r:id="rId105"/>
    <p:sldId id="5235" r:id="rId106"/>
    <p:sldId id="5234" r:id="rId107"/>
    <p:sldId id="373" r:id="rId108"/>
    <p:sldId id="358" r:id="rId10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11"/>
    <p:restoredTop sz="91914"/>
  </p:normalViewPr>
  <p:slideViewPr>
    <p:cSldViewPr snapToGrid="0" snapToObjects="1">
      <p:cViewPr varScale="1">
        <p:scale>
          <a:sx n="142" d="100"/>
          <a:sy n="142" d="100"/>
        </p:scale>
        <p:origin x="176" y="280"/>
      </p:cViewPr>
      <p:guideLst/>
    </p:cSldViewPr>
  </p:slideViewPr>
  <p:notesTextViewPr>
    <p:cViewPr>
      <p:scale>
        <a:sx n="1" d="1"/>
        <a:sy n="1" d="1"/>
      </p:scale>
      <p:origin x="0" y="0"/>
    </p:cViewPr>
  </p:notesTextViewPr>
  <p:sorterViewPr>
    <p:cViewPr>
      <p:scale>
        <a:sx n="42" d="100"/>
        <a:sy n="42"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383D2A-799A-4328-8C8D-D8E15B52E301}"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6FDFB265-28C9-4714-8FC1-B11AECF5F60F}">
      <dgm:prSet/>
      <dgm:spPr/>
      <dgm:t>
        <a:bodyPr/>
        <a:lstStyle/>
        <a:p>
          <a:r>
            <a:rPr lang="en-US"/>
            <a:t>Douleurs osseuses</a:t>
          </a:r>
        </a:p>
      </dgm:t>
    </dgm:pt>
    <dgm:pt modelId="{07AA2C98-5279-42C1-A637-8BE1BD38B4D4}" type="parTrans" cxnId="{F850F706-5FE6-426E-88F6-7B1A9AA144CA}">
      <dgm:prSet/>
      <dgm:spPr/>
      <dgm:t>
        <a:bodyPr/>
        <a:lstStyle/>
        <a:p>
          <a:endParaRPr lang="en-US"/>
        </a:p>
      </dgm:t>
    </dgm:pt>
    <dgm:pt modelId="{94F73829-0F47-4D2E-A997-3910AAD5EBB9}" type="sibTrans" cxnId="{F850F706-5FE6-426E-88F6-7B1A9AA144CA}">
      <dgm:prSet/>
      <dgm:spPr/>
      <dgm:t>
        <a:bodyPr/>
        <a:lstStyle/>
        <a:p>
          <a:endParaRPr lang="en-US"/>
        </a:p>
      </dgm:t>
    </dgm:pt>
    <dgm:pt modelId="{241C5596-3892-4FB0-8C0F-C30C4569D149}">
      <dgm:prSet/>
      <dgm:spPr/>
      <dgm:t>
        <a:bodyPr/>
        <a:lstStyle/>
        <a:p>
          <a:r>
            <a:rPr lang="en-US"/>
            <a:t>Fatigue/anémie</a:t>
          </a:r>
        </a:p>
      </dgm:t>
    </dgm:pt>
    <dgm:pt modelId="{EBD1B046-65AC-4822-A2FB-4565A1D7FB5D}" type="parTrans" cxnId="{E5B50394-F5B5-4F5C-AA74-5CDB9B6C0BF7}">
      <dgm:prSet/>
      <dgm:spPr/>
      <dgm:t>
        <a:bodyPr/>
        <a:lstStyle/>
        <a:p>
          <a:endParaRPr lang="en-US"/>
        </a:p>
      </dgm:t>
    </dgm:pt>
    <dgm:pt modelId="{AF6D2D05-E508-4EFB-8399-69555A40DF38}" type="sibTrans" cxnId="{E5B50394-F5B5-4F5C-AA74-5CDB9B6C0BF7}">
      <dgm:prSet/>
      <dgm:spPr/>
      <dgm:t>
        <a:bodyPr/>
        <a:lstStyle/>
        <a:p>
          <a:endParaRPr lang="en-US"/>
        </a:p>
      </dgm:t>
    </dgm:pt>
    <dgm:pt modelId="{686320DC-0C2E-4335-8298-E33AD126376E}">
      <dgm:prSet/>
      <dgm:spPr/>
      <dgm:t>
        <a:bodyPr/>
        <a:lstStyle/>
        <a:p>
          <a:r>
            <a:rPr lang="en-US"/>
            <a:t>Insuffisance rénale</a:t>
          </a:r>
        </a:p>
      </dgm:t>
    </dgm:pt>
    <dgm:pt modelId="{19FF633E-1D2C-4193-BC11-B7639D1EEAFB}" type="parTrans" cxnId="{E8B797F5-3782-472C-9AC5-1E346633842C}">
      <dgm:prSet/>
      <dgm:spPr/>
      <dgm:t>
        <a:bodyPr/>
        <a:lstStyle/>
        <a:p>
          <a:endParaRPr lang="en-US"/>
        </a:p>
      </dgm:t>
    </dgm:pt>
    <dgm:pt modelId="{4F824008-95E3-45DF-9A31-0CF1AAE72EE3}" type="sibTrans" cxnId="{E8B797F5-3782-472C-9AC5-1E346633842C}">
      <dgm:prSet/>
      <dgm:spPr/>
      <dgm:t>
        <a:bodyPr/>
        <a:lstStyle/>
        <a:p>
          <a:endParaRPr lang="en-US"/>
        </a:p>
      </dgm:t>
    </dgm:pt>
    <dgm:pt modelId="{E173021E-6882-44F1-A822-D080D0D9798E}">
      <dgm:prSet/>
      <dgm:spPr/>
      <dgm:t>
        <a:bodyPr/>
        <a:lstStyle/>
        <a:p>
          <a:r>
            <a:rPr lang="en-US"/>
            <a:t>Hypercalcémie</a:t>
          </a:r>
        </a:p>
      </dgm:t>
    </dgm:pt>
    <dgm:pt modelId="{99DBFD7B-C97C-4A64-AD81-84268B1C4209}" type="parTrans" cxnId="{83BECBC4-A092-4880-95A5-ABCBB1FC0D6A}">
      <dgm:prSet/>
      <dgm:spPr/>
      <dgm:t>
        <a:bodyPr/>
        <a:lstStyle/>
        <a:p>
          <a:endParaRPr lang="en-US"/>
        </a:p>
      </dgm:t>
    </dgm:pt>
    <dgm:pt modelId="{7F6B9B09-F793-4340-AFC3-E2B2182CC412}" type="sibTrans" cxnId="{83BECBC4-A092-4880-95A5-ABCBB1FC0D6A}">
      <dgm:prSet/>
      <dgm:spPr/>
      <dgm:t>
        <a:bodyPr/>
        <a:lstStyle/>
        <a:p>
          <a:endParaRPr lang="en-US"/>
        </a:p>
      </dgm:t>
    </dgm:pt>
    <dgm:pt modelId="{02074CDE-1760-4D11-B550-9073B7BC7C0B}">
      <dgm:prSet/>
      <dgm:spPr/>
      <dgm:t>
        <a:bodyPr/>
        <a:lstStyle/>
        <a:p>
          <a:r>
            <a:rPr lang="en-US"/>
            <a:t>Manifestations neurologiques</a:t>
          </a:r>
        </a:p>
      </dgm:t>
    </dgm:pt>
    <dgm:pt modelId="{059FBA5D-FEE8-448E-98D7-D67379DF436A}" type="parTrans" cxnId="{1223A776-C556-4D23-A959-D64CDE2DFCDA}">
      <dgm:prSet/>
      <dgm:spPr/>
      <dgm:t>
        <a:bodyPr/>
        <a:lstStyle/>
        <a:p>
          <a:endParaRPr lang="en-US"/>
        </a:p>
      </dgm:t>
    </dgm:pt>
    <dgm:pt modelId="{4A69FE4A-4FEB-41D2-9C33-22A16C63331C}" type="sibTrans" cxnId="{1223A776-C556-4D23-A959-D64CDE2DFCDA}">
      <dgm:prSet/>
      <dgm:spPr/>
      <dgm:t>
        <a:bodyPr/>
        <a:lstStyle/>
        <a:p>
          <a:endParaRPr lang="en-US"/>
        </a:p>
      </dgm:t>
    </dgm:pt>
    <dgm:pt modelId="{EDA1C7E1-9EFE-4FCC-A08E-A30F5B70D4F4}">
      <dgm:prSet/>
      <dgm:spPr/>
      <dgm:t>
        <a:bodyPr/>
        <a:lstStyle/>
        <a:p>
          <a:r>
            <a:rPr lang="en-US"/>
            <a:t>Infections </a:t>
          </a:r>
        </a:p>
      </dgm:t>
    </dgm:pt>
    <dgm:pt modelId="{416AE6AA-DBA4-41B0-B490-832890263EBD}" type="parTrans" cxnId="{9FA1B4DE-80A4-4F43-85ED-4EAD5F21EC39}">
      <dgm:prSet/>
      <dgm:spPr/>
      <dgm:t>
        <a:bodyPr/>
        <a:lstStyle/>
        <a:p>
          <a:endParaRPr lang="en-US"/>
        </a:p>
      </dgm:t>
    </dgm:pt>
    <dgm:pt modelId="{437F7379-C1DC-4493-BD66-C9055069BB42}" type="sibTrans" cxnId="{9FA1B4DE-80A4-4F43-85ED-4EAD5F21EC39}">
      <dgm:prSet/>
      <dgm:spPr/>
      <dgm:t>
        <a:bodyPr/>
        <a:lstStyle/>
        <a:p>
          <a:endParaRPr lang="en-US"/>
        </a:p>
      </dgm:t>
    </dgm:pt>
    <dgm:pt modelId="{469AA3BD-69EA-CE45-8328-D3EEF4651E4B}" type="pres">
      <dgm:prSet presAssocID="{D4383D2A-799A-4328-8C8D-D8E15B52E301}" presName="linear" presStyleCnt="0">
        <dgm:presLayoutVars>
          <dgm:animLvl val="lvl"/>
          <dgm:resizeHandles val="exact"/>
        </dgm:presLayoutVars>
      </dgm:prSet>
      <dgm:spPr/>
    </dgm:pt>
    <dgm:pt modelId="{2C395C3F-39FA-AB4D-A0A8-635513829308}" type="pres">
      <dgm:prSet presAssocID="{6FDFB265-28C9-4714-8FC1-B11AECF5F60F}" presName="parentText" presStyleLbl="node1" presStyleIdx="0" presStyleCnt="6">
        <dgm:presLayoutVars>
          <dgm:chMax val="0"/>
          <dgm:bulletEnabled val="1"/>
        </dgm:presLayoutVars>
      </dgm:prSet>
      <dgm:spPr/>
    </dgm:pt>
    <dgm:pt modelId="{273BFB3A-5560-D842-8F93-E0C9707A9E42}" type="pres">
      <dgm:prSet presAssocID="{94F73829-0F47-4D2E-A997-3910AAD5EBB9}" presName="spacer" presStyleCnt="0"/>
      <dgm:spPr/>
    </dgm:pt>
    <dgm:pt modelId="{850A2027-EA1F-7846-AAC8-1867CB886799}" type="pres">
      <dgm:prSet presAssocID="{241C5596-3892-4FB0-8C0F-C30C4569D149}" presName="parentText" presStyleLbl="node1" presStyleIdx="1" presStyleCnt="6">
        <dgm:presLayoutVars>
          <dgm:chMax val="0"/>
          <dgm:bulletEnabled val="1"/>
        </dgm:presLayoutVars>
      </dgm:prSet>
      <dgm:spPr/>
    </dgm:pt>
    <dgm:pt modelId="{1769FDA0-F026-5A4F-A742-B8423C075045}" type="pres">
      <dgm:prSet presAssocID="{AF6D2D05-E508-4EFB-8399-69555A40DF38}" presName="spacer" presStyleCnt="0"/>
      <dgm:spPr/>
    </dgm:pt>
    <dgm:pt modelId="{D34595CF-03A3-A74F-975D-5CB2508C0E83}" type="pres">
      <dgm:prSet presAssocID="{686320DC-0C2E-4335-8298-E33AD126376E}" presName="parentText" presStyleLbl="node1" presStyleIdx="2" presStyleCnt="6">
        <dgm:presLayoutVars>
          <dgm:chMax val="0"/>
          <dgm:bulletEnabled val="1"/>
        </dgm:presLayoutVars>
      </dgm:prSet>
      <dgm:spPr/>
    </dgm:pt>
    <dgm:pt modelId="{BB6C10C3-E803-7146-AD21-038941412FEB}" type="pres">
      <dgm:prSet presAssocID="{4F824008-95E3-45DF-9A31-0CF1AAE72EE3}" presName="spacer" presStyleCnt="0"/>
      <dgm:spPr/>
    </dgm:pt>
    <dgm:pt modelId="{1C1803FD-D950-AF44-9A1A-99D4BEC9C594}" type="pres">
      <dgm:prSet presAssocID="{E173021E-6882-44F1-A822-D080D0D9798E}" presName="parentText" presStyleLbl="node1" presStyleIdx="3" presStyleCnt="6">
        <dgm:presLayoutVars>
          <dgm:chMax val="0"/>
          <dgm:bulletEnabled val="1"/>
        </dgm:presLayoutVars>
      </dgm:prSet>
      <dgm:spPr/>
    </dgm:pt>
    <dgm:pt modelId="{94783F88-A8F1-714C-AE61-32D23193992D}" type="pres">
      <dgm:prSet presAssocID="{7F6B9B09-F793-4340-AFC3-E2B2182CC412}" presName="spacer" presStyleCnt="0"/>
      <dgm:spPr/>
    </dgm:pt>
    <dgm:pt modelId="{4AEAF417-4BB2-004D-8FA4-2037BFC37D35}" type="pres">
      <dgm:prSet presAssocID="{02074CDE-1760-4D11-B550-9073B7BC7C0B}" presName="parentText" presStyleLbl="node1" presStyleIdx="4" presStyleCnt="6">
        <dgm:presLayoutVars>
          <dgm:chMax val="0"/>
          <dgm:bulletEnabled val="1"/>
        </dgm:presLayoutVars>
      </dgm:prSet>
      <dgm:spPr/>
    </dgm:pt>
    <dgm:pt modelId="{586A0701-8DC7-B341-8200-17576F6525DB}" type="pres">
      <dgm:prSet presAssocID="{4A69FE4A-4FEB-41D2-9C33-22A16C63331C}" presName="spacer" presStyleCnt="0"/>
      <dgm:spPr/>
    </dgm:pt>
    <dgm:pt modelId="{3EBF9624-D3DC-BD4A-8B4C-634744DF1FCE}" type="pres">
      <dgm:prSet presAssocID="{EDA1C7E1-9EFE-4FCC-A08E-A30F5B70D4F4}" presName="parentText" presStyleLbl="node1" presStyleIdx="5" presStyleCnt="6">
        <dgm:presLayoutVars>
          <dgm:chMax val="0"/>
          <dgm:bulletEnabled val="1"/>
        </dgm:presLayoutVars>
      </dgm:prSet>
      <dgm:spPr/>
    </dgm:pt>
  </dgm:ptLst>
  <dgm:cxnLst>
    <dgm:cxn modelId="{F850F706-5FE6-426E-88F6-7B1A9AA144CA}" srcId="{D4383D2A-799A-4328-8C8D-D8E15B52E301}" destId="{6FDFB265-28C9-4714-8FC1-B11AECF5F60F}" srcOrd="0" destOrd="0" parTransId="{07AA2C98-5279-42C1-A637-8BE1BD38B4D4}" sibTransId="{94F73829-0F47-4D2E-A997-3910AAD5EBB9}"/>
    <dgm:cxn modelId="{89EBCF11-4C0E-1444-B3DF-5C6E57C6CA00}" type="presOf" srcId="{6FDFB265-28C9-4714-8FC1-B11AECF5F60F}" destId="{2C395C3F-39FA-AB4D-A0A8-635513829308}" srcOrd="0" destOrd="0" presId="urn:microsoft.com/office/officeart/2005/8/layout/vList2"/>
    <dgm:cxn modelId="{923EB623-D958-9044-A6F3-30A73BDF692D}" type="presOf" srcId="{EDA1C7E1-9EFE-4FCC-A08E-A30F5B70D4F4}" destId="{3EBF9624-D3DC-BD4A-8B4C-634744DF1FCE}" srcOrd="0" destOrd="0" presId="urn:microsoft.com/office/officeart/2005/8/layout/vList2"/>
    <dgm:cxn modelId="{1223A776-C556-4D23-A959-D64CDE2DFCDA}" srcId="{D4383D2A-799A-4328-8C8D-D8E15B52E301}" destId="{02074CDE-1760-4D11-B550-9073B7BC7C0B}" srcOrd="4" destOrd="0" parTransId="{059FBA5D-FEE8-448E-98D7-D67379DF436A}" sibTransId="{4A69FE4A-4FEB-41D2-9C33-22A16C63331C}"/>
    <dgm:cxn modelId="{5BF7327E-3F90-3A46-A2E6-03FF6696FA08}" type="presOf" srcId="{D4383D2A-799A-4328-8C8D-D8E15B52E301}" destId="{469AA3BD-69EA-CE45-8328-D3EEF4651E4B}" srcOrd="0" destOrd="0" presId="urn:microsoft.com/office/officeart/2005/8/layout/vList2"/>
    <dgm:cxn modelId="{F6249B88-0D47-5D4D-8F0F-BE250C18E4E5}" type="presOf" srcId="{E173021E-6882-44F1-A822-D080D0D9798E}" destId="{1C1803FD-D950-AF44-9A1A-99D4BEC9C594}" srcOrd="0" destOrd="0" presId="urn:microsoft.com/office/officeart/2005/8/layout/vList2"/>
    <dgm:cxn modelId="{5ABC578D-96D2-2740-9663-396558949866}" type="presOf" srcId="{241C5596-3892-4FB0-8C0F-C30C4569D149}" destId="{850A2027-EA1F-7846-AAC8-1867CB886799}" srcOrd="0" destOrd="0" presId="urn:microsoft.com/office/officeart/2005/8/layout/vList2"/>
    <dgm:cxn modelId="{E5B50394-F5B5-4F5C-AA74-5CDB9B6C0BF7}" srcId="{D4383D2A-799A-4328-8C8D-D8E15B52E301}" destId="{241C5596-3892-4FB0-8C0F-C30C4569D149}" srcOrd="1" destOrd="0" parTransId="{EBD1B046-65AC-4822-A2FB-4565A1D7FB5D}" sibTransId="{AF6D2D05-E508-4EFB-8399-69555A40DF38}"/>
    <dgm:cxn modelId="{83BECBC4-A092-4880-95A5-ABCBB1FC0D6A}" srcId="{D4383D2A-799A-4328-8C8D-D8E15B52E301}" destId="{E173021E-6882-44F1-A822-D080D0D9798E}" srcOrd="3" destOrd="0" parTransId="{99DBFD7B-C97C-4A64-AD81-84268B1C4209}" sibTransId="{7F6B9B09-F793-4340-AFC3-E2B2182CC412}"/>
    <dgm:cxn modelId="{EB4543C5-B6FE-AE4C-A29D-D66C55F2B814}" type="presOf" srcId="{686320DC-0C2E-4335-8298-E33AD126376E}" destId="{D34595CF-03A3-A74F-975D-5CB2508C0E83}" srcOrd="0" destOrd="0" presId="urn:microsoft.com/office/officeart/2005/8/layout/vList2"/>
    <dgm:cxn modelId="{66E934DD-903A-0F42-AA91-584C26BF0CE2}" type="presOf" srcId="{02074CDE-1760-4D11-B550-9073B7BC7C0B}" destId="{4AEAF417-4BB2-004D-8FA4-2037BFC37D35}" srcOrd="0" destOrd="0" presId="urn:microsoft.com/office/officeart/2005/8/layout/vList2"/>
    <dgm:cxn modelId="{9FA1B4DE-80A4-4F43-85ED-4EAD5F21EC39}" srcId="{D4383D2A-799A-4328-8C8D-D8E15B52E301}" destId="{EDA1C7E1-9EFE-4FCC-A08E-A30F5B70D4F4}" srcOrd="5" destOrd="0" parTransId="{416AE6AA-DBA4-41B0-B490-832890263EBD}" sibTransId="{437F7379-C1DC-4493-BD66-C9055069BB42}"/>
    <dgm:cxn modelId="{E8B797F5-3782-472C-9AC5-1E346633842C}" srcId="{D4383D2A-799A-4328-8C8D-D8E15B52E301}" destId="{686320DC-0C2E-4335-8298-E33AD126376E}" srcOrd="2" destOrd="0" parTransId="{19FF633E-1D2C-4193-BC11-B7639D1EEAFB}" sibTransId="{4F824008-95E3-45DF-9A31-0CF1AAE72EE3}"/>
    <dgm:cxn modelId="{14C8E38B-D179-1345-B105-99C66A8340A8}" type="presParOf" srcId="{469AA3BD-69EA-CE45-8328-D3EEF4651E4B}" destId="{2C395C3F-39FA-AB4D-A0A8-635513829308}" srcOrd="0" destOrd="0" presId="urn:microsoft.com/office/officeart/2005/8/layout/vList2"/>
    <dgm:cxn modelId="{43BB04CC-7051-3E47-82C8-70CE518C9333}" type="presParOf" srcId="{469AA3BD-69EA-CE45-8328-D3EEF4651E4B}" destId="{273BFB3A-5560-D842-8F93-E0C9707A9E42}" srcOrd="1" destOrd="0" presId="urn:microsoft.com/office/officeart/2005/8/layout/vList2"/>
    <dgm:cxn modelId="{B5CC3188-EA6F-854D-94A4-721B7BD19E00}" type="presParOf" srcId="{469AA3BD-69EA-CE45-8328-D3EEF4651E4B}" destId="{850A2027-EA1F-7846-AAC8-1867CB886799}" srcOrd="2" destOrd="0" presId="urn:microsoft.com/office/officeart/2005/8/layout/vList2"/>
    <dgm:cxn modelId="{1D17FE01-2015-F84A-8F3B-BCEBDA8FB4BD}" type="presParOf" srcId="{469AA3BD-69EA-CE45-8328-D3EEF4651E4B}" destId="{1769FDA0-F026-5A4F-A742-B8423C075045}" srcOrd="3" destOrd="0" presId="urn:microsoft.com/office/officeart/2005/8/layout/vList2"/>
    <dgm:cxn modelId="{B7A255BE-B588-7F45-BEF7-2415B7275878}" type="presParOf" srcId="{469AA3BD-69EA-CE45-8328-D3EEF4651E4B}" destId="{D34595CF-03A3-A74F-975D-5CB2508C0E83}" srcOrd="4" destOrd="0" presId="urn:microsoft.com/office/officeart/2005/8/layout/vList2"/>
    <dgm:cxn modelId="{BD668799-F545-0C44-A396-2CD8C300BBAF}" type="presParOf" srcId="{469AA3BD-69EA-CE45-8328-D3EEF4651E4B}" destId="{BB6C10C3-E803-7146-AD21-038941412FEB}" srcOrd="5" destOrd="0" presId="urn:microsoft.com/office/officeart/2005/8/layout/vList2"/>
    <dgm:cxn modelId="{7063EF0B-FCBE-544A-9E67-9C995BBCC4BB}" type="presParOf" srcId="{469AA3BD-69EA-CE45-8328-D3EEF4651E4B}" destId="{1C1803FD-D950-AF44-9A1A-99D4BEC9C594}" srcOrd="6" destOrd="0" presId="urn:microsoft.com/office/officeart/2005/8/layout/vList2"/>
    <dgm:cxn modelId="{CA6D0B08-E3D3-EC4A-848E-317E9C646FF8}" type="presParOf" srcId="{469AA3BD-69EA-CE45-8328-D3EEF4651E4B}" destId="{94783F88-A8F1-714C-AE61-32D23193992D}" srcOrd="7" destOrd="0" presId="urn:microsoft.com/office/officeart/2005/8/layout/vList2"/>
    <dgm:cxn modelId="{3D3C7839-3882-8640-9C61-A2B87AC6F805}" type="presParOf" srcId="{469AA3BD-69EA-CE45-8328-D3EEF4651E4B}" destId="{4AEAF417-4BB2-004D-8FA4-2037BFC37D35}" srcOrd="8" destOrd="0" presId="urn:microsoft.com/office/officeart/2005/8/layout/vList2"/>
    <dgm:cxn modelId="{0D4DB5D1-1808-0F4F-A802-82795A28AA8A}" type="presParOf" srcId="{469AA3BD-69EA-CE45-8328-D3EEF4651E4B}" destId="{586A0701-8DC7-B341-8200-17576F6525DB}" srcOrd="9" destOrd="0" presId="urn:microsoft.com/office/officeart/2005/8/layout/vList2"/>
    <dgm:cxn modelId="{BE29DD05-7E10-0E42-98FC-4519F810CFB4}" type="presParOf" srcId="{469AA3BD-69EA-CE45-8328-D3EEF4651E4B}" destId="{3EBF9624-D3DC-BD4A-8B4C-634744DF1FCE}"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652029-715C-42A8-A9DA-0E96633E5596}"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10961B6B-5E3C-4596-8B44-D2A5599235C4}">
      <dgm:prSet/>
      <dgm:spPr/>
      <dgm:t>
        <a:bodyPr/>
        <a:lstStyle/>
        <a:p>
          <a:r>
            <a:rPr lang="en-US" b="1"/>
            <a:t>Ancienne attitude</a:t>
          </a:r>
          <a:endParaRPr lang="en-US"/>
        </a:p>
      </dgm:t>
    </dgm:pt>
    <dgm:pt modelId="{B4E48EFC-9E52-4288-AE95-BC902119E950}" type="parTrans" cxnId="{5897A703-2867-4F17-9B86-D86C29BADC15}">
      <dgm:prSet/>
      <dgm:spPr/>
      <dgm:t>
        <a:bodyPr/>
        <a:lstStyle/>
        <a:p>
          <a:endParaRPr lang="en-US"/>
        </a:p>
      </dgm:t>
    </dgm:pt>
    <dgm:pt modelId="{EA610D39-079C-4A75-AD76-E18931D6F3C5}" type="sibTrans" cxnId="{5897A703-2867-4F17-9B86-D86C29BADC15}">
      <dgm:prSet/>
      <dgm:spPr/>
      <dgm:t>
        <a:bodyPr/>
        <a:lstStyle/>
        <a:p>
          <a:endParaRPr lang="en-US"/>
        </a:p>
      </dgm:t>
    </dgm:pt>
    <dgm:pt modelId="{2CA6CF3E-7DE3-48C7-B777-67A6BEC0B972}">
      <dgm:prSet/>
      <dgm:spPr/>
      <dgm:t>
        <a:bodyPr/>
        <a:lstStyle/>
        <a:p>
          <a:r>
            <a:rPr lang="en-US"/>
            <a:t>Maladie définie par des symptomes et signes (anémie, hypercalcémie, lésions osseuses, insuffisance rénale)</a:t>
          </a:r>
        </a:p>
      </dgm:t>
    </dgm:pt>
    <dgm:pt modelId="{90C22053-8F44-4FBB-A8E3-1C0346F88211}" type="parTrans" cxnId="{61F4A399-E567-458F-A586-A7AF1DCD0369}">
      <dgm:prSet/>
      <dgm:spPr/>
      <dgm:t>
        <a:bodyPr/>
        <a:lstStyle/>
        <a:p>
          <a:endParaRPr lang="en-US"/>
        </a:p>
      </dgm:t>
    </dgm:pt>
    <dgm:pt modelId="{06AD4A65-6236-4215-9EF7-40C713F62714}" type="sibTrans" cxnId="{61F4A399-E567-458F-A586-A7AF1DCD0369}">
      <dgm:prSet/>
      <dgm:spPr/>
      <dgm:t>
        <a:bodyPr/>
        <a:lstStyle/>
        <a:p>
          <a:endParaRPr lang="en-US"/>
        </a:p>
      </dgm:t>
    </dgm:pt>
    <dgm:pt modelId="{38894A12-785E-4A72-B502-4A9567FABF5E}">
      <dgm:prSet/>
      <dgm:spPr/>
      <dgm:t>
        <a:bodyPr/>
        <a:lstStyle/>
        <a:p>
          <a:r>
            <a:rPr lang="en-US" b="1"/>
            <a:t>Nouvelle attitude</a:t>
          </a:r>
          <a:endParaRPr lang="en-US"/>
        </a:p>
      </dgm:t>
    </dgm:pt>
    <dgm:pt modelId="{28D79576-E419-4C87-A961-26F6DE2728A7}" type="parTrans" cxnId="{70B2D949-E475-4EA1-9088-427179CDAAD0}">
      <dgm:prSet/>
      <dgm:spPr/>
      <dgm:t>
        <a:bodyPr/>
        <a:lstStyle/>
        <a:p>
          <a:endParaRPr lang="en-US"/>
        </a:p>
      </dgm:t>
    </dgm:pt>
    <dgm:pt modelId="{7020D759-3742-46F7-8DFC-D60348E4CF59}" type="sibTrans" cxnId="{70B2D949-E475-4EA1-9088-427179CDAAD0}">
      <dgm:prSet/>
      <dgm:spPr/>
      <dgm:t>
        <a:bodyPr/>
        <a:lstStyle/>
        <a:p>
          <a:endParaRPr lang="en-US"/>
        </a:p>
      </dgm:t>
    </dgm:pt>
    <dgm:pt modelId="{B44D6D9F-C04C-4E1C-9017-AF477EF5D9EA}">
      <dgm:prSet/>
      <dgm:spPr/>
      <dgm:t>
        <a:bodyPr/>
        <a:lstStyle/>
        <a:p>
          <a:r>
            <a:rPr lang="en-US" dirty="0" err="1"/>
            <a:t>Maladie</a:t>
          </a:r>
          <a:r>
            <a:rPr lang="en-US" dirty="0"/>
            <a:t> </a:t>
          </a:r>
          <a:r>
            <a:rPr lang="en-US" dirty="0" err="1"/>
            <a:t>définie</a:t>
          </a:r>
          <a:r>
            <a:rPr lang="en-US" dirty="0"/>
            <a:t> par des </a:t>
          </a:r>
          <a:r>
            <a:rPr lang="en-US" dirty="0" err="1"/>
            <a:t>symptomes</a:t>
          </a:r>
          <a:r>
            <a:rPr lang="en-US" dirty="0"/>
            <a:t> et des </a:t>
          </a:r>
          <a:r>
            <a:rPr lang="en-US" dirty="0" err="1"/>
            <a:t>marqueurs</a:t>
          </a:r>
          <a:endParaRPr lang="en-US" dirty="0"/>
        </a:p>
      </dgm:t>
    </dgm:pt>
    <dgm:pt modelId="{941FDFD0-5433-4CEB-B7B3-5E6F3A2427D8}" type="parTrans" cxnId="{8DC1B449-75BE-49F2-8DD5-E4309E1BF630}">
      <dgm:prSet/>
      <dgm:spPr/>
      <dgm:t>
        <a:bodyPr/>
        <a:lstStyle/>
        <a:p>
          <a:endParaRPr lang="en-US"/>
        </a:p>
      </dgm:t>
    </dgm:pt>
    <dgm:pt modelId="{C46B8241-BDAB-481B-88C1-377FA3DCC697}" type="sibTrans" cxnId="{8DC1B449-75BE-49F2-8DD5-E4309E1BF630}">
      <dgm:prSet/>
      <dgm:spPr/>
      <dgm:t>
        <a:bodyPr/>
        <a:lstStyle/>
        <a:p>
          <a:endParaRPr lang="en-US"/>
        </a:p>
      </dgm:t>
    </dgm:pt>
    <dgm:pt modelId="{51466D07-EE82-4DC4-9E78-13A7410F42D9}">
      <dgm:prSet/>
      <dgm:spPr/>
      <dgm:t>
        <a:bodyPr/>
        <a:lstStyle/>
        <a:p>
          <a:r>
            <a:rPr lang="en-US"/>
            <a:t>Traitements plus efficaces et moins toxiques</a:t>
          </a:r>
        </a:p>
      </dgm:t>
    </dgm:pt>
    <dgm:pt modelId="{483E395E-6141-4E1D-85A1-AE6CFA0E1240}" type="parTrans" cxnId="{6922F79C-E1DE-4112-88A6-EA24C9746132}">
      <dgm:prSet/>
      <dgm:spPr/>
      <dgm:t>
        <a:bodyPr/>
        <a:lstStyle/>
        <a:p>
          <a:endParaRPr lang="en-US"/>
        </a:p>
      </dgm:t>
    </dgm:pt>
    <dgm:pt modelId="{1620BEBE-88B6-439C-B857-32E96A77D0F9}" type="sibTrans" cxnId="{6922F79C-E1DE-4112-88A6-EA24C9746132}">
      <dgm:prSet/>
      <dgm:spPr/>
      <dgm:t>
        <a:bodyPr/>
        <a:lstStyle/>
        <a:p>
          <a:endParaRPr lang="en-US"/>
        </a:p>
      </dgm:t>
    </dgm:pt>
    <dgm:pt modelId="{A96E8995-342C-4244-85A0-8986E53C583B}">
      <dgm:prSet/>
      <dgm:spPr/>
      <dgm:t>
        <a:bodyPr/>
        <a:lstStyle/>
        <a:p>
          <a:r>
            <a:rPr lang="en-US"/>
            <a:t>Tests plus sophistiqués pouvant détecter plus tôt la maladie</a:t>
          </a:r>
        </a:p>
      </dgm:t>
    </dgm:pt>
    <dgm:pt modelId="{376291E1-7E7D-4F41-AF1A-6D6846EEB002}" type="parTrans" cxnId="{5B05200E-F326-4BE2-9A7D-AF894D921073}">
      <dgm:prSet/>
      <dgm:spPr/>
      <dgm:t>
        <a:bodyPr/>
        <a:lstStyle/>
        <a:p>
          <a:endParaRPr lang="en-US"/>
        </a:p>
      </dgm:t>
    </dgm:pt>
    <dgm:pt modelId="{4B4F5D60-1CA3-42B9-9DA9-1675B9CA16D0}" type="sibTrans" cxnId="{5B05200E-F326-4BE2-9A7D-AF894D921073}">
      <dgm:prSet/>
      <dgm:spPr/>
      <dgm:t>
        <a:bodyPr/>
        <a:lstStyle/>
        <a:p>
          <a:endParaRPr lang="en-US"/>
        </a:p>
      </dgm:t>
    </dgm:pt>
    <dgm:pt modelId="{58083C2B-AB92-4DEF-97DA-D4441608E656}">
      <dgm:prSet/>
      <dgm:spPr/>
      <dgm:t>
        <a:bodyPr/>
        <a:lstStyle/>
        <a:p>
          <a:r>
            <a:rPr lang="en-US"/>
            <a:t>Permet d’intervenir plus précocément chez certains patients avant que les dégats d’organe (CRAB) ne surviennent. </a:t>
          </a:r>
        </a:p>
      </dgm:t>
    </dgm:pt>
    <dgm:pt modelId="{740A7926-5C01-4EF3-AD11-3EA7B5893B45}" type="parTrans" cxnId="{A93C2440-3112-4CEC-BE59-0FAEBA4DB86E}">
      <dgm:prSet/>
      <dgm:spPr/>
      <dgm:t>
        <a:bodyPr/>
        <a:lstStyle/>
        <a:p>
          <a:endParaRPr lang="en-US"/>
        </a:p>
      </dgm:t>
    </dgm:pt>
    <dgm:pt modelId="{2D4E0673-EE55-4ED8-924D-7F3F8D29557B}" type="sibTrans" cxnId="{A93C2440-3112-4CEC-BE59-0FAEBA4DB86E}">
      <dgm:prSet/>
      <dgm:spPr/>
      <dgm:t>
        <a:bodyPr/>
        <a:lstStyle/>
        <a:p>
          <a:endParaRPr lang="en-US"/>
        </a:p>
      </dgm:t>
    </dgm:pt>
    <dgm:pt modelId="{755A1F8E-E9E9-EC49-A6AB-056BDC9C0B7B}" type="pres">
      <dgm:prSet presAssocID="{76652029-715C-42A8-A9DA-0E96633E5596}" presName="Name0" presStyleCnt="0">
        <dgm:presLayoutVars>
          <dgm:dir/>
          <dgm:animLvl val="lvl"/>
          <dgm:resizeHandles val="exact"/>
        </dgm:presLayoutVars>
      </dgm:prSet>
      <dgm:spPr/>
    </dgm:pt>
    <dgm:pt modelId="{C39A0C95-072D-4F4C-B85D-A63D497566FB}" type="pres">
      <dgm:prSet presAssocID="{10961B6B-5E3C-4596-8B44-D2A5599235C4}" presName="linNode" presStyleCnt="0"/>
      <dgm:spPr/>
    </dgm:pt>
    <dgm:pt modelId="{262D0157-D4C9-AB42-B25A-0B0DA80252F5}" type="pres">
      <dgm:prSet presAssocID="{10961B6B-5E3C-4596-8B44-D2A5599235C4}" presName="parentText" presStyleLbl="node1" presStyleIdx="0" presStyleCnt="2">
        <dgm:presLayoutVars>
          <dgm:chMax val="1"/>
          <dgm:bulletEnabled val="1"/>
        </dgm:presLayoutVars>
      </dgm:prSet>
      <dgm:spPr/>
    </dgm:pt>
    <dgm:pt modelId="{F92FB17A-3FCF-5541-BA5A-6103CE3E5ECC}" type="pres">
      <dgm:prSet presAssocID="{10961B6B-5E3C-4596-8B44-D2A5599235C4}" presName="descendantText" presStyleLbl="alignAccFollowNode1" presStyleIdx="0" presStyleCnt="2">
        <dgm:presLayoutVars>
          <dgm:bulletEnabled val="1"/>
        </dgm:presLayoutVars>
      </dgm:prSet>
      <dgm:spPr/>
    </dgm:pt>
    <dgm:pt modelId="{9CE7C01E-3C2D-9D47-923C-F4875CB5FBC4}" type="pres">
      <dgm:prSet presAssocID="{EA610D39-079C-4A75-AD76-E18931D6F3C5}" presName="sp" presStyleCnt="0"/>
      <dgm:spPr/>
    </dgm:pt>
    <dgm:pt modelId="{BCDC0F1D-10D4-4345-981B-9BE495808761}" type="pres">
      <dgm:prSet presAssocID="{38894A12-785E-4A72-B502-4A9567FABF5E}" presName="linNode" presStyleCnt="0"/>
      <dgm:spPr/>
    </dgm:pt>
    <dgm:pt modelId="{29C07A3C-395E-644F-B3A0-F09844579BE0}" type="pres">
      <dgm:prSet presAssocID="{38894A12-785E-4A72-B502-4A9567FABF5E}" presName="parentText" presStyleLbl="node1" presStyleIdx="1" presStyleCnt="2">
        <dgm:presLayoutVars>
          <dgm:chMax val="1"/>
          <dgm:bulletEnabled val="1"/>
        </dgm:presLayoutVars>
      </dgm:prSet>
      <dgm:spPr/>
    </dgm:pt>
    <dgm:pt modelId="{076B704F-ABB4-8A4A-B747-7156B617DBF7}" type="pres">
      <dgm:prSet presAssocID="{38894A12-785E-4A72-B502-4A9567FABF5E}" presName="descendantText" presStyleLbl="alignAccFollowNode1" presStyleIdx="1" presStyleCnt="2">
        <dgm:presLayoutVars>
          <dgm:bulletEnabled val="1"/>
        </dgm:presLayoutVars>
      </dgm:prSet>
      <dgm:spPr/>
    </dgm:pt>
  </dgm:ptLst>
  <dgm:cxnLst>
    <dgm:cxn modelId="{5897A703-2867-4F17-9B86-D86C29BADC15}" srcId="{76652029-715C-42A8-A9DA-0E96633E5596}" destId="{10961B6B-5E3C-4596-8B44-D2A5599235C4}" srcOrd="0" destOrd="0" parTransId="{B4E48EFC-9E52-4288-AE95-BC902119E950}" sibTransId="{EA610D39-079C-4A75-AD76-E18931D6F3C5}"/>
    <dgm:cxn modelId="{B044B604-9C40-7943-9CA0-6C36FBA2CC9D}" type="presOf" srcId="{38894A12-785E-4A72-B502-4A9567FABF5E}" destId="{29C07A3C-395E-644F-B3A0-F09844579BE0}" srcOrd="0" destOrd="0" presId="urn:microsoft.com/office/officeart/2005/8/layout/vList5"/>
    <dgm:cxn modelId="{5B05200E-F326-4BE2-9A7D-AF894D921073}" srcId="{B44D6D9F-C04C-4E1C-9017-AF477EF5D9EA}" destId="{A96E8995-342C-4244-85A0-8986E53C583B}" srcOrd="1" destOrd="0" parTransId="{376291E1-7E7D-4F41-AF1A-6D6846EEB002}" sibTransId="{4B4F5D60-1CA3-42B9-9DA9-1675B9CA16D0}"/>
    <dgm:cxn modelId="{E783F61B-693E-F34D-BD92-4D58FF0AB395}" type="presOf" srcId="{58083C2B-AB92-4DEF-97DA-D4441608E656}" destId="{076B704F-ABB4-8A4A-B747-7156B617DBF7}" srcOrd="0" destOrd="3" presId="urn:microsoft.com/office/officeart/2005/8/layout/vList5"/>
    <dgm:cxn modelId="{8A9A5D1F-D29F-E945-8CF8-F9E6CE300F9B}" type="presOf" srcId="{76652029-715C-42A8-A9DA-0E96633E5596}" destId="{755A1F8E-E9E9-EC49-A6AB-056BDC9C0B7B}" srcOrd="0" destOrd="0" presId="urn:microsoft.com/office/officeart/2005/8/layout/vList5"/>
    <dgm:cxn modelId="{A93C2440-3112-4CEC-BE59-0FAEBA4DB86E}" srcId="{B44D6D9F-C04C-4E1C-9017-AF477EF5D9EA}" destId="{58083C2B-AB92-4DEF-97DA-D4441608E656}" srcOrd="2" destOrd="0" parTransId="{740A7926-5C01-4EF3-AD11-3EA7B5893B45}" sibTransId="{2D4E0673-EE55-4ED8-924D-7F3F8D29557B}"/>
    <dgm:cxn modelId="{8DC1B449-75BE-49F2-8DD5-E4309E1BF630}" srcId="{38894A12-785E-4A72-B502-4A9567FABF5E}" destId="{B44D6D9F-C04C-4E1C-9017-AF477EF5D9EA}" srcOrd="0" destOrd="0" parTransId="{941FDFD0-5433-4CEB-B7B3-5E6F3A2427D8}" sibTransId="{C46B8241-BDAB-481B-88C1-377FA3DCC697}"/>
    <dgm:cxn modelId="{70B2D949-E475-4EA1-9088-427179CDAAD0}" srcId="{76652029-715C-42A8-A9DA-0E96633E5596}" destId="{38894A12-785E-4A72-B502-4A9567FABF5E}" srcOrd="1" destOrd="0" parTransId="{28D79576-E419-4C87-A961-26F6DE2728A7}" sibTransId="{7020D759-3742-46F7-8DFC-D60348E4CF59}"/>
    <dgm:cxn modelId="{0178BD7E-F2BB-4C43-9A2B-E72936141C92}" type="presOf" srcId="{A96E8995-342C-4244-85A0-8986E53C583B}" destId="{076B704F-ABB4-8A4A-B747-7156B617DBF7}" srcOrd="0" destOrd="2" presId="urn:microsoft.com/office/officeart/2005/8/layout/vList5"/>
    <dgm:cxn modelId="{C16ED391-2694-7E4F-B309-2AC298449353}" type="presOf" srcId="{2CA6CF3E-7DE3-48C7-B777-67A6BEC0B972}" destId="{F92FB17A-3FCF-5541-BA5A-6103CE3E5ECC}" srcOrd="0" destOrd="0" presId="urn:microsoft.com/office/officeart/2005/8/layout/vList5"/>
    <dgm:cxn modelId="{164E9D94-81E6-1E45-97C4-DF9B7D0D0BDB}" type="presOf" srcId="{51466D07-EE82-4DC4-9E78-13A7410F42D9}" destId="{076B704F-ABB4-8A4A-B747-7156B617DBF7}" srcOrd="0" destOrd="1" presId="urn:microsoft.com/office/officeart/2005/8/layout/vList5"/>
    <dgm:cxn modelId="{61F4A399-E567-458F-A586-A7AF1DCD0369}" srcId="{10961B6B-5E3C-4596-8B44-D2A5599235C4}" destId="{2CA6CF3E-7DE3-48C7-B777-67A6BEC0B972}" srcOrd="0" destOrd="0" parTransId="{90C22053-8F44-4FBB-A8E3-1C0346F88211}" sibTransId="{06AD4A65-6236-4215-9EF7-40C713F62714}"/>
    <dgm:cxn modelId="{6922F79C-E1DE-4112-88A6-EA24C9746132}" srcId="{B44D6D9F-C04C-4E1C-9017-AF477EF5D9EA}" destId="{51466D07-EE82-4DC4-9E78-13A7410F42D9}" srcOrd="0" destOrd="0" parTransId="{483E395E-6141-4E1D-85A1-AE6CFA0E1240}" sibTransId="{1620BEBE-88B6-439C-B857-32E96A77D0F9}"/>
    <dgm:cxn modelId="{A8C0C0A9-B8AB-034C-A554-58129B9B20FB}" type="presOf" srcId="{B44D6D9F-C04C-4E1C-9017-AF477EF5D9EA}" destId="{076B704F-ABB4-8A4A-B747-7156B617DBF7}" srcOrd="0" destOrd="0" presId="urn:microsoft.com/office/officeart/2005/8/layout/vList5"/>
    <dgm:cxn modelId="{502F73F6-F29C-5E4B-90D6-B90CECA3CA8F}" type="presOf" srcId="{10961B6B-5E3C-4596-8B44-D2A5599235C4}" destId="{262D0157-D4C9-AB42-B25A-0B0DA80252F5}" srcOrd="0" destOrd="0" presId="urn:microsoft.com/office/officeart/2005/8/layout/vList5"/>
    <dgm:cxn modelId="{F0A2E253-4A66-5347-910D-CD58CD634963}" type="presParOf" srcId="{755A1F8E-E9E9-EC49-A6AB-056BDC9C0B7B}" destId="{C39A0C95-072D-4F4C-B85D-A63D497566FB}" srcOrd="0" destOrd="0" presId="urn:microsoft.com/office/officeart/2005/8/layout/vList5"/>
    <dgm:cxn modelId="{36881F2E-34D7-F54A-B1BB-105F0B60BFAD}" type="presParOf" srcId="{C39A0C95-072D-4F4C-B85D-A63D497566FB}" destId="{262D0157-D4C9-AB42-B25A-0B0DA80252F5}" srcOrd="0" destOrd="0" presId="urn:microsoft.com/office/officeart/2005/8/layout/vList5"/>
    <dgm:cxn modelId="{4BCD52C2-A22D-6A43-A436-E649614C79A8}" type="presParOf" srcId="{C39A0C95-072D-4F4C-B85D-A63D497566FB}" destId="{F92FB17A-3FCF-5541-BA5A-6103CE3E5ECC}" srcOrd="1" destOrd="0" presId="urn:microsoft.com/office/officeart/2005/8/layout/vList5"/>
    <dgm:cxn modelId="{E5794BA2-014F-7648-9C1C-DDFB79D5FFAF}" type="presParOf" srcId="{755A1F8E-E9E9-EC49-A6AB-056BDC9C0B7B}" destId="{9CE7C01E-3C2D-9D47-923C-F4875CB5FBC4}" srcOrd="1" destOrd="0" presId="urn:microsoft.com/office/officeart/2005/8/layout/vList5"/>
    <dgm:cxn modelId="{1AF1D367-6A07-4444-A34F-676D1FDA5E8F}" type="presParOf" srcId="{755A1F8E-E9E9-EC49-A6AB-056BDC9C0B7B}" destId="{BCDC0F1D-10D4-4345-981B-9BE495808761}" srcOrd="2" destOrd="0" presId="urn:microsoft.com/office/officeart/2005/8/layout/vList5"/>
    <dgm:cxn modelId="{68D45D7F-53AF-0742-B8A1-7CB2C4018140}" type="presParOf" srcId="{BCDC0F1D-10D4-4345-981B-9BE495808761}" destId="{29C07A3C-395E-644F-B3A0-F09844579BE0}" srcOrd="0" destOrd="0" presId="urn:microsoft.com/office/officeart/2005/8/layout/vList5"/>
    <dgm:cxn modelId="{B0DE59E9-8254-D94D-BC07-90339D393788}" type="presParOf" srcId="{BCDC0F1D-10D4-4345-981B-9BE495808761}" destId="{076B704F-ABB4-8A4A-B747-7156B617DBF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95C3F-39FA-AB4D-A0A8-635513829308}">
      <dsp:nvSpPr>
        <dsp:cNvPr id="0" name=""/>
        <dsp:cNvSpPr/>
      </dsp:nvSpPr>
      <dsp:spPr>
        <a:xfrm>
          <a:off x="0" y="521"/>
          <a:ext cx="6755626" cy="52767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Douleurs osseuses</a:t>
          </a:r>
        </a:p>
      </dsp:txBody>
      <dsp:txXfrm>
        <a:off x="25759" y="26280"/>
        <a:ext cx="6704108" cy="476152"/>
      </dsp:txXfrm>
    </dsp:sp>
    <dsp:sp modelId="{850A2027-EA1F-7846-AAC8-1867CB886799}">
      <dsp:nvSpPr>
        <dsp:cNvPr id="0" name=""/>
        <dsp:cNvSpPr/>
      </dsp:nvSpPr>
      <dsp:spPr>
        <a:xfrm>
          <a:off x="0" y="591551"/>
          <a:ext cx="6755626" cy="527670"/>
        </a:xfrm>
        <a:prstGeom prst="round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Fatigue/anémie</a:t>
          </a:r>
        </a:p>
      </dsp:txBody>
      <dsp:txXfrm>
        <a:off x="25759" y="617310"/>
        <a:ext cx="6704108" cy="476152"/>
      </dsp:txXfrm>
    </dsp:sp>
    <dsp:sp modelId="{D34595CF-03A3-A74F-975D-5CB2508C0E83}">
      <dsp:nvSpPr>
        <dsp:cNvPr id="0" name=""/>
        <dsp:cNvSpPr/>
      </dsp:nvSpPr>
      <dsp:spPr>
        <a:xfrm>
          <a:off x="0" y="1182582"/>
          <a:ext cx="6755626" cy="527670"/>
        </a:xfrm>
        <a:prstGeom prst="roundRect">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Insuffisance rénale</a:t>
          </a:r>
        </a:p>
      </dsp:txBody>
      <dsp:txXfrm>
        <a:off x="25759" y="1208341"/>
        <a:ext cx="6704108" cy="476152"/>
      </dsp:txXfrm>
    </dsp:sp>
    <dsp:sp modelId="{1C1803FD-D950-AF44-9A1A-99D4BEC9C594}">
      <dsp:nvSpPr>
        <dsp:cNvPr id="0" name=""/>
        <dsp:cNvSpPr/>
      </dsp:nvSpPr>
      <dsp:spPr>
        <a:xfrm>
          <a:off x="0" y="1773612"/>
          <a:ext cx="6755626" cy="527670"/>
        </a:xfrm>
        <a:prstGeom prst="round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Hypercalcémie</a:t>
          </a:r>
        </a:p>
      </dsp:txBody>
      <dsp:txXfrm>
        <a:off x="25759" y="1799371"/>
        <a:ext cx="6704108" cy="476152"/>
      </dsp:txXfrm>
    </dsp:sp>
    <dsp:sp modelId="{4AEAF417-4BB2-004D-8FA4-2037BFC37D35}">
      <dsp:nvSpPr>
        <dsp:cNvPr id="0" name=""/>
        <dsp:cNvSpPr/>
      </dsp:nvSpPr>
      <dsp:spPr>
        <a:xfrm>
          <a:off x="0" y="2364642"/>
          <a:ext cx="6755626" cy="527670"/>
        </a:xfrm>
        <a:prstGeom prst="roundRect">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Manifestations neurologiques</a:t>
          </a:r>
        </a:p>
      </dsp:txBody>
      <dsp:txXfrm>
        <a:off x="25759" y="2390401"/>
        <a:ext cx="6704108" cy="476152"/>
      </dsp:txXfrm>
    </dsp:sp>
    <dsp:sp modelId="{3EBF9624-D3DC-BD4A-8B4C-634744DF1FCE}">
      <dsp:nvSpPr>
        <dsp:cNvPr id="0" name=""/>
        <dsp:cNvSpPr/>
      </dsp:nvSpPr>
      <dsp:spPr>
        <a:xfrm>
          <a:off x="0" y="2955672"/>
          <a:ext cx="6755626" cy="52767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Infections </a:t>
          </a:r>
        </a:p>
      </dsp:txBody>
      <dsp:txXfrm>
        <a:off x="25759" y="2981431"/>
        <a:ext cx="6704108"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FB17A-3FCF-5541-BA5A-6103CE3E5ECC}">
      <dsp:nvSpPr>
        <dsp:cNvPr id="0" name=""/>
        <dsp:cNvSpPr/>
      </dsp:nvSpPr>
      <dsp:spPr>
        <a:xfrm rot="5400000">
          <a:off x="2818464" y="-664546"/>
          <a:ext cx="1698041" cy="3451751"/>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Maladie définie par des symptomes et signes (anémie, hypercalcémie, lésions osseuses, insuffisance rénale)</a:t>
          </a:r>
        </a:p>
      </dsp:txBody>
      <dsp:txXfrm rot="-5400000">
        <a:off x="1941609" y="295201"/>
        <a:ext cx="3368859" cy="1532257"/>
      </dsp:txXfrm>
    </dsp:sp>
    <dsp:sp modelId="{262D0157-D4C9-AB42-B25A-0B0DA80252F5}">
      <dsp:nvSpPr>
        <dsp:cNvPr id="0" name=""/>
        <dsp:cNvSpPr/>
      </dsp:nvSpPr>
      <dsp:spPr>
        <a:xfrm>
          <a:off x="0" y="53"/>
          <a:ext cx="1941609" cy="21225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Ancienne attitude</a:t>
          </a:r>
          <a:endParaRPr lang="en-US" sz="3000" kern="1200"/>
        </a:p>
      </dsp:txBody>
      <dsp:txXfrm>
        <a:off x="94782" y="94835"/>
        <a:ext cx="1752045" cy="1932988"/>
      </dsp:txXfrm>
    </dsp:sp>
    <dsp:sp modelId="{076B704F-ABB4-8A4A-B747-7156B617DBF7}">
      <dsp:nvSpPr>
        <dsp:cNvPr id="0" name=""/>
        <dsp:cNvSpPr/>
      </dsp:nvSpPr>
      <dsp:spPr>
        <a:xfrm rot="5400000">
          <a:off x="2818464" y="1564133"/>
          <a:ext cx="1698041" cy="3451751"/>
        </a:xfrm>
        <a:prstGeom prst="round2Same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err="1"/>
            <a:t>Maladie</a:t>
          </a:r>
          <a:r>
            <a:rPr lang="en-US" sz="1200" kern="1200" dirty="0"/>
            <a:t> </a:t>
          </a:r>
          <a:r>
            <a:rPr lang="en-US" sz="1200" kern="1200" dirty="0" err="1"/>
            <a:t>définie</a:t>
          </a:r>
          <a:r>
            <a:rPr lang="en-US" sz="1200" kern="1200" dirty="0"/>
            <a:t> par des </a:t>
          </a:r>
          <a:r>
            <a:rPr lang="en-US" sz="1200" kern="1200" dirty="0" err="1"/>
            <a:t>symptomes</a:t>
          </a:r>
          <a:r>
            <a:rPr lang="en-US" sz="1200" kern="1200" dirty="0"/>
            <a:t> et des </a:t>
          </a:r>
          <a:r>
            <a:rPr lang="en-US" sz="1200" kern="1200" dirty="0" err="1"/>
            <a:t>marqueurs</a:t>
          </a:r>
          <a:endParaRPr lang="en-US" sz="1200" kern="1200" dirty="0"/>
        </a:p>
        <a:p>
          <a:pPr marL="228600" lvl="2" indent="-114300" algn="l" defTabSz="533400">
            <a:lnSpc>
              <a:spcPct val="90000"/>
            </a:lnSpc>
            <a:spcBef>
              <a:spcPct val="0"/>
            </a:spcBef>
            <a:spcAft>
              <a:spcPct val="15000"/>
            </a:spcAft>
            <a:buChar char="•"/>
          </a:pPr>
          <a:r>
            <a:rPr lang="en-US" sz="1200" kern="1200"/>
            <a:t>Traitements plus efficaces et moins toxiques</a:t>
          </a:r>
        </a:p>
        <a:p>
          <a:pPr marL="228600" lvl="2" indent="-114300" algn="l" defTabSz="533400">
            <a:lnSpc>
              <a:spcPct val="90000"/>
            </a:lnSpc>
            <a:spcBef>
              <a:spcPct val="0"/>
            </a:spcBef>
            <a:spcAft>
              <a:spcPct val="15000"/>
            </a:spcAft>
            <a:buChar char="•"/>
          </a:pPr>
          <a:r>
            <a:rPr lang="en-US" sz="1200" kern="1200"/>
            <a:t>Tests plus sophistiqués pouvant détecter plus tôt la maladie</a:t>
          </a:r>
        </a:p>
        <a:p>
          <a:pPr marL="228600" lvl="2" indent="-114300" algn="l" defTabSz="533400">
            <a:lnSpc>
              <a:spcPct val="90000"/>
            </a:lnSpc>
            <a:spcBef>
              <a:spcPct val="0"/>
            </a:spcBef>
            <a:spcAft>
              <a:spcPct val="15000"/>
            </a:spcAft>
            <a:buChar char="•"/>
          </a:pPr>
          <a:r>
            <a:rPr lang="en-US" sz="1200" kern="1200"/>
            <a:t>Permet d’intervenir plus précocément chez certains patients avant que les dégats d’organe (CRAB) ne surviennent. </a:t>
          </a:r>
        </a:p>
      </dsp:txBody>
      <dsp:txXfrm rot="-5400000">
        <a:off x="1941609" y="2523880"/>
        <a:ext cx="3368859" cy="1532257"/>
      </dsp:txXfrm>
    </dsp:sp>
    <dsp:sp modelId="{29C07A3C-395E-644F-B3A0-F09844579BE0}">
      <dsp:nvSpPr>
        <dsp:cNvPr id="0" name=""/>
        <dsp:cNvSpPr/>
      </dsp:nvSpPr>
      <dsp:spPr>
        <a:xfrm>
          <a:off x="0" y="2228732"/>
          <a:ext cx="1941609" cy="212255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b="1" kern="1200"/>
            <a:t>Nouvelle attitude</a:t>
          </a:r>
          <a:endParaRPr lang="en-US" sz="3000" kern="1200"/>
        </a:p>
      </dsp:txBody>
      <dsp:txXfrm>
        <a:off x="94782" y="2323514"/>
        <a:ext cx="1752045" cy="19329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90CD99-E10E-B444-9A1A-040188B93CF4}" type="datetimeFigureOut">
              <a:rPr lang="fr-FR" smtClean="0"/>
              <a:t>24/05/2023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86CE7-7137-B842-BF72-559D4BE5CAA2}" type="slidenum">
              <a:rPr lang="fr-FR" smtClean="0"/>
              <a:t>‹N°›</a:t>
            </a:fld>
            <a:endParaRPr lang="fr-FR"/>
          </a:p>
        </p:txBody>
      </p:sp>
    </p:spTree>
    <p:extLst>
      <p:ext uri="{BB962C8B-B14F-4D97-AF65-F5344CB8AC3E}">
        <p14:creationId xmlns:p14="http://schemas.microsoft.com/office/powerpoint/2010/main" val="3320047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423863" y="704850"/>
            <a:ext cx="6186487" cy="3481388"/>
          </a:xfrm>
          <a:prstGeom prst="rect">
            <a:avLst/>
          </a:prstGeom>
        </p:spPr>
      </p:sp>
      <p:sp>
        <p:nvSpPr>
          <p:cNvPr id="49" name="PlaceHolder 2"/>
          <p:cNvSpPr>
            <a:spLocks noGrp="1"/>
          </p:cNvSpPr>
          <p:nvPr>
            <p:ph type="body"/>
          </p:nvPr>
        </p:nvSpPr>
        <p:spPr>
          <a:xfrm>
            <a:off x="703440" y="4410000"/>
            <a:ext cx="5627160" cy="4177800"/>
          </a:xfrm>
          <a:prstGeom prst="rect">
            <a:avLst/>
          </a:prstGeom>
        </p:spPr>
        <p:txBody>
          <a:bodyPr lIns="0" tIns="0" rIns="0" bIns="0"/>
          <a:lstStyle/>
          <a:p>
            <a:pPr>
              <a:lnSpc>
                <a:spcPct val="100000"/>
              </a:lnSpc>
            </a:pPr>
            <a:r>
              <a:rPr lang="en-US" sz="1000" b="0" strike="noStrike" spc="-1">
                <a:latin typeface="Arial Unicode MS"/>
                <a:ea typeface="Arial Unicode MS"/>
              </a:rPr>
              <a:t>Figure 1. Progression-free Survival. Shown are the results of the Kaplan–Meier estimates of progression-free survival among patients in the intention-to-treat population. The daratumumab group received treatment with daratumumab, lenalidomide, and dexamethasone; the control group received treatment with lenalidomide and dexamethasone. The interim analysis of progression-free survival was performed after 240 events of disease progression or death had occurred (62% of the planned 390 events for the final analysis).</a:t>
            </a:r>
            <a:endParaRPr lang="en-US" sz="1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Calibri" panose="020F0502020204030204" pitchFamily="34" charset="0"/>
                <a:ea typeface="MS PGothic" panose="020B0600070205080204" pitchFamily="34" charset="-128"/>
              </a:rPr>
              <a:t>ASCT, autologous stem cell transplantation.</a:t>
            </a:r>
            <a:endParaRPr lang="en-US" altLang="en-US">
              <a:latin typeface="Arial" panose="020B0604020202020204" pitchFamily="34" charset="0"/>
            </a:endParaRP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8FDF70-6CC4-4BEC-A9D4-63FA3ABB90A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188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62500" lnSpcReduction="20000"/>
          </a:bodyPr>
          <a:lstStyle/>
          <a:p>
            <a:pPr>
              <a:defRPr/>
            </a:pPr>
            <a:r>
              <a:rPr lang="en-US" sz="2100" i="1" dirty="0">
                <a:latin typeface="Helvetica Neue"/>
                <a:ea typeface="Helvetica Neue"/>
                <a:cs typeface="Helvetica Neue"/>
                <a:sym typeface="Helvetica Neue"/>
              </a:rPr>
              <a:t>ASCT, autologous stem cell transplantation; NE, not estimable.</a:t>
            </a:r>
          </a:p>
          <a:p>
            <a:pPr>
              <a:defRPr/>
            </a:pPr>
            <a:endParaRPr lang="en-US" sz="2100" dirty="0">
              <a:latin typeface="Helvetica Neue"/>
              <a:ea typeface="Helvetica Neue"/>
              <a:cs typeface="Helvetica Neue"/>
              <a:sym typeface="Helvetica Neue"/>
            </a:endParaRPr>
          </a:p>
          <a:p>
            <a:pPr>
              <a:defRPr/>
            </a:pPr>
            <a:endParaRPr lang="en-US" sz="2100" dirty="0">
              <a:latin typeface="Helvetica Neue"/>
              <a:ea typeface="Helvetica Neue"/>
              <a:cs typeface="Helvetica Neue"/>
              <a:sym typeface="Helvetica Neue"/>
            </a:endParaRPr>
          </a:p>
          <a:p>
            <a:pPr>
              <a:defRPr/>
            </a:pPr>
            <a:r>
              <a:rPr lang="en-US" sz="2100" dirty="0">
                <a:latin typeface="Helvetica Neue"/>
                <a:ea typeface="Helvetica Neue"/>
                <a:cs typeface="Helvetica Neue"/>
                <a:sym typeface="Helvetica Neue"/>
              </a:rPr>
              <a:t>Compared with placebo or no maintenance therapy, maintenance therapy with lenalidomide lengthened overall survival (OS) for patients with multiple myeloma (MM) who had undergone autologous hematopoietic cell transplantation (AHCT).</a:t>
            </a:r>
          </a:p>
          <a:p>
            <a:pPr>
              <a:defRPr/>
            </a:pPr>
            <a:endParaRPr lang="en-US" sz="2100" dirty="0">
              <a:latin typeface="Helvetica Neue"/>
              <a:ea typeface="Helvetica Neue"/>
              <a:cs typeface="Helvetica Neue"/>
              <a:sym typeface="Helvetica Neue"/>
            </a:endParaRPr>
          </a:p>
          <a:p>
            <a:pPr>
              <a:defRPr/>
            </a:pPr>
            <a:r>
              <a:rPr lang="en-US" sz="2100" dirty="0">
                <a:latin typeface="Helvetica Neue"/>
                <a:ea typeface="Helvetica Neue"/>
                <a:cs typeface="Helvetica Neue"/>
                <a:sym typeface="Helvetica Neue"/>
              </a:rPr>
              <a:t>Trials were included in the analysis if they had patient-level data available, used a control arm, and analyzed efficacy in patients with newly diagnosed MM. Three trials met inclusion criteria:</a:t>
            </a:r>
            <a:endParaRPr lang="en-US" dirty="0"/>
          </a:p>
          <a:p>
            <a:pPr marL="348318" indent="-348318">
              <a:buFont typeface="Arial" panose="020B0604020202020204" pitchFamily="34" charset="0"/>
              <a:buChar char="•"/>
              <a:defRPr/>
            </a:pPr>
            <a:endParaRPr lang="en-US" dirty="0"/>
          </a:p>
          <a:p>
            <a:pPr marL="348318" indent="-348318">
              <a:buFont typeface="Arial" panose="020B0604020202020204" pitchFamily="34" charset="0"/>
              <a:buChar char="•"/>
              <a:defRPr/>
            </a:pPr>
            <a:r>
              <a:rPr lang="en-US" dirty="0"/>
              <a:t>IFM 2005-02: a phase III, double-blind, multi-center trial that compared lenalidomide (10 mg/day for 3 months, increased to 15 mg/day if tolerated) with placebo in patients &lt;65 years</a:t>
            </a:r>
          </a:p>
          <a:p>
            <a:pPr marL="348318" indent="-348318">
              <a:buFont typeface="Arial" panose="020B0604020202020204" pitchFamily="34" charset="0"/>
              <a:buChar char="•"/>
              <a:defRPr/>
            </a:pPr>
            <a:r>
              <a:rPr lang="en-US" dirty="0"/>
              <a:t>CALGB 100104: a phase III, double-blind trial that compared lenalidomide (10 mg/day) with placebo in patients &lt;71 years</a:t>
            </a:r>
          </a:p>
          <a:p>
            <a:pPr marL="348318" indent="-348318">
              <a:buFont typeface="Arial" panose="020B0604020202020204" pitchFamily="34" charset="0"/>
              <a:buChar char="•"/>
              <a:defRPr/>
            </a:pPr>
            <a:r>
              <a:rPr lang="en-US" dirty="0"/>
              <a:t>GIMEMA RV-209: a phase III, open-label, multi-center trial that compared high-dose melphalan (200 mg/m</a:t>
            </a:r>
            <a:r>
              <a:rPr lang="en-US" baseline="30000" dirty="0"/>
              <a:t>2</a:t>
            </a:r>
            <a:r>
              <a:rPr lang="en-US" dirty="0"/>
              <a:t>) with a combination of melphalan, prednisone, and lenalidomide (10 mg/day given 21 days in every 28-day cycle) in patients &lt;65 years</a:t>
            </a:r>
          </a:p>
          <a:p>
            <a:pPr marL="348318" indent="-348318">
              <a:buFont typeface="Arial" panose="020B0604020202020204" pitchFamily="34" charset="0"/>
              <a:buChar char="•"/>
              <a:defRPr/>
            </a:pPr>
            <a:endParaRPr lang="en-US" dirty="0"/>
          </a:p>
          <a:p>
            <a:pPr marL="348318" indent="-348318">
              <a:buFont typeface="Arial" panose="020B0604020202020204" pitchFamily="34" charset="0"/>
              <a:buChar char="•"/>
              <a:defRPr/>
            </a:pPr>
            <a:r>
              <a:rPr lang="en-US" dirty="0"/>
              <a:t>Note: </a:t>
            </a:r>
            <a:r>
              <a:rPr lang="en-US" sz="2100" dirty="0">
                <a:latin typeface="Helvetica Neue"/>
                <a:ea typeface="Helvetica Neue"/>
                <a:cs typeface="Helvetica Neue"/>
                <a:sym typeface="Helvetica Neue"/>
              </a:rPr>
              <a:t>they observed significant differences across trials on a heterogeneity test (p=0.047). The heterogeneity could be explained by different induction regimens and pre-transplant consolidation therapies used in the individual trials, or differences in types and frequency of second-line therapies</a:t>
            </a:r>
            <a:endParaRPr lang="en-US" dirty="0"/>
          </a:p>
        </p:txBody>
      </p:sp>
    </p:spTree>
    <p:extLst>
      <p:ext uri="{BB962C8B-B14F-4D97-AF65-F5344CB8AC3E}">
        <p14:creationId xmlns:p14="http://schemas.microsoft.com/office/powerpoint/2010/main" val="377478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Robert Marchand: 105 </a:t>
            </a:r>
            <a:r>
              <a:rPr lang="nl-BE" dirty="0" err="1"/>
              <a:t>years</a:t>
            </a:r>
            <a:r>
              <a:rPr lang="nl-BE" dirty="0"/>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3716A-DC75-4D26-B8C8-CFB1E0AB0864}"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152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p:cNvSpPr>
            <a:spLocks noGrp="1" noRot="1" noChangeAspect="1" noTextEdit="1"/>
          </p:cNvSpPr>
          <p:nvPr>
            <p:ph type="sldImg"/>
          </p:nvPr>
        </p:nvSpPr>
        <p:spPr>
          <a:ln/>
        </p:spPr>
      </p:sp>
      <p:sp>
        <p:nvSpPr>
          <p:cNvPr id="5632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5632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buChar char="•"/>
              <a:defRPr sz="1100">
                <a:solidFill>
                  <a:schemeClr val="tx1"/>
                </a:solidFill>
                <a:latin typeface="Arial" panose="020B0604020202020204" pitchFamily="34" charset="0"/>
                <a:ea typeface="MS PGothic" panose="020B0600070205080204" pitchFamily="34" charset="-128"/>
              </a:defRPr>
            </a:lvl1pPr>
            <a:lvl2pPr marL="750888" indent="-288925" defTabSz="928688" eaLnBrk="0" hangingPunct="0">
              <a:spcBef>
                <a:spcPct val="30000"/>
              </a:spcBef>
              <a:buChar char="•"/>
              <a:defRPr sz="1100">
                <a:solidFill>
                  <a:schemeClr val="tx1"/>
                </a:solidFill>
                <a:latin typeface="Arial" panose="020B0604020202020204" pitchFamily="34" charset="0"/>
                <a:ea typeface="MS PGothic" panose="020B0600070205080204" pitchFamily="34" charset="-128"/>
              </a:defRPr>
            </a:lvl2pPr>
            <a:lvl3pPr marL="1155700" indent="-230188" defTabSz="928688" eaLnBrk="0" hangingPunct="0">
              <a:spcBef>
                <a:spcPct val="30000"/>
              </a:spcBef>
              <a:buChar char="•"/>
              <a:defRPr sz="1100">
                <a:solidFill>
                  <a:schemeClr val="tx1"/>
                </a:solidFill>
                <a:latin typeface="Arial" panose="020B0604020202020204" pitchFamily="34" charset="0"/>
                <a:ea typeface="MS PGothic" panose="020B0600070205080204" pitchFamily="34" charset="-128"/>
              </a:defRPr>
            </a:lvl3pPr>
            <a:lvl4pPr marL="1619250" indent="-230188" defTabSz="928688" eaLnBrk="0" hangingPunct="0">
              <a:spcBef>
                <a:spcPct val="30000"/>
              </a:spcBef>
              <a:buChar char="•"/>
              <a:defRPr sz="1100">
                <a:solidFill>
                  <a:schemeClr val="tx1"/>
                </a:solidFill>
                <a:latin typeface="Arial" panose="020B0604020202020204" pitchFamily="34" charset="0"/>
                <a:ea typeface="MS PGothic" panose="020B0600070205080204" pitchFamily="34" charset="-128"/>
              </a:defRPr>
            </a:lvl4pPr>
            <a:lvl5pPr marL="2081213" indent="-230188" defTabSz="928688" eaLnBrk="0" hangingPunct="0">
              <a:spcBef>
                <a:spcPct val="30000"/>
              </a:spcBef>
              <a:buChar char="•"/>
              <a:defRPr sz="1100">
                <a:solidFill>
                  <a:schemeClr val="tx1"/>
                </a:solidFill>
                <a:latin typeface="Arial" panose="020B0604020202020204" pitchFamily="34" charset="0"/>
                <a:ea typeface="MS PGothic" panose="020B0600070205080204" pitchFamily="34" charset="-128"/>
              </a:defRPr>
            </a:lvl5pPr>
            <a:lvl6pPr marL="2538413" indent="-230188" defTabSz="928688" eaLnBrk="0" fontAlgn="base" hangingPunct="0">
              <a:spcBef>
                <a:spcPct val="30000"/>
              </a:spcBef>
              <a:spcAft>
                <a:spcPct val="0"/>
              </a:spcAft>
              <a:buChar char="•"/>
              <a:defRPr sz="1100">
                <a:solidFill>
                  <a:schemeClr val="tx1"/>
                </a:solidFill>
                <a:latin typeface="Arial" panose="020B0604020202020204" pitchFamily="34" charset="0"/>
                <a:ea typeface="MS PGothic" panose="020B0600070205080204" pitchFamily="34" charset="-128"/>
              </a:defRPr>
            </a:lvl6pPr>
            <a:lvl7pPr marL="2995613" indent="-230188" defTabSz="928688" eaLnBrk="0" fontAlgn="base" hangingPunct="0">
              <a:spcBef>
                <a:spcPct val="30000"/>
              </a:spcBef>
              <a:spcAft>
                <a:spcPct val="0"/>
              </a:spcAft>
              <a:buChar char="•"/>
              <a:defRPr sz="1100">
                <a:solidFill>
                  <a:schemeClr val="tx1"/>
                </a:solidFill>
                <a:latin typeface="Arial" panose="020B0604020202020204" pitchFamily="34" charset="0"/>
                <a:ea typeface="MS PGothic" panose="020B0600070205080204" pitchFamily="34" charset="-128"/>
              </a:defRPr>
            </a:lvl7pPr>
            <a:lvl8pPr marL="3452813" indent="-230188" defTabSz="928688" eaLnBrk="0" fontAlgn="base" hangingPunct="0">
              <a:spcBef>
                <a:spcPct val="30000"/>
              </a:spcBef>
              <a:spcAft>
                <a:spcPct val="0"/>
              </a:spcAft>
              <a:buChar char="•"/>
              <a:defRPr sz="1100">
                <a:solidFill>
                  <a:schemeClr val="tx1"/>
                </a:solidFill>
                <a:latin typeface="Arial" panose="020B0604020202020204" pitchFamily="34" charset="0"/>
                <a:ea typeface="MS PGothic" panose="020B0600070205080204" pitchFamily="34" charset="-128"/>
              </a:defRPr>
            </a:lvl8pPr>
            <a:lvl9pPr marL="3910013" indent="-230188" defTabSz="928688" eaLnBrk="0" fontAlgn="base" hangingPunct="0">
              <a:spcBef>
                <a:spcPct val="30000"/>
              </a:spcBef>
              <a:spcAft>
                <a:spcPct val="0"/>
              </a:spcAft>
              <a:buChar char="•"/>
              <a:defRPr sz="1100">
                <a:solidFill>
                  <a:schemeClr val="tx1"/>
                </a:solidFill>
                <a:latin typeface="Arial" panose="020B0604020202020204" pitchFamily="34" charset="0"/>
                <a:ea typeface="MS PGothic" panose="020B0600070205080204" pitchFamily="34" charset="-128"/>
              </a:defRPr>
            </a:lvl9pPr>
          </a:lstStyle>
          <a:p>
            <a:pPr marL="0" marR="0" lvl="0" indent="0" algn="r" defTabSz="928688" rtl="0" eaLnBrk="0" fontAlgn="auto" latinLnBrk="0" hangingPunct="0">
              <a:lnSpc>
                <a:spcPct val="100000"/>
              </a:lnSpc>
              <a:spcBef>
                <a:spcPct val="0"/>
              </a:spcBef>
              <a:spcAft>
                <a:spcPts val="0"/>
              </a:spcAft>
              <a:buClrTx/>
              <a:buSzTx/>
              <a:buFontTx/>
              <a:buNone/>
              <a:tabLst/>
              <a:defRPr/>
            </a:pPr>
            <a:fld id="{6D8E0F67-2F74-4AE6-BCD1-5B8E1A9BEBA5}" type="slidenum">
              <a:rPr kumimoji="0" lang="en-GB" altLang="nl-B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28688" rtl="0" eaLnBrk="0" fontAlgn="auto" latinLnBrk="0" hangingPunct="0">
                <a:lnSpc>
                  <a:spcPct val="100000"/>
                </a:lnSpc>
                <a:spcBef>
                  <a:spcPct val="0"/>
                </a:spcBef>
                <a:spcAft>
                  <a:spcPts val="0"/>
                </a:spcAft>
                <a:buClrTx/>
                <a:buSzTx/>
                <a:buFontTx/>
                <a:buNone/>
                <a:tabLst/>
                <a:defRPr/>
              </a:pPr>
              <a:t>51</a:t>
            </a:fld>
            <a:endParaRPr kumimoji="0" lang="en-GB" altLang="nl-BE"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12997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ECOG, Eastern Cooperative Oncology Group; ISS, International Staging System; MRD, measurable residual disease; NR, not reached; PS, performance status; Rd, lenalidomide/dexamethasone.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9942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AE, adverse event.</a:t>
            </a: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CCCA16-E19F-4619-A995-593B92AA80B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441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E986CE7-7137-B842-BF72-559D4BE5CAA2}" type="slidenum">
              <a:rPr lang="fr-FR" smtClean="0"/>
              <a:t>62</a:t>
            </a:fld>
            <a:endParaRPr lang="fr-FR"/>
          </a:p>
        </p:txBody>
      </p:sp>
    </p:spTree>
    <p:extLst>
      <p:ext uri="{BB962C8B-B14F-4D97-AF65-F5344CB8AC3E}">
        <p14:creationId xmlns:p14="http://schemas.microsoft.com/office/powerpoint/2010/main" val="295079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a:spcBef>
                <a:spcPct val="0"/>
              </a:spcBef>
            </a:pPr>
            <a:r>
              <a:rPr lang="en-US" altLang="fr-FR" i="1"/>
              <a:t>Treating physicians must keep foremost in mind that myeloma bone disease is often the cause of the most disabling problems that pts face and, therefore, careful baseline and serial radiographic assessments are essential to maintaining and improving their pts quality of life.</a:t>
            </a:r>
          </a:p>
          <a:p>
            <a:pPr defTabSz="457200">
              <a:spcBef>
                <a:spcPct val="0"/>
              </a:spcBef>
            </a:pPr>
            <a:endParaRPr lang="en-US" altLang="fr-FR" i="1"/>
          </a:p>
          <a:p>
            <a:pPr defTabSz="457200">
              <a:spcBef>
                <a:spcPct val="0"/>
              </a:spcBef>
            </a:pPr>
            <a:r>
              <a:rPr lang="en-US" altLang="fr-FR"/>
              <a:t>Dimopoulos MA et al Leukemia 2009 ‘IMWG consensus statement and guidelines regarding the current role of imaging techniques in the diagnosis and monitoring of multiple myeloma’</a:t>
            </a:r>
          </a:p>
          <a:p>
            <a:pPr defTabSz="457200">
              <a:spcBef>
                <a:spcPct val="0"/>
              </a:spcBef>
            </a:pPr>
            <a:endParaRPr lang="en-US" altLang="fr-FR" i="1"/>
          </a:p>
          <a:p>
            <a:pPr defTabSz="457200">
              <a:spcBef>
                <a:spcPct val="0"/>
              </a:spcBef>
            </a:pPr>
            <a:endParaRPr lang="en-US" altLang="fr-F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CB0E196-6C3F-6148-ACC8-5AE473E1651A}" type="slidenum">
              <a:rPr lang="en-US" altLang="fr-FR">
                <a:solidFill>
                  <a:prstClr val="black"/>
                </a:solidFill>
              </a:rPr>
              <a:pPr fontAlgn="base">
                <a:spcBef>
                  <a:spcPct val="0"/>
                </a:spcBef>
                <a:spcAft>
                  <a:spcPct val="0"/>
                </a:spcAft>
              </a:pPr>
              <a:t>19</a:t>
            </a:fld>
            <a:endParaRPr lang="en-US" altLang="fr-FR">
              <a:solidFill>
                <a:prstClr val="black"/>
              </a:solidFill>
            </a:endParaRPr>
          </a:p>
        </p:txBody>
      </p:sp>
    </p:spTree>
    <p:extLst>
      <p:ext uri="{BB962C8B-B14F-4D97-AF65-F5344CB8AC3E}">
        <p14:creationId xmlns:p14="http://schemas.microsoft.com/office/powerpoint/2010/main" val="155218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00">
              <a:spcBef>
                <a:spcPct val="0"/>
              </a:spcBef>
            </a:pPr>
            <a:r>
              <a:rPr lang="en-US" altLang="en-US" i="1">
                <a:latin typeface="Arial" panose="020B0604020202020204" pitchFamily="34" charset="0"/>
              </a:rPr>
              <a:t>BM, bone marrow; CrCl, creatinine clearance; Hb, hemoglobin; </a:t>
            </a:r>
            <a:r>
              <a:rPr lang="en-US" altLang="en-US" i="1">
                <a:latin typeface="Arial" panose="020B0604020202020204" pitchFamily="34" charset="0"/>
                <a:ea typeface="MS PGothic" panose="020B0600070205080204" pitchFamily="34" charset="-128"/>
              </a:rPr>
              <a:t>MGUS, monoclonal gammopathy of undetermined significance; </a:t>
            </a:r>
            <a:r>
              <a:rPr lang="en-US" altLang="en-US" i="1">
                <a:latin typeface="Arial" panose="020B0604020202020204" pitchFamily="34" charset="0"/>
              </a:rPr>
              <a:t>M-protein, monoclonal protein; ULN, upper limit of normal.</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89AD7B-4789-43ED-956A-44D5745D6C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9186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00">
              <a:spcBef>
                <a:spcPct val="0"/>
              </a:spcBef>
            </a:pPr>
            <a:r>
              <a:rPr lang="en-US" altLang="en-US" i="1">
                <a:latin typeface="Arial" panose="020B0604020202020204" pitchFamily="34" charset="0"/>
              </a:rPr>
              <a:t>BM, bone marrow; CrCl, creatinine clearance; Hb, hemoglobin; </a:t>
            </a:r>
            <a:r>
              <a:rPr lang="en-US" altLang="en-US" i="1">
                <a:latin typeface="Arial" panose="020B0604020202020204" pitchFamily="34" charset="0"/>
                <a:ea typeface="MS PGothic" panose="020B0600070205080204" pitchFamily="34" charset="-128"/>
              </a:rPr>
              <a:t>MGUS, monoclonal gammopathy of undetermined significance; </a:t>
            </a:r>
            <a:r>
              <a:rPr lang="en-US" altLang="en-US" i="1">
                <a:latin typeface="Arial" panose="020B0604020202020204" pitchFamily="34" charset="0"/>
              </a:rPr>
              <a:t>M-protein, monoclonal protein; ULN, upper limit of normal.</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89AD7B-4789-43ED-956A-44D5745D6C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6881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9800">
              <a:spcBef>
                <a:spcPct val="0"/>
              </a:spcBef>
            </a:pPr>
            <a:r>
              <a:rPr lang="en-US" altLang="en-US" i="1">
                <a:latin typeface="Arial" panose="020B0604020202020204" pitchFamily="34" charset="0"/>
              </a:rPr>
              <a:t>BM, bone marrow; CrCl, creatinine clearance; Hb, hemoglobin; </a:t>
            </a:r>
            <a:r>
              <a:rPr lang="en-US" altLang="en-US" i="1">
                <a:latin typeface="Arial" panose="020B0604020202020204" pitchFamily="34" charset="0"/>
                <a:ea typeface="MS PGothic" panose="020B0600070205080204" pitchFamily="34" charset="-128"/>
              </a:rPr>
              <a:t>MGUS, monoclonal gammopathy of undetermined significance; </a:t>
            </a:r>
            <a:r>
              <a:rPr lang="en-US" altLang="en-US" i="1">
                <a:latin typeface="Arial" panose="020B0604020202020204" pitchFamily="34" charset="0"/>
              </a:rPr>
              <a:t>M-protein, monoclonal protein; ULN, upper limit of normal.</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89AD7B-4789-43ED-956A-44D5745D6C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9313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ASCT, autologous stem cell transplantation; FCM, flow cytometry; MEL200, melphalan 200 mg/m</a:t>
            </a:r>
            <a:r>
              <a:rPr lang="en-US" altLang="en-US" i="1" baseline="30000">
                <a:latin typeface="Arial" panose="020B0604020202020204" pitchFamily="34" charset="0"/>
              </a:rPr>
              <a:t>2</a:t>
            </a:r>
            <a:r>
              <a:rPr lang="en-US" altLang="en-US" i="1">
                <a:latin typeface="Arial" panose="020B0604020202020204" pitchFamily="34" charset="0"/>
              </a:rPr>
              <a:t>; MRD, minimal residual disease; NDMM, newly diagnosed multiple myeloma; NGS, next-generation sequencing; TTP, time to progression; VRd, bortezomib, lenalidomide, dexamethasone; VGPR, very good PR.</a:t>
            </a:r>
          </a:p>
          <a:p>
            <a:endParaRPr lang="en-US" altLang="en-US" i="1">
              <a:latin typeface="Arial" panose="020B0604020202020204" pitchFamily="34" charset="0"/>
            </a:endParaRPr>
          </a:p>
          <a:p>
            <a:endParaRPr lang="en-US" altLang="en-US" i="1">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C4826D0F-1029-4582-8873-B4C2F555217A}" type="slidenum">
              <a:rPr lang="en-US" altLang="en-US" b="0" smtClean="0">
                <a:solidFill>
                  <a:srgbClr val="000000"/>
                </a:solidFill>
                <a:ea typeface="MS PGothic" panose="020B0600070205080204" pitchFamily="34" charset="-128"/>
              </a:rPr>
              <a:pPr/>
              <a:t>29</a:t>
            </a:fld>
            <a:endParaRPr lang="en-US" altLang="en-US" b="0">
              <a:solidFill>
                <a:srgbClr val="000000"/>
              </a:solidFill>
              <a:ea typeface="MS PGothic" panose="020B0600070205080204" pitchFamily="34" charset="-128"/>
            </a:endParaRPr>
          </a:p>
        </p:txBody>
      </p:sp>
    </p:spTree>
    <p:extLst>
      <p:ext uri="{BB962C8B-B14F-4D97-AF65-F5344CB8AC3E}">
        <p14:creationId xmlns:p14="http://schemas.microsoft.com/office/powerpoint/2010/main" val="57765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545367D1-0D9D-4E5B-982A-D23249082CFB}"/>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6959633E-C119-4045-8633-B3839A7963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3550"/>
            <a:r>
              <a:rPr lang="en-US" altLang="en-US" i="1" dirty="0">
                <a:latin typeface="Arial" panose="020B0604020202020204" pitchFamily="34" charset="0"/>
              </a:rPr>
              <a:t>ASCT, autologous stem cell transplantation; ISS, International Staging System; MM, multiple myeloma; SPM, secondary primary malignancy; VRd, bortezomib/lenalidomide/dexamethasone.</a:t>
            </a:r>
          </a:p>
        </p:txBody>
      </p:sp>
      <p:sp>
        <p:nvSpPr>
          <p:cNvPr id="62468" name="Slide Number Placeholder 3">
            <a:extLst>
              <a:ext uri="{FF2B5EF4-FFF2-40B4-BE49-F238E27FC236}">
                <a16:creationId xmlns:a16="http://schemas.microsoft.com/office/drawing/2014/main" id="{C7E80F7B-53FF-42DA-9D19-BEB3092411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4B4F46-40E5-423B-A496-756DF21E580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768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a:ln/>
        </p:spPr>
      </p:sp>
      <p:sp>
        <p:nvSpPr>
          <p:cNvPr id="5939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i="1">
                <a:latin typeface="Arial" panose="020B0604020202020204" pitchFamily="34" charset="0"/>
              </a:rPr>
              <a:t>ASCT, autologous stem cell transplantation; VRd, bortezomib, lenalidomide, dexamethasone.</a:t>
            </a:r>
            <a:endParaRPr lang="en-US" altLang="en-US" sz="1400" b="1">
              <a:latin typeface="Arial" panose="020B0604020202020204" pitchFamily="34" charset="0"/>
            </a:endParaRPr>
          </a:p>
        </p:txBody>
      </p:sp>
      <p:sp>
        <p:nvSpPr>
          <p:cNvPr id="59396"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24602AD-813C-46FE-B8BE-22918828D44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5798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0D5D566C-3CA0-456F-96EA-F92BE71EA6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27ED98-BEED-4373-B684-0384803B02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59" name="Slide Image Placeholder 1">
            <a:extLst>
              <a:ext uri="{FF2B5EF4-FFF2-40B4-BE49-F238E27FC236}">
                <a16:creationId xmlns:a16="http://schemas.microsoft.com/office/drawing/2014/main" id="{802243B6-C93C-4CF4-9138-EE3BF78D0B91}"/>
              </a:ext>
            </a:extLst>
          </p:cNvPr>
          <p:cNvSpPr>
            <a:spLocks noGrp="1" noRot="1" noChangeAspect="1" noChangeArrowheads="1" noTextEdit="1"/>
          </p:cNvSpPr>
          <p:nvPr>
            <p:ph type="sldImg"/>
          </p:nvPr>
        </p:nvSpPr>
        <p:spPr>
          <a:ln/>
        </p:spPr>
      </p:sp>
      <p:sp>
        <p:nvSpPr>
          <p:cNvPr id="45060" name="Notes Placeholder 2">
            <a:extLst>
              <a:ext uri="{FF2B5EF4-FFF2-40B4-BE49-F238E27FC236}">
                <a16:creationId xmlns:a16="http://schemas.microsoft.com/office/drawing/2014/main" id="{29354C72-C75F-475B-96E3-6F332C8A7165}"/>
              </a:ext>
            </a:extLst>
          </p:cNvPr>
          <p:cNvSpPr>
            <a:spLocks noGrp="1"/>
          </p:cNvSpPr>
          <p:nvPr>
            <p:ph type="body" idx="1"/>
          </p:nvPr>
        </p:nvSpPr>
        <p:spPr>
          <a:xfrm>
            <a:off x="700088" y="4403725"/>
            <a:ext cx="5588000"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5" tIns="46412" rIns="92825" bIns="46412"/>
          <a:lstStyle/>
          <a:p>
            <a:pPr eaLnBrk="1" hangingPunct="1">
              <a:spcBef>
                <a:spcPct val="0"/>
              </a:spcBef>
            </a:pPr>
            <a:r>
              <a:rPr lang="en-US" altLang="en-US" i="1" dirty="0">
                <a:latin typeface="Arial" panose="020B0604020202020204" pitchFamily="34" charset="0"/>
              </a:rPr>
              <a:t>nCR, near CR; PD, progressive disease; sCR, stringent CR; SD, stable disease.</a:t>
            </a:r>
          </a:p>
          <a:p>
            <a:pPr eaLnBrk="1" hangingPunct="1">
              <a:spcBef>
                <a:spcPct val="0"/>
              </a:spcBef>
            </a:pPr>
            <a:endParaRPr lang="en-US" altLang="en-US" dirty="0">
              <a:latin typeface="Arial" panose="020B0604020202020204" pitchFamily="34" charset="0"/>
            </a:endParaRPr>
          </a:p>
        </p:txBody>
      </p:sp>
      <p:sp>
        <p:nvSpPr>
          <p:cNvPr id="45061" name="Slide Number Placeholder 3">
            <a:extLst>
              <a:ext uri="{FF2B5EF4-FFF2-40B4-BE49-F238E27FC236}">
                <a16:creationId xmlns:a16="http://schemas.microsoft.com/office/drawing/2014/main" id="{03E6CEF0-C81C-4E4A-A2DF-714E5BEC71E6}"/>
              </a:ext>
            </a:extLst>
          </p:cNvPr>
          <p:cNvSpPr txBox="1">
            <a:spLocks noGrp="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25" tIns="46412" rIns="92825" bIns="46412" anchor="b"/>
          <a:lstStyle>
            <a:lvl1pPr defTabSz="860425">
              <a:defRPr b="1">
                <a:solidFill>
                  <a:schemeClr val="tx1"/>
                </a:solidFill>
                <a:latin typeface="Arial" panose="020B0604020202020204" pitchFamily="34" charset="0"/>
                <a:cs typeface="Arial" panose="020B0604020202020204" pitchFamily="34" charset="0"/>
              </a:defRPr>
            </a:lvl1pPr>
            <a:lvl2pPr marL="742950" indent="-285750" defTabSz="860425">
              <a:defRPr b="1">
                <a:solidFill>
                  <a:schemeClr val="tx1"/>
                </a:solidFill>
                <a:latin typeface="Arial" panose="020B0604020202020204" pitchFamily="34" charset="0"/>
                <a:cs typeface="Arial" panose="020B0604020202020204" pitchFamily="34" charset="0"/>
              </a:defRPr>
            </a:lvl2pPr>
            <a:lvl3pPr marL="1143000" indent="-228600" defTabSz="860425">
              <a:defRPr b="1">
                <a:solidFill>
                  <a:schemeClr val="tx1"/>
                </a:solidFill>
                <a:latin typeface="Arial" panose="020B0604020202020204" pitchFamily="34" charset="0"/>
                <a:cs typeface="Arial" panose="020B0604020202020204" pitchFamily="34" charset="0"/>
              </a:defRPr>
            </a:lvl3pPr>
            <a:lvl4pPr marL="1600200" indent="-228600" defTabSz="860425">
              <a:defRPr b="1">
                <a:solidFill>
                  <a:schemeClr val="tx1"/>
                </a:solidFill>
                <a:latin typeface="Arial" panose="020B0604020202020204" pitchFamily="34" charset="0"/>
                <a:cs typeface="Arial" panose="020B0604020202020204" pitchFamily="34" charset="0"/>
              </a:defRPr>
            </a:lvl4pPr>
            <a:lvl5pPr marL="2057400" indent="-228600" defTabSz="860425">
              <a:defRPr b="1">
                <a:solidFill>
                  <a:schemeClr val="tx1"/>
                </a:solidFill>
                <a:latin typeface="Arial" panose="020B0604020202020204" pitchFamily="34" charset="0"/>
                <a:cs typeface="Arial" panose="020B0604020202020204" pitchFamily="34" charset="0"/>
              </a:defRPr>
            </a:lvl5pPr>
            <a:lvl6pPr marL="2514600" indent="-228600" defTabSz="860425"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defTabSz="860425"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defTabSz="860425"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defTabSz="860425"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860425" rtl="0" eaLnBrk="1" fontAlgn="base" latinLnBrk="0" hangingPunct="1">
              <a:lnSpc>
                <a:spcPct val="90000"/>
              </a:lnSpc>
              <a:spcBef>
                <a:spcPct val="0"/>
              </a:spcBef>
              <a:spcAft>
                <a:spcPct val="0"/>
              </a:spcAft>
              <a:buClrTx/>
              <a:buSzTx/>
              <a:buFontTx/>
              <a:buChar char="•"/>
              <a:tabLst/>
              <a:defRPr/>
            </a:pPr>
            <a:fld id="{90E1BDF0-7550-4F0C-8B8F-8E60F6F2F27A}"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860425" rtl="0" eaLnBrk="1" fontAlgn="base" latinLnBrk="0" hangingPunct="1">
                <a:lnSpc>
                  <a:spcPct val="90000"/>
                </a:lnSpc>
                <a:spcBef>
                  <a:spcPct val="0"/>
                </a:spcBef>
                <a:spcAft>
                  <a:spcPct val="0"/>
                </a:spcAft>
                <a:buClrTx/>
                <a:buSzTx/>
                <a:buFontTx/>
                <a:buChar char="•"/>
                <a:tabLst/>
                <a:defRPr/>
              </a:pPr>
              <a:t>32</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4937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5369E1-2492-0A48-9100-DC994CD36E0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608B29B-E296-FC4A-948B-8CBBFD96B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471315B-B5A3-E146-BF86-A16A6CA927CD}"/>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95A43EF7-78BF-9F45-8EC0-5A8B58C495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3E1A40-4550-AC47-A930-A3A24DC73C8F}"/>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145541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1C8B66-A8A6-6D41-A89A-E399109ED24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5EC69D3-D77B-804D-9E32-E8D44EF1C24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08DB24-50A3-904B-B71F-6CCC1AB3D4C5}"/>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70C5918E-2845-0D47-8551-041D5777CE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A8E1744-AC68-DC4B-B8CB-3E0601712755}"/>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1884597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A439AB7-848A-3345-8F5F-2A369B7F946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8D5590-F1B2-034C-A932-141D01EFFD8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5EA6973-92D2-1640-B7DA-29C54072259A}"/>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3B710093-6449-A24A-B6E1-5E2391D4B1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E8451B-6B59-404F-8B25-7F4C93FC061B}"/>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389791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158752" y="6658878"/>
            <a:ext cx="1271182" cy="103875"/>
          </a:xfrm>
        </p:spPr>
        <p:txBody>
          <a:bodyPr wrap="none" lIns="0" tIns="0" rIns="0" bIns="0" anchor="b">
            <a:spAutoFit/>
          </a:bodyPr>
          <a:lstStyle>
            <a:lvl1pPr marL="0" indent="0">
              <a:lnSpc>
                <a:spcPct val="90000"/>
              </a:lnSpc>
              <a:spcBef>
                <a:spcPts val="0"/>
              </a:spcBef>
              <a:spcAft>
                <a:spcPts val="0"/>
              </a:spcAft>
              <a:buFontTx/>
              <a:buNone/>
              <a:defRPr sz="750"/>
            </a:lvl1pPr>
          </a:lstStyle>
          <a:p>
            <a:pPr lvl="0"/>
            <a:r>
              <a:rPr lang="en-US"/>
              <a:t>Click to edit Master text styles</a:t>
            </a:r>
          </a:p>
        </p:txBody>
      </p:sp>
      <p:sp>
        <p:nvSpPr>
          <p:cNvPr id="6" name="Text Placeholder 4"/>
          <p:cNvSpPr>
            <a:spLocks noGrp="1"/>
          </p:cNvSpPr>
          <p:nvPr>
            <p:ph type="body" sz="quarter" idx="11"/>
          </p:nvPr>
        </p:nvSpPr>
        <p:spPr>
          <a:xfrm>
            <a:off x="10738787" y="6658878"/>
            <a:ext cx="1271182" cy="103875"/>
          </a:xfrm>
        </p:spPr>
        <p:txBody>
          <a:bodyPr wrap="none" lIns="0" tIns="0" rIns="0" bIns="0" anchor="b">
            <a:spAutoFit/>
          </a:bodyPr>
          <a:lstStyle>
            <a:lvl1pPr marL="0" indent="0" algn="r">
              <a:lnSpc>
                <a:spcPct val="90000"/>
              </a:lnSpc>
              <a:spcBef>
                <a:spcPts val="0"/>
              </a:spcBef>
              <a:spcAft>
                <a:spcPts val="0"/>
              </a:spcAft>
              <a:buFontTx/>
              <a:buNone/>
              <a:defRPr sz="750"/>
            </a:lvl1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0152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56837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FA958F-EE77-B34F-9E6B-2042F15F7B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D10A19-B669-1B4C-9D3F-8A8158B02FD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312485-EC1D-D649-8E0A-1AF303421E0A}"/>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28822B9B-E67E-0D45-A37B-7912EE683B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03406E-4DE6-5448-A465-AF80278330D3}"/>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3543264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28409B-2680-C546-95C6-85C0506FB5E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54630FF-580F-404A-A245-6724F57053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E42ACBC-5763-4C4E-B060-EB905E097A39}"/>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61F0D6AA-C6E6-FC4A-A473-86F39CF5D5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65E258-BF54-FB49-90EC-0DB960F5514F}"/>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71480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38C8E4-A50A-864C-A7CA-0A312A4BF9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247598D-73F8-374A-8618-FE632688CE2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F9D85AF-9C0B-734F-9C80-460C6135CC5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A915835-22B7-0E4E-BB2A-C13A4D9E3721}"/>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6" name="Espace réservé du pied de page 5">
            <a:extLst>
              <a:ext uri="{FF2B5EF4-FFF2-40B4-BE49-F238E27FC236}">
                <a16:creationId xmlns:a16="http://schemas.microsoft.com/office/drawing/2014/main" id="{48124064-6F0D-A444-B070-3A68DD02A60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B59CD98-3221-CE49-98F5-CDA7958C603B}"/>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186381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7C02D-20E6-354D-ADBD-9F85E5BD9F0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33A1266-399D-3246-A61E-4C0B161AD3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BFEC76A-290F-E34B-AB32-A6FC75F6C2E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68F6887-AFAB-504C-922A-D6413A3497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6179FCD-7FE7-1648-86CE-3B39AEF00E8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525867A-FF23-754F-BDFB-3E602E6E1A9E}"/>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8" name="Espace réservé du pied de page 7">
            <a:extLst>
              <a:ext uri="{FF2B5EF4-FFF2-40B4-BE49-F238E27FC236}">
                <a16:creationId xmlns:a16="http://schemas.microsoft.com/office/drawing/2014/main" id="{C0E6EAA6-47C3-B744-95CA-F2999F7E1DB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F2118CB-2F43-AD45-BA49-F4634C3EDC4B}"/>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358287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66E8C4-FBB8-B441-A35F-10C19AF1B64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DFDF31E-73FC-474D-A66C-26EFD5144450}"/>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4" name="Espace réservé du pied de page 3">
            <a:extLst>
              <a:ext uri="{FF2B5EF4-FFF2-40B4-BE49-F238E27FC236}">
                <a16:creationId xmlns:a16="http://schemas.microsoft.com/office/drawing/2014/main" id="{795AE358-EC4E-D343-903B-305F4937B5D6}"/>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75F818F-97D8-0B43-B549-D0893982A08A}"/>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211977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B8683D4-44A0-FD4B-A16A-33CC562F9013}"/>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3" name="Espace réservé du pied de page 2">
            <a:extLst>
              <a:ext uri="{FF2B5EF4-FFF2-40B4-BE49-F238E27FC236}">
                <a16:creationId xmlns:a16="http://schemas.microsoft.com/office/drawing/2014/main" id="{6576EB37-A9EA-C741-A34D-68281E3CB9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56F671F-F93A-6D49-910F-2F07044E7EDE}"/>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3280088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915E1-3E83-6441-B380-38BC7122EE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801538C-B122-AD43-B217-F0980F69A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AB361E-38EF-9F42-BA24-2C08447AC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7E1712D-7508-8F4A-909A-368D2497F8F3}"/>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6" name="Espace réservé du pied de page 5">
            <a:extLst>
              <a:ext uri="{FF2B5EF4-FFF2-40B4-BE49-F238E27FC236}">
                <a16:creationId xmlns:a16="http://schemas.microsoft.com/office/drawing/2014/main" id="{D5A80C61-96EA-A141-B87A-450D3141AB0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C83E114-8515-AD47-971C-D46AAAE97657}"/>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207401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DA36A8-B073-9E44-8324-417EF0CD812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0ADCC7C-462A-E143-B06F-D948C9BC67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BE21B78-D9B3-FD46-8EFA-2775CFB4C7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6A1A928-1F38-5A4B-97FE-53727AA64DEF}"/>
              </a:ext>
            </a:extLst>
          </p:cNvPr>
          <p:cNvSpPr>
            <a:spLocks noGrp="1"/>
          </p:cNvSpPr>
          <p:nvPr>
            <p:ph type="dt" sz="half" idx="10"/>
          </p:nvPr>
        </p:nvSpPr>
        <p:spPr/>
        <p:txBody>
          <a:bodyPr/>
          <a:lstStyle/>
          <a:p>
            <a:fld id="{31548475-BF21-0E46-8BAD-6EB68FF32F9E}" type="datetimeFigureOut">
              <a:rPr lang="fr-FR" smtClean="0"/>
              <a:t>24/05/2023</a:t>
            </a:fld>
            <a:endParaRPr lang="fr-FR"/>
          </a:p>
        </p:txBody>
      </p:sp>
      <p:sp>
        <p:nvSpPr>
          <p:cNvPr id="6" name="Espace réservé du pied de page 5">
            <a:extLst>
              <a:ext uri="{FF2B5EF4-FFF2-40B4-BE49-F238E27FC236}">
                <a16:creationId xmlns:a16="http://schemas.microsoft.com/office/drawing/2014/main" id="{44766BBF-3BAF-FF41-B827-1623C2DEE06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36961C0-EEAC-424E-BD3C-CE1B4DDD31C4}"/>
              </a:ext>
            </a:extLst>
          </p:cNvPr>
          <p:cNvSpPr>
            <a:spLocks noGrp="1"/>
          </p:cNvSpPr>
          <p:nvPr>
            <p:ph type="sldNum" sz="quarter" idx="12"/>
          </p:nvPr>
        </p:nvSpPr>
        <p:spPr/>
        <p:txBody>
          <a:bodyPr/>
          <a:lstStyle/>
          <a:p>
            <a:fld id="{B04ABD92-DB02-2F41-BB09-30E1A43D766F}" type="slidenum">
              <a:rPr lang="fr-FR" smtClean="0"/>
              <a:t>‹N°›</a:t>
            </a:fld>
            <a:endParaRPr lang="fr-FR"/>
          </a:p>
        </p:txBody>
      </p:sp>
    </p:spTree>
    <p:extLst>
      <p:ext uri="{BB962C8B-B14F-4D97-AF65-F5344CB8AC3E}">
        <p14:creationId xmlns:p14="http://schemas.microsoft.com/office/powerpoint/2010/main" val="393703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4C1EC52-6EFB-5B47-908E-62A71793F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1139DD0-EE6C-E648-8858-6F8D9D257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271AAFC-E1DB-5841-8E64-E23570587A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48475-BF21-0E46-8BAD-6EB68FF32F9E}" type="datetimeFigureOut">
              <a:rPr lang="fr-FR" smtClean="0"/>
              <a:t>24/05/2023</a:t>
            </a:fld>
            <a:endParaRPr lang="fr-FR"/>
          </a:p>
        </p:txBody>
      </p:sp>
      <p:sp>
        <p:nvSpPr>
          <p:cNvPr id="5" name="Espace réservé du pied de page 4">
            <a:extLst>
              <a:ext uri="{FF2B5EF4-FFF2-40B4-BE49-F238E27FC236}">
                <a16:creationId xmlns:a16="http://schemas.microsoft.com/office/drawing/2014/main" id="{884681BB-11E3-E84C-8CD5-D05D53D1EF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9DC19FB-DA66-2A4C-9E68-F567C653D0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ABD92-DB02-2F41-BB09-30E1A43D766F}" type="slidenum">
              <a:rPr lang="fr-FR" smtClean="0"/>
              <a:t>‹N°›</a:t>
            </a:fld>
            <a:endParaRPr lang="fr-FR"/>
          </a:p>
        </p:txBody>
      </p:sp>
    </p:spTree>
    <p:extLst>
      <p:ext uri="{BB962C8B-B14F-4D97-AF65-F5344CB8AC3E}">
        <p14:creationId xmlns:p14="http://schemas.microsoft.com/office/powerpoint/2010/main" val="347087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hyperlink" Target="https://doi.org/10.3390/jcm10194593" TargetMode="External"/><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1" name="Rectangle 143">
            <a:extLst>
              <a:ext uri="{FF2B5EF4-FFF2-40B4-BE49-F238E27FC236}">
                <a16:creationId xmlns:a16="http://schemas.microsoft.com/office/drawing/2014/main" id="{265517E6-731F-4E8F-9FC3-57499CC1D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Shape 145">
            <a:extLst>
              <a:ext uri="{FF2B5EF4-FFF2-40B4-BE49-F238E27FC236}">
                <a16:creationId xmlns:a16="http://schemas.microsoft.com/office/drawing/2014/main" id="{6024FDB6-ADEE-441F-BE33-7FBD2998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578600" cy="6858003"/>
          </a:xfrm>
          <a:custGeom>
            <a:avLst/>
            <a:gdLst>
              <a:gd name="connsiteX0" fmla="*/ 3840831 w 6450535"/>
              <a:gd name="connsiteY0" fmla="*/ 0 h 6858003"/>
              <a:gd name="connsiteX1" fmla="*/ 0 w 6450535"/>
              <a:gd name="connsiteY1" fmla="*/ 0 h 6858003"/>
              <a:gd name="connsiteX2" fmla="*/ 0 w 6450535"/>
              <a:gd name="connsiteY2" fmla="*/ 6858002 h 6858003"/>
              <a:gd name="connsiteX3" fmla="*/ 222478 w 6450535"/>
              <a:gd name="connsiteY3" fmla="*/ 6858002 h 6858003"/>
              <a:gd name="connsiteX4" fmla="*/ 222478 w 6450535"/>
              <a:gd name="connsiteY4" fmla="*/ 6858003 h 6858003"/>
              <a:gd name="connsiteX5" fmla="*/ 6450535 w 6450535"/>
              <a:gd name="connsiteY5" fmla="*/ 6858003 h 6858003"/>
              <a:gd name="connsiteX6" fmla="*/ 6450535 w 6450535"/>
              <a:gd name="connsiteY6" fmla="*/ 1 h 6858003"/>
              <a:gd name="connsiteX7" fmla="*/ 3840836 w 6450535"/>
              <a:gd name="connsiteY7" fmla="*/ 1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0535" h="6858003">
                <a:moveTo>
                  <a:pt x="3840831" y="0"/>
                </a:moveTo>
                <a:lnTo>
                  <a:pt x="0" y="0"/>
                </a:lnTo>
                <a:lnTo>
                  <a:pt x="0" y="6858002"/>
                </a:lnTo>
                <a:lnTo>
                  <a:pt x="222478" y="6858002"/>
                </a:lnTo>
                <a:lnTo>
                  <a:pt x="222478" y="6858003"/>
                </a:lnTo>
                <a:lnTo>
                  <a:pt x="6450535" y="6858003"/>
                </a:lnTo>
                <a:lnTo>
                  <a:pt x="6450535" y="1"/>
                </a:lnTo>
                <a:lnTo>
                  <a:pt x="3840836"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3" name="Arc 147">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2974408"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0A12AAFF-177B-AD4F-A2CB-A2C8F05A9F60}"/>
              </a:ext>
            </a:extLst>
          </p:cNvPr>
          <p:cNvSpPr>
            <a:spLocks noGrp="1"/>
          </p:cNvSpPr>
          <p:nvPr>
            <p:ph type="ctrTitle"/>
          </p:nvPr>
        </p:nvSpPr>
        <p:spPr>
          <a:xfrm>
            <a:off x="643467" y="795509"/>
            <a:ext cx="5271106" cy="2798604"/>
          </a:xfrm>
        </p:spPr>
        <p:txBody>
          <a:bodyPr>
            <a:normAutofit fontScale="90000"/>
          </a:bodyPr>
          <a:lstStyle/>
          <a:p>
            <a:pPr algn="l"/>
            <a:r>
              <a:rPr lang="fr-FR" sz="3300" b="1">
                <a:solidFill>
                  <a:srgbClr val="FFFFFF"/>
                </a:solidFill>
              </a:rPr>
              <a:t>L’immunothérapie en hématologie.</a:t>
            </a:r>
            <a:br>
              <a:rPr lang="fr-FR" sz="3300" b="1">
                <a:solidFill>
                  <a:srgbClr val="FFFFFF"/>
                </a:solidFill>
              </a:rPr>
            </a:br>
            <a:r>
              <a:rPr lang="fr-FR" sz="3300" b="1">
                <a:solidFill>
                  <a:srgbClr val="FFFFFF"/>
                </a:solidFill>
              </a:rPr>
              <a:t>Un espoir pour les patients, un challenge pour les biologistes</a:t>
            </a:r>
            <a:br>
              <a:rPr lang="fr-FR" sz="3300">
                <a:solidFill>
                  <a:srgbClr val="FFFFFF"/>
                </a:solidFill>
              </a:rPr>
            </a:br>
            <a:endParaRPr lang="fr-FR" sz="3300">
              <a:solidFill>
                <a:srgbClr val="FFFFFF"/>
              </a:solidFill>
            </a:endParaRPr>
          </a:p>
        </p:txBody>
      </p:sp>
      <p:sp>
        <p:nvSpPr>
          <p:cNvPr id="150" name="Oval 149">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5486807"/>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F4BDDC1E-2C83-E944-B17E-0A4DDAAE7E59}"/>
              </a:ext>
            </a:extLst>
          </p:cNvPr>
          <p:cNvSpPr>
            <a:spLocks noGrp="1"/>
          </p:cNvSpPr>
          <p:nvPr>
            <p:ph type="subTitle" idx="1"/>
          </p:nvPr>
        </p:nvSpPr>
        <p:spPr>
          <a:xfrm>
            <a:off x="643467" y="3686187"/>
            <a:ext cx="5271106" cy="2292581"/>
          </a:xfrm>
        </p:spPr>
        <p:txBody>
          <a:bodyPr>
            <a:normAutofit/>
          </a:bodyPr>
          <a:lstStyle/>
          <a:p>
            <a:pPr algn="l"/>
            <a:r>
              <a:rPr lang="fr-FR">
                <a:solidFill>
                  <a:srgbClr val="FFFFFF"/>
                </a:solidFill>
              </a:rPr>
              <a:t>Dr Alain Kentos</a:t>
            </a:r>
          </a:p>
          <a:p>
            <a:pPr algn="l"/>
            <a:r>
              <a:rPr lang="fr-FR">
                <a:solidFill>
                  <a:srgbClr val="FFFFFF"/>
                </a:solidFill>
              </a:rPr>
              <a:t>Service d’Hématologie</a:t>
            </a:r>
          </a:p>
          <a:p>
            <a:pPr algn="l"/>
            <a:r>
              <a:rPr lang="fr-FR">
                <a:solidFill>
                  <a:srgbClr val="FFFFFF"/>
                </a:solidFill>
              </a:rPr>
              <a:t>Centres Hospitaliers Jolimont</a:t>
            </a:r>
          </a:p>
          <a:p>
            <a:pPr algn="l"/>
            <a:r>
              <a:rPr lang="fr-FR">
                <a:solidFill>
                  <a:srgbClr val="FFFFFF"/>
                </a:solidFill>
              </a:rPr>
              <a:t>La Louvière</a:t>
            </a:r>
          </a:p>
          <a:p>
            <a:pPr algn="l"/>
            <a:r>
              <a:rPr lang="fr-FR">
                <a:solidFill>
                  <a:srgbClr val="FFFFFF"/>
                </a:solidFill>
              </a:rPr>
              <a:t>Belgique</a:t>
            </a:r>
          </a:p>
        </p:txBody>
      </p:sp>
      <p:pic>
        <p:nvPicPr>
          <p:cNvPr id="4" name="Image 3">
            <a:extLst>
              <a:ext uri="{FF2B5EF4-FFF2-40B4-BE49-F238E27FC236}">
                <a16:creationId xmlns:a16="http://schemas.microsoft.com/office/drawing/2014/main" id="{7C8EF2ED-25ED-EC4C-801F-61B73E76B712}"/>
              </a:ext>
            </a:extLst>
          </p:cNvPr>
          <p:cNvPicPr>
            <a:picLocks noChangeAspect="1"/>
          </p:cNvPicPr>
          <p:nvPr/>
        </p:nvPicPr>
        <p:blipFill>
          <a:blip r:embed="rId2"/>
          <a:stretch>
            <a:fillRect/>
          </a:stretch>
        </p:blipFill>
        <p:spPr>
          <a:xfrm>
            <a:off x="6864836" y="602568"/>
            <a:ext cx="5096871" cy="2225182"/>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pic>
        <p:nvPicPr>
          <p:cNvPr id="5" name="Image 4">
            <a:extLst>
              <a:ext uri="{FF2B5EF4-FFF2-40B4-BE49-F238E27FC236}">
                <a16:creationId xmlns:a16="http://schemas.microsoft.com/office/drawing/2014/main" id="{31E01622-B81D-90A2-84AC-8E89FF2DBBCA}"/>
              </a:ext>
            </a:extLst>
          </p:cNvPr>
          <p:cNvPicPr>
            <a:picLocks noChangeAspect="1"/>
          </p:cNvPicPr>
          <p:nvPr/>
        </p:nvPicPr>
        <p:blipFill>
          <a:blip r:embed="rId3"/>
          <a:stretch>
            <a:fillRect/>
          </a:stretch>
        </p:blipFill>
        <p:spPr>
          <a:xfrm>
            <a:off x="6851348" y="3694591"/>
            <a:ext cx="5096871" cy="2803278"/>
          </a:xfrm>
          <a:custGeom>
            <a:avLst/>
            <a:gdLst/>
            <a:ahLst/>
            <a:cxnLst/>
            <a:rect l="l" t="t" r="r" b="b"/>
            <a:pathLst>
              <a:path w="5096871" h="3143436">
                <a:moveTo>
                  <a:pt x="75600" y="0"/>
                </a:moveTo>
                <a:lnTo>
                  <a:pt x="5021271" y="0"/>
                </a:lnTo>
                <a:cubicBezTo>
                  <a:pt x="5063024" y="0"/>
                  <a:pt x="5096871" y="33847"/>
                  <a:pt x="5096871" y="75600"/>
                </a:cubicBezTo>
                <a:lnTo>
                  <a:pt x="5096871" y="3067836"/>
                </a:lnTo>
                <a:cubicBezTo>
                  <a:pt x="5096871" y="3109589"/>
                  <a:pt x="5063024" y="3143436"/>
                  <a:pt x="5021271" y="3143436"/>
                </a:cubicBezTo>
                <a:lnTo>
                  <a:pt x="75600" y="3143436"/>
                </a:lnTo>
                <a:cubicBezTo>
                  <a:pt x="33847" y="3143436"/>
                  <a:pt x="0" y="3109589"/>
                  <a:pt x="0" y="3067836"/>
                </a:cubicBezTo>
                <a:lnTo>
                  <a:pt x="0" y="75600"/>
                </a:lnTo>
                <a:cubicBezTo>
                  <a:pt x="0" y="33847"/>
                  <a:pt x="33847" y="0"/>
                  <a:pt x="75600" y="0"/>
                </a:cubicBezTo>
                <a:close/>
              </a:path>
            </a:pathLst>
          </a:custGeom>
        </p:spPr>
      </p:pic>
    </p:spTree>
    <p:extLst>
      <p:ext uri="{BB962C8B-B14F-4D97-AF65-F5344CB8AC3E}">
        <p14:creationId xmlns:p14="http://schemas.microsoft.com/office/powerpoint/2010/main" val="314649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9" name="Rectangle 9">
            <a:extLst>
              <a:ext uri="{FF2B5EF4-FFF2-40B4-BE49-F238E27FC236}">
                <a16:creationId xmlns:a16="http://schemas.microsoft.com/office/drawing/2014/main" id="{839C83B4-CCB6-412E-B7FF-BA0CF31B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D1BA989C-D286-48D4-B3F1-84F3CBF09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 name="ZoneTexte 3">
            <a:extLst>
              <a:ext uri="{FF2B5EF4-FFF2-40B4-BE49-F238E27FC236}">
                <a16:creationId xmlns:a16="http://schemas.microsoft.com/office/drawing/2014/main" id="{2092A575-B38B-FB9C-594F-06F37116AFF1}"/>
              </a:ext>
            </a:extLst>
          </p:cNvPr>
          <p:cNvSpPr txBox="1"/>
          <p:nvPr/>
        </p:nvSpPr>
        <p:spPr>
          <a:xfrm>
            <a:off x="213001" y="2643507"/>
            <a:ext cx="3178987" cy="17938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a:solidFill>
                  <a:schemeClr val="tx2"/>
                </a:solidFill>
                <a:latin typeface="+mj-lt"/>
                <a:ea typeface="+mj-ea"/>
                <a:cs typeface="+mj-cs"/>
              </a:rPr>
              <a:t>Modes </a:t>
            </a:r>
            <a:r>
              <a:rPr lang="en-US" sz="4000" b="1" kern="1200" dirty="0" err="1">
                <a:solidFill>
                  <a:schemeClr val="tx2"/>
                </a:solidFill>
                <a:latin typeface="+mj-lt"/>
                <a:ea typeface="+mj-ea"/>
                <a:cs typeface="+mj-cs"/>
              </a:rPr>
              <a:t>d’action</a:t>
            </a:r>
            <a:r>
              <a:rPr lang="en-US" sz="4000" b="1" kern="1200" dirty="0">
                <a:solidFill>
                  <a:schemeClr val="tx2"/>
                </a:solidFill>
                <a:latin typeface="+mj-lt"/>
                <a:ea typeface="+mj-ea"/>
                <a:cs typeface="+mj-cs"/>
              </a:rPr>
              <a:t> du daratumumab</a:t>
            </a:r>
          </a:p>
        </p:txBody>
      </p:sp>
      <p:grpSp>
        <p:nvGrpSpPr>
          <p:cNvPr id="14" name="Group 13">
            <a:extLst>
              <a:ext uri="{FF2B5EF4-FFF2-40B4-BE49-F238E27FC236}">
                <a16:creationId xmlns:a16="http://schemas.microsoft.com/office/drawing/2014/main" id="{98925B56-689F-4DFB-8FD0-9BB9D8DE84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179493" cy="2385844"/>
            <a:chOff x="-305" y="-1"/>
            <a:chExt cx="3832880" cy="2876136"/>
          </a:xfrm>
        </p:grpSpPr>
        <p:sp>
          <p:nvSpPr>
            <p:cNvPr id="15" name="Freeform: Shape 14">
              <a:extLst>
                <a:ext uri="{FF2B5EF4-FFF2-40B4-BE49-F238E27FC236}">
                  <a16:creationId xmlns:a16="http://schemas.microsoft.com/office/drawing/2014/main" id="{B9233DCD-C902-4E2F-ABB5-F2498FBB5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5">
              <a:extLst>
                <a:ext uri="{FF2B5EF4-FFF2-40B4-BE49-F238E27FC236}">
                  <a16:creationId xmlns:a16="http://schemas.microsoft.com/office/drawing/2014/main" id="{725B7C80-EAF5-443A-8461-946150B5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8CD3602-8169-45DE-B122-457CF0F10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73D416A-6D94-4560-9975-67C1FD20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7EE5FDC-1EEC-4871-BD9E-EF321D5F89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453321" y="4487852"/>
            <a:ext cx="2747353" cy="2375262"/>
            <a:chOff x="-305" y="-4155"/>
            <a:chExt cx="2514948" cy="2174333"/>
          </a:xfrm>
        </p:grpSpPr>
        <p:sp>
          <p:nvSpPr>
            <p:cNvPr id="21" name="Freeform: Shape 20">
              <a:extLst>
                <a:ext uri="{FF2B5EF4-FFF2-40B4-BE49-F238E27FC236}">
                  <a16:creationId xmlns:a16="http://schemas.microsoft.com/office/drawing/2014/main" id="{6DE1D26D-7254-43D9-9405-A77E66782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758F69F4-6E29-4950-A92E-ADD768EC8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BA0AEE0D-D2B5-4616-8383-D61A58F06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2EA69949-F890-4A2C-84CB-7F0EAF6BD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Image 1">
            <a:extLst>
              <a:ext uri="{FF2B5EF4-FFF2-40B4-BE49-F238E27FC236}">
                <a16:creationId xmlns:a16="http://schemas.microsoft.com/office/drawing/2014/main" id="{8192C5AD-9AFC-8AA2-C88A-82DCA10A2B37}"/>
              </a:ext>
            </a:extLst>
          </p:cNvPr>
          <p:cNvPicPr>
            <a:picLocks noChangeAspect="1"/>
          </p:cNvPicPr>
          <p:nvPr/>
        </p:nvPicPr>
        <p:blipFill>
          <a:blip r:embed="rId2"/>
          <a:stretch>
            <a:fillRect/>
          </a:stretch>
        </p:blipFill>
        <p:spPr>
          <a:xfrm>
            <a:off x="3783238" y="693380"/>
            <a:ext cx="7046128" cy="4630313"/>
          </a:xfrm>
          <a:prstGeom prst="rect">
            <a:avLst/>
          </a:prstGeom>
        </p:spPr>
      </p:pic>
      <p:pic>
        <p:nvPicPr>
          <p:cNvPr id="3" name="Image 2">
            <a:extLst>
              <a:ext uri="{FF2B5EF4-FFF2-40B4-BE49-F238E27FC236}">
                <a16:creationId xmlns:a16="http://schemas.microsoft.com/office/drawing/2014/main" id="{1C38C3BB-0059-2C17-6F5A-D54AF2A32D3A}"/>
              </a:ext>
            </a:extLst>
          </p:cNvPr>
          <p:cNvPicPr>
            <a:picLocks noChangeAspect="1"/>
          </p:cNvPicPr>
          <p:nvPr/>
        </p:nvPicPr>
        <p:blipFill>
          <a:blip r:embed="rId3"/>
          <a:stretch>
            <a:fillRect/>
          </a:stretch>
        </p:blipFill>
        <p:spPr>
          <a:xfrm>
            <a:off x="2906275" y="5568154"/>
            <a:ext cx="5335712" cy="614396"/>
          </a:xfrm>
          <a:prstGeom prst="rect">
            <a:avLst/>
          </a:prstGeom>
        </p:spPr>
      </p:pic>
    </p:spTree>
    <p:extLst>
      <p:ext uri="{BB962C8B-B14F-4D97-AF65-F5344CB8AC3E}">
        <p14:creationId xmlns:p14="http://schemas.microsoft.com/office/powerpoint/2010/main" val="40995003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20E6CF5-2D5F-4FBF-9798-6AC58FF905BC}"/>
              </a:ext>
            </a:extLst>
          </p:cNvPr>
          <p:cNvSpPr>
            <a:spLocks noGrp="1"/>
          </p:cNvSpPr>
          <p:nvPr>
            <p:ph type="title"/>
          </p:nvPr>
        </p:nvSpPr>
        <p:spPr/>
        <p:txBody>
          <a:bodyPr/>
          <a:lstStyle/>
          <a:p>
            <a:r>
              <a:rPr lang="en-GB"/>
              <a:t>Grading and Management of ICANS</a:t>
            </a:r>
            <a:br>
              <a:rPr lang="en-GB"/>
            </a:br>
            <a:r>
              <a:rPr lang="en-GB" i="1"/>
              <a:t>Expert Recommendations</a:t>
            </a:r>
            <a:endParaRPr lang="en-GB"/>
          </a:p>
        </p:txBody>
      </p:sp>
      <p:pic>
        <p:nvPicPr>
          <p:cNvPr id="3" name="Picture 2">
            <a:extLst>
              <a:ext uri="{FF2B5EF4-FFF2-40B4-BE49-F238E27FC236}">
                <a16:creationId xmlns:a16="http://schemas.microsoft.com/office/drawing/2014/main" id="{D50145BB-3E08-4D4D-B2E3-64A993FCD97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733744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752DDCF-3FCA-4E34-9C7F-ACF226A79AE8}"/>
              </a:ext>
            </a:extLst>
          </p:cNvPr>
          <p:cNvSpPr>
            <a:spLocks noGrp="1"/>
          </p:cNvSpPr>
          <p:nvPr>
            <p:ph type="title"/>
          </p:nvPr>
        </p:nvSpPr>
        <p:spPr/>
        <p:txBody>
          <a:bodyPr/>
          <a:lstStyle/>
          <a:p>
            <a:r>
              <a:rPr lang="en-GB"/>
              <a:t>Approved CAR T-Cell Therapies</a:t>
            </a:r>
            <a:endParaRPr lang="en-US" i="1"/>
          </a:p>
        </p:txBody>
      </p:sp>
      <p:pic>
        <p:nvPicPr>
          <p:cNvPr id="3" name="Picture 2">
            <a:extLst>
              <a:ext uri="{FF2B5EF4-FFF2-40B4-BE49-F238E27FC236}">
                <a16:creationId xmlns:a16="http://schemas.microsoft.com/office/drawing/2014/main" id="{6485B8A1-3456-422A-8090-64160FC4462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114683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5C69409-085C-40A1-9761-5D0C594DB09C}"/>
              </a:ext>
            </a:extLst>
          </p:cNvPr>
          <p:cNvSpPr>
            <a:spLocks noGrp="1"/>
          </p:cNvSpPr>
          <p:nvPr>
            <p:ph type="title"/>
          </p:nvPr>
        </p:nvSpPr>
        <p:spPr/>
        <p:txBody>
          <a:bodyPr>
            <a:normAutofit fontScale="90000"/>
          </a:bodyPr>
          <a:lstStyle/>
          <a:p>
            <a:r>
              <a:rPr lang="en-GB"/>
              <a:t>BCMA CAR T-Cell Therapy in a Heavily Pretreated Population</a:t>
            </a:r>
            <a:br>
              <a:rPr lang="en-GB"/>
            </a:br>
            <a:r>
              <a:rPr lang="en-GB" i="1"/>
              <a:t>AEs</a:t>
            </a:r>
            <a:endParaRPr lang="en-GB"/>
          </a:p>
        </p:txBody>
      </p:sp>
      <p:pic>
        <p:nvPicPr>
          <p:cNvPr id="3" name="Picture 2">
            <a:extLst>
              <a:ext uri="{FF2B5EF4-FFF2-40B4-BE49-F238E27FC236}">
                <a16:creationId xmlns:a16="http://schemas.microsoft.com/office/drawing/2014/main" id="{03A3592E-6D89-46E3-B9E9-3C9D6D6AB2E4}"/>
              </a:ext>
            </a:extLst>
          </p:cNvPr>
          <p:cNvPicPr/>
          <p:nvPr/>
        </p:nvPicPr>
        <p:blipFill>
          <a:blip r:embed="rId2"/>
          <a:stretch>
            <a:fillRect/>
          </a:stretch>
        </p:blipFill>
        <p:spPr>
          <a:xfrm>
            <a:off x="0" y="17930"/>
            <a:ext cx="12192000" cy="6858000"/>
          </a:xfrm>
          <a:prstGeom prst="rect">
            <a:avLst/>
          </a:prstGeom>
        </p:spPr>
      </p:pic>
    </p:spTree>
    <p:extLst>
      <p:ext uri="{BB962C8B-B14F-4D97-AF65-F5344CB8AC3E}">
        <p14:creationId xmlns:p14="http://schemas.microsoft.com/office/powerpoint/2010/main" val="24108540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FD30F5E-0E7B-439E-A98C-3ADBF9B1C906}"/>
              </a:ext>
            </a:extLst>
          </p:cNvPr>
          <p:cNvSpPr>
            <a:spLocks noGrp="1"/>
          </p:cNvSpPr>
          <p:nvPr>
            <p:ph type="title"/>
          </p:nvPr>
        </p:nvSpPr>
        <p:spPr/>
        <p:txBody>
          <a:bodyPr>
            <a:normAutofit fontScale="90000"/>
          </a:bodyPr>
          <a:lstStyle/>
          <a:p>
            <a:r>
              <a:rPr lang="en-GB"/>
              <a:t>BCMA CAR T-Cell Therapy in a Heavily Pretreated Population</a:t>
            </a:r>
            <a:br>
              <a:rPr lang="en-GB"/>
            </a:br>
            <a:r>
              <a:rPr lang="en-GB" i="1"/>
              <a:t>AEs</a:t>
            </a:r>
            <a:endParaRPr lang="en-GB"/>
          </a:p>
        </p:txBody>
      </p:sp>
      <p:pic>
        <p:nvPicPr>
          <p:cNvPr id="3" name="Picture 2">
            <a:extLst>
              <a:ext uri="{FF2B5EF4-FFF2-40B4-BE49-F238E27FC236}">
                <a16:creationId xmlns:a16="http://schemas.microsoft.com/office/drawing/2014/main" id="{D871B698-21B0-4707-8EF2-91EA4BAE97C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671266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EAE429A-07D6-442F-B569-B4710B8DF191}"/>
              </a:ext>
            </a:extLst>
          </p:cNvPr>
          <p:cNvSpPr>
            <a:spLocks noGrp="1"/>
          </p:cNvSpPr>
          <p:nvPr>
            <p:ph type="title"/>
          </p:nvPr>
        </p:nvSpPr>
        <p:spPr/>
        <p:txBody>
          <a:bodyPr>
            <a:normAutofit fontScale="90000"/>
          </a:bodyPr>
          <a:lstStyle/>
          <a:p>
            <a:r>
              <a:rPr lang="en-GB"/>
              <a:t>BCMA CAR T-Cell Therapy in a Heavily Pretreated Population</a:t>
            </a:r>
            <a:br>
              <a:rPr lang="en-GB"/>
            </a:br>
            <a:r>
              <a:rPr lang="en-GB" i="1"/>
              <a:t>AEs</a:t>
            </a:r>
            <a:endParaRPr lang="en-GB"/>
          </a:p>
        </p:txBody>
      </p:sp>
      <p:pic>
        <p:nvPicPr>
          <p:cNvPr id="3" name="Picture 2">
            <a:extLst>
              <a:ext uri="{FF2B5EF4-FFF2-40B4-BE49-F238E27FC236}">
                <a16:creationId xmlns:a16="http://schemas.microsoft.com/office/drawing/2014/main" id="{CD5BED06-A81C-4B40-ADF1-AFA2215F1BA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65132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9818BC91-4B77-E5F3-624B-103C69F3E6CB}"/>
              </a:ext>
            </a:extLst>
          </p:cNvPr>
          <p:cNvGraphicFramePr>
            <a:graphicFrameLocks noGrp="1"/>
          </p:cNvGraphicFramePr>
          <p:nvPr>
            <p:extLst>
              <p:ext uri="{D42A27DB-BD31-4B8C-83A1-F6EECF244321}">
                <p14:modId xmlns:p14="http://schemas.microsoft.com/office/powerpoint/2010/main" val="552132093"/>
              </p:ext>
            </p:extLst>
          </p:nvPr>
        </p:nvGraphicFramePr>
        <p:xfrm>
          <a:off x="2032000" y="1276713"/>
          <a:ext cx="8128000" cy="38404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954906208"/>
                    </a:ext>
                  </a:extLst>
                </a:gridCol>
                <a:gridCol w="2032000">
                  <a:extLst>
                    <a:ext uri="{9D8B030D-6E8A-4147-A177-3AD203B41FA5}">
                      <a16:colId xmlns:a16="http://schemas.microsoft.com/office/drawing/2014/main" val="3586534269"/>
                    </a:ext>
                  </a:extLst>
                </a:gridCol>
                <a:gridCol w="2032000">
                  <a:extLst>
                    <a:ext uri="{9D8B030D-6E8A-4147-A177-3AD203B41FA5}">
                      <a16:colId xmlns:a16="http://schemas.microsoft.com/office/drawing/2014/main" val="3082512905"/>
                    </a:ext>
                  </a:extLst>
                </a:gridCol>
                <a:gridCol w="2032000">
                  <a:extLst>
                    <a:ext uri="{9D8B030D-6E8A-4147-A177-3AD203B41FA5}">
                      <a16:colId xmlns:a16="http://schemas.microsoft.com/office/drawing/2014/main" val="1869679868"/>
                    </a:ext>
                  </a:extLst>
                </a:gridCol>
              </a:tblGrid>
              <a:tr h="370840">
                <a:tc>
                  <a:txBody>
                    <a:bodyPr/>
                    <a:lstStyle/>
                    <a:p>
                      <a:endParaRPr lang="fr-FR" dirty="0"/>
                    </a:p>
                  </a:txBody>
                  <a:tcPr/>
                </a:tc>
                <a:tc>
                  <a:txBody>
                    <a:bodyPr/>
                    <a:lstStyle/>
                    <a:p>
                      <a:endParaRPr lang="fr-FR" dirty="0"/>
                    </a:p>
                  </a:txBody>
                  <a:tcPr/>
                </a:tc>
                <a:tc>
                  <a:txBody>
                    <a:bodyPr/>
                    <a:lstStyle/>
                    <a:p>
                      <a:r>
                        <a:rPr lang="fr-FR" dirty="0"/>
                        <a:t>CAR </a:t>
                      </a:r>
                      <a:r>
                        <a:rPr lang="fr-FR" dirty="0" err="1"/>
                        <a:t>T</a:t>
                      </a:r>
                      <a:r>
                        <a:rPr lang="fr-FR" dirty="0"/>
                        <a:t> </a:t>
                      </a:r>
                      <a:r>
                        <a:rPr lang="fr-FR" dirty="0" err="1"/>
                        <a:t>cells</a:t>
                      </a:r>
                      <a:endParaRPr lang="fr-FR" dirty="0"/>
                    </a:p>
                  </a:txBody>
                  <a:tcPr/>
                </a:tc>
                <a:tc>
                  <a:txBody>
                    <a:bodyPr/>
                    <a:lstStyle/>
                    <a:p>
                      <a:r>
                        <a:rPr lang="fr-FR" dirty="0"/>
                        <a:t>Anticorps bispécifiques</a:t>
                      </a:r>
                    </a:p>
                  </a:txBody>
                  <a:tcPr/>
                </a:tc>
                <a:extLst>
                  <a:ext uri="{0D108BD9-81ED-4DB2-BD59-A6C34878D82A}">
                    <a16:rowId xmlns:a16="http://schemas.microsoft.com/office/drawing/2014/main" val="2814181837"/>
                  </a:ext>
                </a:extLst>
              </a:tr>
              <a:tr h="370840">
                <a:tc>
                  <a:txBody>
                    <a:bodyPr/>
                    <a:lstStyle/>
                    <a:p>
                      <a:r>
                        <a:rPr lang="fr-FR" dirty="0"/>
                        <a:t>Efficacité</a:t>
                      </a:r>
                    </a:p>
                  </a:txBody>
                  <a:tcPr/>
                </a:tc>
                <a:tc>
                  <a:txBody>
                    <a:bodyPr/>
                    <a:lstStyle/>
                    <a:p>
                      <a:r>
                        <a:rPr lang="fr-FR" dirty="0"/>
                        <a:t>&gt;/ PR</a:t>
                      </a:r>
                    </a:p>
                    <a:p>
                      <a:r>
                        <a:rPr lang="fr-FR" dirty="0"/>
                        <a:t>&gt;/ CR</a:t>
                      </a:r>
                    </a:p>
                  </a:txBody>
                  <a:tcPr/>
                </a:tc>
                <a:tc>
                  <a:txBody>
                    <a:bodyPr/>
                    <a:lstStyle/>
                    <a:p>
                      <a:r>
                        <a:rPr lang="fr-FR" dirty="0"/>
                        <a:t>70-97%</a:t>
                      </a:r>
                    </a:p>
                    <a:p>
                      <a:r>
                        <a:rPr lang="fr-FR" dirty="0"/>
                        <a:t>30-80%</a:t>
                      </a:r>
                    </a:p>
                  </a:txBody>
                  <a:tcPr/>
                </a:tc>
                <a:tc>
                  <a:txBody>
                    <a:bodyPr/>
                    <a:lstStyle/>
                    <a:p>
                      <a:r>
                        <a:rPr lang="fr-FR" dirty="0"/>
                        <a:t>70%</a:t>
                      </a:r>
                    </a:p>
                    <a:p>
                      <a:r>
                        <a:rPr lang="fr-FR" dirty="0"/>
                        <a:t>30-39%</a:t>
                      </a:r>
                    </a:p>
                  </a:txBody>
                  <a:tcPr/>
                </a:tc>
                <a:extLst>
                  <a:ext uri="{0D108BD9-81ED-4DB2-BD59-A6C34878D82A}">
                    <a16:rowId xmlns:a16="http://schemas.microsoft.com/office/drawing/2014/main" val="4018387426"/>
                  </a:ext>
                </a:extLst>
              </a:tr>
              <a:tr h="370840">
                <a:tc>
                  <a:txBody>
                    <a:bodyPr/>
                    <a:lstStyle/>
                    <a:p>
                      <a:r>
                        <a:rPr lang="fr-FR" dirty="0"/>
                        <a:t>Sécurité</a:t>
                      </a:r>
                    </a:p>
                  </a:txBody>
                  <a:tcPr/>
                </a:tc>
                <a:tc>
                  <a:txBody>
                    <a:bodyPr/>
                    <a:lstStyle/>
                    <a:p>
                      <a:r>
                        <a:rPr lang="fr-FR" dirty="0"/>
                        <a:t>CRS</a:t>
                      </a:r>
                    </a:p>
                    <a:p>
                      <a:endParaRPr lang="fr-FR" dirty="0"/>
                    </a:p>
                    <a:p>
                      <a:endParaRPr lang="fr-FR" dirty="0"/>
                    </a:p>
                    <a:p>
                      <a:endParaRPr lang="fr-FR" dirty="0"/>
                    </a:p>
                    <a:p>
                      <a:endParaRPr lang="fr-FR" dirty="0"/>
                    </a:p>
                    <a:p>
                      <a:r>
                        <a:rPr lang="fr-FR" dirty="0"/>
                        <a:t>Neurotoxicité</a:t>
                      </a:r>
                    </a:p>
                  </a:txBody>
                  <a:tcPr/>
                </a:tc>
                <a:tc>
                  <a:txBody>
                    <a:bodyPr/>
                    <a:lstStyle/>
                    <a:p>
                      <a:r>
                        <a:rPr lang="fr-FR" dirty="0"/>
                        <a:t>65-95%</a:t>
                      </a:r>
                    </a:p>
                    <a:p>
                      <a:r>
                        <a:rPr lang="fr-FR" dirty="0"/>
                        <a:t>&gt;/ Grade 3: 3-5%</a:t>
                      </a:r>
                    </a:p>
                    <a:p>
                      <a:endParaRPr lang="fr-FR" dirty="0"/>
                    </a:p>
                    <a:p>
                      <a:endParaRPr lang="fr-FR" dirty="0"/>
                    </a:p>
                    <a:p>
                      <a:endParaRPr lang="fr-FR" dirty="0"/>
                    </a:p>
                    <a:p>
                      <a:r>
                        <a:rPr lang="fr-FR" dirty="0"/>
                        <a:t>13-21%</a:t>
                      </a:r>
                    </a:p>
                    <a:p>
                      <a:r>
                        <a:rPr lang="fr-FR" dirty="0"/>
                        <a:t>&gt;/ grade 3: 3-10%</a:t>
                      </a:r>
                    </a:p>
                  </a:txBody>
                  <a:tcPr/>
                </a:tc>
                <a:tc>
                  <a:txBody>
                    <a:bodyPr/>
                    <a:lstStyle/>
                    <a:p>
                      <a:r>
                        <a:rPr lang="fr-FR" dirty="0"/>
                        <a:t>39-77%</a:t>
                      </a:r>
                    </a:p>
                    <a:p>
                      <a:r>
                        <a:rPr lang="fr-FR" dirty="0"/>
                        <a:t>&gt;/ grade 3: 0-9%</a:t>
                      </a:r>
                    </a:p>
                    <a:p>
                      <a:r>
                        <a:rPr lang="fr-FR" dirty="0"/>
                        <a:t>Premières injections</a:t>
                      </a:r>
                    </a:p>
                    <a:p>
                      <a:endParaRPr lang="fr-FR" dirty="0"/>
                    </a:p>
                    <a:p>
                      <a:r>
                        <a:rPr lang="fr-FR" dirty="0"/>
                        <a:t>0-20% </a:t>
                      </a:r>
                    </a:p>
                    <a:p>
                      <a:r>
                        <a:rPr lang="fr-FR" dirty="0"/>
                        <a:t>&gt;/ grade 3: 0-1%</a:t>
                      </a:r>
                    </a:p>
                    <a:p>
                      <a:endParaRPr lang="fr-FR" dirty="0"/>
                    </a:p>
                    <a:p>
                      <a:endParaRPr lang="fr-FR" dirty="0"/>
                    </a:p>
                  </a:txBody>
                  <a:tcPr/>
                </a:tc>
                <a:extLst>
                  <a:ext uri="{0D108BD9-81ED-4DB2-BD59-A6C34878D82A}">
                    <a16:rowId xmlns:a16="http://schemas.microsoft.com/office/drawing/2014/main" val="1092154401"/>
                  </a:ext>
                </a:extLst>
              </a:tr>
            </a:tbl>
          </a:graphicData>
        </a:graphic>
      </p:graphicFrame>
      <p:sp>
        <p:nvSpPr>
          <p:cNvPr id="4" name="ZoneTexte 3">
            <a:extLst>
              <a:ext uri="{FF2B5EF4-FFF2-40B4-BE49-F238E27FC236}">
                <a16:creationId xmlns:a16="http://schemas.microsoft.com/office/drawing/2014/main" id="{5F88F4B7-CC5D-DE1F-5F44-9108559FA332}"/>
              </a:ext>
            </a:extLst>
          </p:cNvPr>
          <p:cNvSpPr txBox="1"/>
          <p:nvPr/>
        </p:nvSpPr>
        <p:spPr>
          <a:xfrm>
            <a:off x="3016469" y="346841"/>
            <a:ext cx="6453352" cy="369332"/>
          </a:xfrm>
          <a:prstGeom prst="rect">
            <a:avLst/>
          </a:prstGeom>
          <a:noFill/>
        </p:spPr>
        <p:txBody>
          <a:bodyPr wrap="square" rtlCol="0">
            <a:spAutoFit/>
          </a:bodyPr>
          <a:lstStyle/>
          <a:p>
            <a:pPr algn="ctr"/>
            <a:r>
              <a:rPr lang="fr-FR" dirty="0">
                <a:highlight>
                  <a:srgbClr val="FFFF00"/>
                </a:highlight>
              </a:rPr>
              <a:t>Comparaison BITE et CART</a:t>
            </a:r>
          </a:p>
        </p:txBody>
      </p:sp>
      <p:sp>
        <p:nvSpPr>
          <p:cNvPr id="6" name="ZoneTexte 5">
            <a:extLst>
              <a:ext uri="{FF2B5EF4-FFF2-40B4-BE49-F238E27FC236}">
                <a16:creationId xmlns:a16="http://schemas.microsoft.com/office/drawing/2014/main" id="{4FF2B3BA-CCD5-44A1-D224-74EAF29CAA12}"/>
              </a:ext>
            </a:extLst>
          </p:cNvPr>
          <p:cNvSpPr txBox="1"/>
          <p:nvPr/>
        </p:nvSpPr>
        <p:spPr>
          <a:xfrm>
            <a:off x="4414345" y="5677733"/>
            <a:ext cx="6096000" cy="369332"/>
          </a:xfrm>
          <a:prstGeom prst="rect">
            <a:avLst/>
          </a:prstGeom>
          <a:noFill/>
        </p:spPr>
        <p:txBody>
          <a:bodyPr wrap="square">
            <a:spAutoFit/>
          </a:bodyPr>
          <a:lstStyle/>
          <a:p>
            <a:r>
              <a:rPr lang="fr-FR" dirty="0"/>
              <a:t>Blood Cancer Discovery July 2021</a:t>
            </a:r>
          </a:p>
        </p:txBody>
      </p:sp>
    </p:spTree>
    <p:extLst>
      <p:ext uri="{BB962C8B-B14F-4D97-AF65-F5344CB8AC3E}">
        <p14:creationId xmlns:p14="http://schemas.microsoft.com/office/powerpoint/2010/main" val="37766971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au 3">
            <a:extLst>
              <a:ext uri="{FF2B5EF4-FFF2-40B4-BE49-F238E27FC236}">
                <a16:creationId xmlns:a16="http://schemas.microsoft.com/office/drawing/2014/main" id="{C2935859-42ED-4D41-5E9F-D29476A6EB04}"/>
              </a:ext>
            </a:extLst>
          </p:cNvPr>
          <p:cNvGraphicFramePr>
            <a:graphicFrameLocks noGrp="1"/>
          </p:cNvGraphicFramePr>
          <p:nvPr>
            <p:extLst>
              <p:ext uri="{D42A27DB-BD31-4B8C-83A1-F6EECF244321}">
                <p14:modId xmlns:p14="http://schemas.microsoft.com/office/powerpoint/2010/main" val="2530866032"/>
              </p:ext>
            </p:extLst>
          </p:nvPr>
        </p:nvGraphicFramePr>
        <p:xfrm>
          <a:off x="1312555" y="643467"/>
          <a:ext cx="9566891" cy="5571068"/>
        </p:xfrm>
        <a:graphic>
          <a:graphicData uri="http://schemas.openxmlformats.org/drawingml/2006/table">
            <a:tbl>
              <a:tblPr firstRow="1" bandRow="1">
                <a:noFill/>
                <a:tableStyleId>{5C22544A-7EE6-4342-B048-85BDC9FD1C3A}</a:tableStyleId>
              </a:tblPr>
              <a:tblGrid>
                <a:gridCol w="3175945">
                  <a:extLst>
                    <a:ext uri="{9D8B030D-6E8A-4147-A177-3AD203B41FA5}">
                      <a16:colId xmlns:a16="http://schemas.microsoft.com/office/drawing/2014/main" val="1944072067"/>
                    </a:ext>
                  </a:extLst>
                </a:gridCol>
                <a:gridCol w="2811689">
                  <a:extLst>
                    <a:ext uri="{9D8B030D-6E8A-4147-A177-3AD203B41FA5}">
                      <a16:colId xmlns:a16="http://schemas.microsoft.com/office/drawing/2014/main" val="2273211912"/>
                    </a:ext>
                  </a:extLst>
                </a:gridCol>
                <a:gridCol w="3579257">
                  <a:extLst>
                    <a:ext uri="{9D8B030D-6E8A-4147-A177-3AD203B41FA5}">
                      <a16:colId xmlns:a16="http://schemas.microsoft.com/office/drawing/2014/main" val="2286066573"/>
                    </a:ext>
                  </a:extLst>
                </a:gridCol>
              </a:tblGrid>
              <a:tr h="648054">
                <a:tc>
                  <a:txBody>
                    <a:bodyPr/>
                    <a:lstStyle/>
                    <a:p>
                      <a:endParaRPr lang="fr-FR" sz="1700" b="0" cap="all" spc="150">
                        <a:solidFill>
                          <a:schemeClr val="lt1"/>
                        </a:solidFill>
                      </a:endParaRPr>
                    </a:p>
                  </a:txBody>
                  <a:tcPr marL="148283" marR="148283" marT="148283" marB="148283">
                    <a:lnL w="12700" cmpd="sng">
                      <a:noFill/>
                    </a:lnL>
                    <a:lnR w="12700" cmpd="sng">
                      <a:noFill/>
                    </a:lnR>
                    <a:lnT w="12700" cmpd="sng">
                      <a:noFill/>
                    </a:lnT>
                    <a:lnB w="38100" cmpd="sng">
                      <a:noFill/>
                    </a:lnB>
                    <a:solidFill>
                      <a:srgbClr val="505356"/>
                    </a:solidFill>
                  </a:tcPr>
                </a:tc>
                <a:tc>
                  <a:txBody>
                    <a:bodyPr/>
                    <a:lstStyle/>
                    <a:p>
                      <a:endParaRPr lang="fr-FR" sz="1700" b="0" cap="all" spc="150">
                        <a:solidFill>
                          <a:schemeClr val="lt1"/>
                        </a:solidFill>
                      </a:endParaRPr>
                    </a:p>
                  </a:txBody>
                  <a:tcPr marL="148283" marR="148283" marT="148283" marB="148283">
                    <a:lnL w="12700" cmpd="sng">
                      <a:noFill/>
                    </a:lnL>
                    <a:lnR w="12700" cmpd="sng">
                      <a:noFill/>
                    </a:lnR>
                    <a:lnT w="12700" cmpd="sng">
                      <a:noFill/>
                    </a:lnT>
                    <a:lnB w="38100" cmpd="sng">
                      <a:noFill/>
                    </a:lnB>
                    <a:solidFill>
                      <a:srgbClr val="505356"/>
                    </a:solidFill>
                  </a:tcPr>
                </a:tc>
                <a:tc>
                  <a:txBody>
                    <a:bodyPr/>
                    <a:lstStyle/>
                    <a:p>
                      <a:endParaRPr lang="fr-FR" sz="1700" b="0" cap="all" spc="150">
                        <a:solidFill>
                          <a:schemeClr val="lt1"/>
                        </a:solidFill>
                      </a:endParaRPr>
                    </a:p>
                  </a:txBody>
                  <a:tcPr marL="148283" marR="148283" marT="148283" marB="148283">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1135393532"/>
                  </a:ext>
                </a:extLst>
              </a:tr>
              <a:tr h="978671">
                <a:tc>
                  <a:txBody>
                    <a:bodyPr/>
                    <a:lstStyle/>
                    <a:p>
                      <a:r>
                        <a:rPr lang="fr-FR" sz="1400" cap="none" spc="0">
                          <a:solidFill>
                            <a:schemeClr val="tx1"/>
                          </a:solidFill>
                        </a:rPr>
                        <a:t>Disponibilité</a:t>
                      </a:r>
                    </a:p>
                  </a:txBody>
                  <a:tcPr marL="148283" marR="148283" marT="148283" marB="148283">
                    <a:lnL w="12700" cmpd="sng">
                      <a:noFill/>
                      <a:prstDash val="solid"/>
                    </a:lnL>
                    <a:lnR w="12700" cmpd="sng">
                      <a:noFill/>
                      <a:prstDash val="solid"/>
                    </a:lnR>
                    <a:lnT w="38100" cmpd="sng">
                      <a:noFill/>
                    </a:lnT>
                    <a:lnB w="12700" cmpd="sng">
                      <a:noFill/>
                      <a:prstDash val="solid"/>
                    </a:lnB>
                    <a:noFill/>
                  </a:tcPr>
                </a:tc>
                <a:tc>
                  <a:txBody>
                    <a:bodyPr/>
                    <a:lstStyle/>
                    <a:p>
                      <a:r>
                        <a:rPr lang="fr-FR" sz="1400" cap="none" spc="0">
                          <a:solidFill>
                            <a:schemeClr val="tx1"/>
                          </a:solidFill>
                        </a:rPr>
                        <a:t>Ide-</a:t>
                      </a:r>
                      <a:r>
                        <a:rPr lang="fr-FR" sz="1400" cap="none" spc="0" err="1">
                          <a:solidFill>
                            <a:schemeClr val="tx1"/>
                          </a:solidFill>
                        </a:rPr>
                        <a:t>cells</a:t>
                      </a:r>
                      <a:r>
                        <a:rPr lang="fr-FR" sz="1400" cap="none" spc="0">
                          <a:solidFill>
                            <a:schemeClr val="tx1"/>
                          </a:solidFill>
                        </a:rPr>
                        <a:t> approuvé FDA</a:t>
                      </a:r>
                    </a:p>
                    <a:p>
                      <a:r>
                        <a:rPr lang="fr-FR" sz="1400" cap="none" spc="0" err="1">
                          <a:solidFill>
                            <a:schemeClr val="tx1"/>
                          </a:solidFill>
                        </a:rPr>
                        <a:t>Cilta-cells</a:t>
                      </a:r>
                      <a:r>
                        <a:rPr lang="fr-FR" sz="1400" cap="none" spc="0">
                          <a:solidFill>
                            <a:schemeClr val="tx1"/>
                          </a:solidFill>
                        </a:rPr>
                        <a:t> approuvé FDA</a:t>
                      </a:r>
                    </a:p>
                    <a:p>
                      <a:endParaRPr lang="fr-FR" sz="1400" cap="none" spc="0">
                        <a:solidFill>
                          <a:schemeClr val="tx1"/>
                        </a:solidFill>
                      </a:endParaRPr>
                    </a:p>
                  </a:txBody>
                  <a:tcPr marL="148283" marR="148283" marT="148283" marB="148283">
                    <a:lnL w="12700" cmpd="sng">
                      <a:noFill/>
                      <a:prstDash val="solid"/>
                    </a:lnL>
                    <a:lnR w="12700" cmpd="sng">
                      <a:noFill/>
                      <a:prstDash val="solid"/>
                    </a:lnR>
                    <a:lnT w="38100" cmpd="sng">
                      <a:noFill/>
                    </a:lnT>
                    <a:lnB w="12700" cmpd="sng">
                      <a:noFill/>
                      <a:prstDash val="solid"/>
                    </a:lnB>
                    <a:noFill/>
                  </a:tcPr>
                </a:tc>
                <a:tc>
                  <a:txBody>
                    <a:bodyPr/>
                    <a:lstStyle/>
                    <a:p>
                      <a:r>
                        <a:rPr lang="fr-FR" sz="1400" cap="none" spc="0" dirty="0" err="1">
                          <a:solidFill>
                            <a:schemeClr val="tx1"/>
                          </a:solidFill>
                        </a:rPr>
                        <a:t>Teclistamab</a:t>
                      </a:r>
                      <a:r>
                        <a:rPr lang="fr-FR" sz="1400" cap="none" spc="0" dirty="0">
                          <a:solidFill>
                            <a:schemeClr val="tx1"/>
                          </a:solidFill>
                        </a:rPr>
                        <a:t> approuvé FDA et EMEA</a:t>
                      </a:r>
                    </a:p>
                  </a:txBody>
                  <a:tcPr marL="148283" marR="148283" marT="148283" marB="148283">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1446524141"/>
                  </a:ext>
                </a:extLst>
              </a:tr>
              <a:tr h="550297">
                <a:tc>
                  <a:txBody>
                    <a:bodyPr/>
                    <a:lstStyle/>
                    <a:p>
                      <a:r>
                        <a:rPr lang="fr-FR" sz="1400" cap="none" spc="0">
                          <a:solidFill>
                            <a:schemeClr val="tx1"/>
                          </a:solidFill>
                        </a:rPr>
                        <a:t>Nombre d’administrations</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fr-FR" sz="1400" cap="none" spc="0">
                          <a:solidFill>
                            <a:schemeClr val="tx1"/>
                          </a:solidFill>
                        </a:rPr>
                        <a:t>1</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fr-FR" sz="1400" cap="none" spc="0" dirty="0">
                          <a:solidFill>
                            <a:schemeClr val="tx1"/>
                          </a:solidFill>
                        </a:rPr>
                        <a:t>Jusque progression</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248689862"/>
                  </a:ext>
                </a:extLst>
              </a:tr>
              <a:tr h="550297">
                <a:tc>
                  <a:txBody>
                    <a:bodyPr/>
                    <a:lstStyle/>
                    <a:p>
                      <a:r>
                        <a:rPr lang="fr-FR" sz="1400" cap="none" spc="0" dirty="0">
                          <a:solidFill>
                            <a:schemeClr val="tx1"/>
                          </a:solidFill>
                        </a:rPr>
                        <a:t>Hospitalisation</a:t>
                      </a: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tc>
                  <a:txBody>
                    <a:bodyPr/>
                    <a:lstStyle/>
                    <a:p>
                      <a:r>
                        <a:rPr lang="fr-FR" sz="1400" cap="none" spc="0">
                          <a:solidFill>
                            <a:schemeClr val="tx1"/>
                          </a:solidFill>
                        </a:rPr>
                        <a:t>Oui</a:t>
                      </a: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tc>
                  <a:txBody>
                    <a:bodyPr/>
                    <a:lstStyle/>
                    <a:p>
                      <a:r>
                        <a:rPr lang="fr-FR" sz="1400" cap="none" spc="0">
                          <a:solidFill>
                            <a:schemeClr val="tx1"/>
                          </a:solidFill>
                        </a:rPr>
                        <a:t>Souvent requise au début</a:t>
                      </a: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8033124"/>
                  </a:ext>
                </a:extLst>
              </a:tr>
              <a:tr h="550297">
                <a:tc>
                  <a:txBody>
                    <a:bodyPr/>
                    <a:lstStyle/>
                    <a:p>
                      <a:r>
                        <a:rPr lang="fr-FR" sz="1400" cap="none" spc="0">
                          <a:solidFill>
                            <a:schemeClr val="tx1"/>
                          </a:solidFill>
                        </a:rPr>
                        <a:t>Voie d’administration</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fr-FR" sz="1400" cap="none" spc="0">
                          <a:solidFill>
                            <a:schemeClr val="tx1"/>
                          </a:solidFill>
                        </a:rPr>
                        <a:t>IV</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fr-FR" sz="1400" cap="none" spc="0">
                          <a:solidFill>
                            <a:schemeClr val="tx1"/>
                          </a:solidFill>
                        </a:rPr>
                        <a:t>SC</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3218418331"/>
                  </a:ext>
                </a:extLst>
              </a:tr>
              <a:tr h="764484">
                <a:tc>
                  <a:txBody>
                    <a:bodyPr/>
                    <a:lstStyle/>
                    <a:p>
                      <a:r>
                        <a:rPr lang="fr-FR" sz="1400" cap="none" spc="0">
                          <a:solidFill>
                            <a:schemeClr val="tx1"/>
                          </a:solidFill>
                        </a:rPr>
                        <a:t>Infrastructure</a:t>
                      </a: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tc>
                  <a:txBody>
                    <a:bodyPr/>
                    <a:lstStyle/>
                    <a:p>
                      <a:r>
                        <a:rPr lang="fr-FR" sz="1400" cap="none" spc="0">
                          <a:solidFill>
                            <a:schemeClr val="tx1"/>
                          </a:solidFill>
                        </a:rPr>
                        <a:t>Requiert une structure spécialisée</a:t>
                      </a: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tc>
                  <a:txBody>
                    <a:bodyPr/>
                    <a:lstStyle/>
                    <a:p>
                      <a:r>
                        <a:rPr lang="fr-FR" sz="1400" cap="none" spc="0">
                          <a:solidFill>
                            <a:schemeClr val="tx1"/>
                          </a:solidFill>
                        </a:rPr>
                        <a:t>Peut être administré dans la majorité des hôpitaux si USI</a:t>
                      </a: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430817811"/>
                  </a:ext>
                </a:extLst>
              </a:tr>
              <a:tr h="550297">
                <a:tc>
                  <a:txBody>
                    <a:bodyPr/>
                    <a:lstStyle/>
                    <a:p>
                      <a:r>
                        <a:rPr lang="fr-FR" sz="1400" cap="none" spc="0">
                          <a:solidFill>
                            <a:schemeClr val="tx1"/>
                          </a:solidFill>
                        </a:rPr>
                        <a:t>Disponible facilement</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fr-FR" sz="1400" cap="none" spc="0">
                          <a:solidFill>
                            <a:schemeClr val="tx1"/>
                          </a:solidFill>
                        </a:rPr>
                        <a:t>Non</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fr-FR" sz="1400" cap="none" spc="0">
                          <a:solidFill>
                            <a:schemeClr val="tx1"/>
                          </a:solidFill>
                        </a:rPr>
                        <a:t>Oui</a:t>
                      </a:r>
                    </a:p>
                  </a:txBody>
                  <a:tcPr marL="148283" marR="148283" marT="148283" marB="148283">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179294015"/>
                  </a:ext>
                </a:extLst>
              </a:tr>
              <a:tr h="978671">
                <a:tc>
                  <a:txBody>
                    <a:bodyPr/>
                    <a:lstStyle/>
                    <a:p>
                      <a:endParaRPr lang="fr-FR" sz="1400" cap="none" spc="0">
                        <a:solidFill>
                          <a:schemeClr val="tx1"/>
                        </a:solidFill>
                      </a:endParaRP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tc>
                  <a:txBody>
                    <a:bodyPr/>
                    <a:lstStyle/>
                    <a:p>
                      <a:r>
                        <a:rPr lang="fr-FR" sz="1400" cap="none" spc="0">
                          <a:solidFill>
                            <a:schemeClr val="tx1"/>
                          </a:solidFill>
                        </a:rPr>
                        <a:t>Complique le traitement d’un patient avec maladie rapidement progressive</a:t>
                      </a: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tc>
                  <a:txBody>
                    <a:bodyPr/>
                    <a:lstStyle/>
                    <a:p>
                      <a:endParaRPr lang="fr-FR" sz="1400" cap="none" spc="0" dirty="0">
                        <a:solidFill>
                          <a:schemeClr val="tx1"/>
                        </a:solidFill>
                      </a:endParaRPr>
                    </a:p>
                  </a:txBody>
                  <a:tcPr marL="148283" marR="148283" marT="148283" marB="14828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960809280"/>
                  </a:ext>
                </a:extLst>
              </a:tr>
            </a:tbl>
          </a:graphicData>
        </a:graphic>
      </p:graphicFrame>
      <p:sp>
        <p:nvSpPr>
          <p:cNvPr id="5" name="ZoneTexte 4">
            <a:extLst>
              <a:ext uri="{FF2B5EF4-FFF2-40B4-BE49-F238E27FC236}">
                <a16:creationId xmlns:a16="http://schemas.microsoft.com/office/drawing/2014/main" id="{BA83EC34-0884-A74D-AF90-2693BDC06787}"/>
              </a:ext>
            </a:extLst>
          </p:cNvPr>
          <p:cNvSpPr txBox="1"/>
          <p:nvPr/>
        </p:nvSpPr>
        <p:spPr>
          <a:xfrm>
            <a:off x="945931" y="73572"/>
            <a:ext cx="9933515" cy="369332"/>
          </a:xfrm>
          <a:prstGeom prst="rect">
            <a:avLst/>
          </a:prstGeom>
          <a:noFill/>
        </p:spPr>
        <p:txBody>
          <a:bodyPr wrap="square" rtlCol="0">
            <a:spAutoFit/>
          </a:bodyPr>
          <a:lstStyle/>
          <a:p>
            <a:pPr algn="ctr"/>
            <a:r>
              <a:rPr lang="fr-FR" dirty="0">
                <a:highlight>
                  <a:srgbClr val="FFFF00"/>
                </a:highlight>
              </a:rPr>
              <a:t>Comparaison BITE et CART</a:t>
            </a:r>
          </a:p>
        </p:txBody>
      </p:sp>
      <p:sp>
        <p:nvSpPr>
          <p:cNvPr id="7" name="ZoneTexte 6">
            <a:extLst>
              <a:ext uri="{FF2B5EF4-FFF2-40B4-BE49-F238E27FC236}">
                <a16:creationId xmlns:a16="http://schemas.microsoft.com/office/drawing/2014/main" id="{AA01F778-1F66-E2BF-7596-899C4BA73E12}"/>
              </a:ext>
            </a:extLst>
          </p:cNvPr>
          <p:cNvSpPr txBox="1"/>
          <p:nvPr/>
        </p:nvSpPr>
        <p:spPr>
          <a:xfrm>
            <a:off x="5203837" y="6230432"/>
            <a:ext cx="6101254" cy="369332"/>
          </a:xfrm>
          <a:prstGeom prst="rect">
            <a:avLst/>
          </a:prstGeom>
          <a:noFill/>
        </p:spPr>
        <p:txBody>
          <a:bodyPr wrap="square">
            <a:spAutoFit/>
          </a:bodyPr>
          <a:lstStyle/>
          <a:p>
            <a:r>
              <a:rPr lang="fr-FR" dirty="0"/>
              <a:t>Blood Cancer Discovery July 2021</a:t>
            </a:r>
          </a:p>
        </p:txBody>
      </p:sp>
    </p:spTree>
    <p:extLst>
      <p:ext uri="{BB962C8B-B14F-4D97-AF65-F5344CB8AC3E}">
        <p14:creationId xmlns:p14="http://schemas.microsoft.com/office/powerpoint/2010/main" val="41403073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86B44B-5D2F-4D47-BD1F-EAE1DD27462C}"/>
              </a:ext>
            </a:extLst>
          </p:cNvPr>
          <p:cNvSpPr>
            <a:spLocks noGrp="1"/>
          </p:cNvSpPr>
          <p:nvPr>
            <p:ph type="title"/>
          </p:nvPr>
        </p:nvSpPr>
        <p:spPr>
          <a:xfrm>
            <a:off x="838200" y="123825"/>
            <a:ext cx="10515600" cy="993775"/>
          </a:xfrm>
        </p:spPr>
        <p:txBody>
          <a:bodyPr/>
          <a:lstStyle/>
          <a:p>
            <a:r>
              <a:rPr lang="fr-FR" dirty="0"/>
              <a:t>Conclusion:</a:t>
            </a:r>
          </a:p>
        </p:txBody>
      </p:sp>
      <p:sp>
        <p:nvSpPr>
          <p:cNvPr id="3" name="Espace réservé du contenu 2">
            <a:extLst>
              <a:ext uri="{FF2B5EF4-FFF2-40B4-BE49-F238E27FC236}">
                <a16:creationId xmlns:a16="http://schemas.microsoft.com/office/drawing/2014/main" id="{0B0AA2D3-024C-174C-AB2A-BE1136A3B289}"/>
              </a:ext>
            </a:extLst>
          </p:cNvPr>
          <p:cNvSpPr>
            <a:spLocks noGrp="1"/>
          </p:cNvSpPr>
          <p:nvPr>
            <p:ph idx="1"/>
          </p:nvPr>
        </p:nvSpPr>
        <p:spPr>
          <a:xfrm>
            <a:off x="838200" y="1117600"/>
            <a:ext cx="10515600" cy="5616575"/>
          </a:xfrm>
        </p:spPr>
        <p:txBody>
          <a:bodyPr>
            <a:normAutofit lnSpcReduction="10000"/>
          </a:bodyPr>
          <a:lstStyle/>
          <a:p>
            <a:r>
              <a:rPr lang="fr-FR" dirty="0"/>
              <a:t>Les « nouvelles drogues » sont arrivées en première ligne</a:t>
            </a:r>
          </a:p>
          <a:p>
            <a:pPr lvl="1"/>
            <a:r>
              <a:rPr lang="fr-FR" dirty="0"/>
              <a:t>Triplets / quadruplets</a:t>
            </a:r>
          </a:p>
          <a:p>
            <a:pPr lvl="1"/>
            <a:r>
              <a:rPr lang="fr-FR" dirty="0"/>
              <a:t>PFS /OS plus longue mais rechutes plus agressives (PCL, EMD, …)</a:t>
            </a:r>
          </a:p>
          <a:p>
            <a:r>
              <a:rPr lang="fr-FR" dirty="0"/>
              <a:t>Les patients des études cliniques sont sélectionnés.</a:t>
            </a:r>
          </a:p>
          <a:p>
            <a:r>
              <a:rPr lang="fr-FR" dirty="0"/>
              <a:t>Les études cliniques sont limitées à certains centres.</a:t>
            </a:r>
          </a:p>
          <a:p>
            <a:r>
              <a:rPr lang="fr-FR" dirty="0"/>
              <a:t>Combler le fossé entre réalité des essais et la réalité au lit du patient.</a:t>
            </a:r>
          </a:p>
          <a:p>
            <a:r>
              <a:rPr lang="fr-FR" dirty="0"/>
              <a:t>L’efficacité de l’immunothérapie est compromise par la diminution de l’immunité.</a:t>
            </a:r>
          </a:p>
          <a:p>
            <a:r>
              <a:rPr lang="fr-FR" dirty="0"/>
              <a:t>Délai entre l’enregistrement du médicament et sa disponibilité.</a:t>
            </a:r>
          </a:p>
          <a:p>
            <a:r>
              <a:rPr lang="fr-FR" dirty="0"/>
              <a:t>Meilleurs outils prédictifs pour administrer la combinaison la plus adéquate au bon moment au bon patient pour la durée optimale (MRD).</a:t>
            </a:r>
          </a:p>
          <a:p>
            <a:r>
              <a:rPr lang="fr-FR" dirty="0"/>
              <a:t>Le coût des médicaments devient une grosse limitation.</a:t>
            </a:r>
          </a:p>
          <a:p>
            <a:pPr marL="0" indent="0">
              <a:buNone/>
            </a:pPr>
            <a:endParaRPr lang="fr-FR" dirty="0"/>
          </a:p>
          <a:p>
            <a:endParaRPr lang="fr-FR" dirty="0"/>
          </a:p>
        </p:txBody>
      </p:sp>
    </p:spTree>
    <p:extLst>
      <p:ext uri="{BB962C8B-B14F-4D97-AF65-F5344CB8AC3E}">
        <p14:creationId xmlns:p14="http://schemas.microsoft.com/office/powerpoint/2010/main" val="26834602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Espace réservé du contenu 3">
            <a:extLst>
              <a:ext uri="{FF2B5EF4-FFF2-40B4-BE49-F238E27FC236}">
                <a16:creationId xmlns:a16="http://schemas.microsoft.com/office/drawing/2014/main" id="{BCF8DC43-BA01-2541-9FBB-2C88F109CD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06726" y="774701"/>
            <a:ext cx="5770563" cy="5770563"/>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44" name="Image 43"/>
          <p:cNvPicPr/>
          <p:nvPr/>
        </p:nvPicPr>
        <p:blipFill>
          <a:blip r:embed="rId3"/>
          <a:stretch/>
        </p:blipFill>
        <p:spPr>
          <a:xfrm>
            <a:off x="8106706" y="6448235"/>
            <a:ext cx="2255294" cy="349094"/>
          </a:xfrm>
          <a:prstGeom prst="rect">
            <a:avLst/>
          </a:prstGeom>
          <a:ln>
            <a:noFill/>
          </a:ln>
        </p:spPr>
      </p:pic>
      <p:sp>
        <p:nvSpPr>
          <p:cNvPr id="45" name="TextShape 1"/>
          <p:cNvSpPr txBox="1"/>
          <p:nvPr/>
        </p:nvSpPr>
        <p:spPr>
          <a:xfrm>
            <a:off x="1817294" y="6352941"/>
            <a:ext cx="6194118" cy="473294"/>
          </a:xfrm>
          <a:prstGeom prst="rect">
            <a:avLst/>
          </a:prstGeom>
          <a:noFill/>
          <a:ln>
            <a:noFill/>
          </a:ln>
        </p:spPr>
        <p:txBody>
          <a:bodyPr lIns="0" tIns="0" rIns="0" bIns="0" anchor="ctr"/>
          <a:lstStyle/>
          <a:p>
            <a:pPr>
              <a:lnSpc>
                <a:spcPct val="97000"/>
              </a:lnSpc>
            </a:pPr>
            <a:r>
              <a:rPr lang="en-US" sz="1059" b="1" spc="-1">
                <a:solidFill>
                  <a:srgbClr val="FFFFFF"/>
                </a:solidFill>
                <a:latin typeface="Arial"/>
                <a:ea typeface="Arial Unicode MS"/>
              </a:rPr>
              <a:t>T Facon et al. N Engl J Med 2019;380:2104-2115.</a:t>
            </a:r>
            <a:endParaRPr lang="en-US" sz="1059" spc="-1">
              <a:latin typeface="Arial"/>
            </a:endParaRPr>
          </a:p>
        </p:txBody>
      </p:sp>
      <p:pic>
        <p:nvPicPr>
          <p:cNvPr id="46" name="Image 45"/>
          <p:cNvPicPr/>
          <p:nvPr/>
        </p:nvPicPr>
        <p:blipFill>
          <a:blip r:embed="rId4"/>
          <a:stretch/>
        </p:blipFill>
        <p:spPr>
          <a:xfrm>
            <a:off x="2157177" y="1184040"/>
            <a:ext cx="8068235" cy="4546313"/>
          </a:xfrm>
          <a:prstGeom prst="rect">
            <a:avLst/>
          </a:prstGeom>
          <a:ln>
            <a:noFill/>
          </a:ln>
        </p:spPr>
      </p:pic>
      <p:sp>
        <p:nvSpPr>
          <p:cNvPr id="47" name="CustomShape 2"/>
          <p:cNvSpPr/>
          <p:nvPr/>
        </p:nvSpPr>
        <p:spPr>
          <a:xfrm>
            <a:off x="2061883" y="292235"/>
            <a:ext cx="8068235" cy="645459"/>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chorCtr="1"/>
          <a:lstStyle/>
          <a:p>
            <a:r>
              <a:rPr lang="en-US" sz="2118" b="1" spc="-1" dirty="0">
                <a:solidFill>
                  <a:srgbClr val="FFFFFF"/>
                </a:solidFill>
                <a:latin typeface="Arial"/>
                <a:ea typeface="Arial Unicode MS"/>
              </a:rPr>
              <a:t>DRD versus RD: PFS</a:t>
            </a:r>
            <a:endParaRPr lang="en-US" sz="2118" spc="-1" dirty="0">
              <a:solidFill>
                <a:srgbClr val="FFFFFF"/>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B19896A-F310-2AE8-C3AB-EE4CC2A1BCB7}"/>
              </a:ext>
            </a:extLst>
          </p:cNvPr>
          <p:cNvSpPr>
            <a:spLocks noGrp="1"/>
          </p:cNvSpPr>
          <p:nvPr>
            <p:ph type="title"/>
          </p:nvPr>
        </p:nvSpPr>
        <p:spPr>
          <a:xfrm>
            <a:off x="826396" y="586855"/>
            <a:ext cx="4230100" cy="3387497"/>
          </a:xfrm>
        </p:spPr>
        <p:txBody>
          <a:bodyPr anchor="b">
            <a:normAutofit/>
          </a:bodyPr>
          <a:lstStyle/>
          <a:p>
            <a:pPr algn="r"/>
            <a:r>
              <a:rPr lang="fr-FR" sz="4000">
                <a:solidFill>
                  <a:srgbClr val="FFFFFF"/>
                </a:solidFill>
              </a:rPr>
              <a:t>Immunothérapie</a:t>
            </a:r>
          </a:p>
        </p:txBody>
      </p:sp>
      <p:sp>
        <p:nvSpPr>
          <p:cNvPr id="3" name="Espace réservé du contenu 2">
            <a:extLst>
              <a:ext uri="{FF2B5EF4-FFF2-40B4-BE49-F238E27FC236}">
                <a16:creationId xmlns:a16="http://schemas.microsoft.com/office/drawing/2014/main" id="{BDA16F03-8583-4093-4E56-20FDC4AE4AE2}"/>
              </a:ext>
            </a:extLst>
          </p:cNvPr>
          <p:cNvSpPr>
            <a:spLocks noGrp="1"/>
          </p:cNvSpPr>
          <p:nvPr>
            <p:ph idx="1"/>
          </p:nvPr>
        </p:nvSpPr>
        <p:spPr>
          <a:xfrm>
            <a:off x="6503158" y="649480"/>
            <a:ext cx="4862447" cy="5546047"/>
          </a:xfrm>
        </p:spPr>
        <p:txBody>
          <a:bodyPr anchor="ctr">
            <a:normAutofit/>
          </a:bodyPr>
          <a:lstStyle/>
          <a:p>
            <a:r>
              <a:rPr lang="fr-BE" sz="2000" b="0" i="0" u="none" strike="noStrike" dirty="0">
                <a:effectLst/>
                <a:latin typeface="Open Sans" panose="020B0606030504020204" pitchFamily="34" charset="0"/>
              </a:rPr>
              <a:t>Les </a:t>
            </a:r>
            <a:r>
              <a:rPr lang="fr-BE" sz="2000" i="0" u="none" strike="noStrike" dirty="0">
                <a:effectLst/>
                <a:latin typeface="Open Sans" panose="020B0606030504020204" pitchFamily="34" charset="0"/>
              </a:rPr>
              <a:t>cytokines</a:t>
            </a:r>
            <a:r>
              <a:rPr lang="fr-BE" sz="2000" b="1" i="0" u="none" strike="noStrike" dirty="0">
                <a:effectLst/>
                <a:latin typeface="Open Sans" panose="020B0606030504020204" pitchFamily="34" charset="0"/>
              </a:rPr>
              <a:t> </a:t>
            </a:r>
            <a:r>
              <a:rPr lang="fr-BE" sz="2000" i="0" u="none" strike="noStrike" dirty="0">
                <a:effectLst/>
                <a:latin typeface="Open Sans" panose="020B0606030504020204" pitchFamily="34" charset="0"/>
              </a:rPr>
              <a:t>(IFN, IL2, …).</a:t>
            </a:r>
            <a:endParaRPr lang="fr-BE" sz="2000" b="1" i="0" u="none" strike="noStrike" dirty="0">
              <a:effectLst/>
              <a:latin typeface="Open Sans" panose="020B0606030504020204" pitchFamily="34" charset="0"/>
            </a:endParaRPr>
          </a:p>
          <a:p>
            <a:r>
              <a:rPr lang="fr-BE" sz="2000" b="0" i="0" u="none" strike="noStrike" dirty="0">
                <a:effectLst/>
                <a:latin typeface="Open Sans" panose="020B0606030504020204" pitchFamily="34" charset="0"/>
              </a:rPr>
              <a:t>Les </a:t>
            </a:r>
            <a:r>
              <a:rPr lang="fr-BE" sz="2000" i="0" u="none" strike="noStrike" dirty="0">
                <a:effectLst/>
                <a:latin typeface="Open Sans" panose="020B0606030504020204" pitchFamily="34" charset="0"/>
              </a:rPr>
              <a:t>anticorps monoclonaux</a:t>
            </a:r>
          </a:p>
          <a:p>
            <a:r>
              <a:rPr lang="fr-BE" sz="2000" b="0" i="0" u="none" strike="noStrike" dirty="0">
                <a:effectLst/>
                <a:latin typeface="Open Sans" panose="020B0606030504020204" pitchFamily="34" charset="0"/>
              </a:rPr>
              <a:t>Les </a:t>
            </a:r>
            <a:r>
              <a:rPr lang="fr-BE" sz="2000" b="1" i="0" u="none" strike="noStrike" dirty="0">
                <a:effectLst/>
                <a:latin typeface="Open Sans" panose="020B0606030504020204" pitchFamily="34" charset="0"/>
              </a:rPr>
              <a:t>inhibiteurs de checkpoint immunitaire</a:t>
            </a:r>
          </a:p>
          <a:p>
            <a:r>
              <a:rPr lang="fr-BE" sz="2000" b="0" i="0" u="none" strike="noStrike" dirty="0">
                <a:effectLst/>
                <a:latin typeface="Open Sans" panose="020B0606030504020204" pitchFamily="34" charset="0"/>
              </a:rPr>
              <a:t>Les vaccins anticancéreux thérapeutiques</a:t>
            </a:r>
          </a:p>
          <a:p>
            <a:r>
              <a:rPr lang="fr-BE" sz="2000" dirty="0">
                <a:latin typeface="Open Sans" panose="020B0606030504020204" pitchFamily="34" charset="0"/>
              </a:rPr>
              <a:t>Les bispécifiques</a:t>
            </a:r>
            <a:endParaRPr lang="fr-BE" sz="2000" b="0" i="0" u="none" strike="noStrike" dirty="0">
              <a:effectLst/>
              <a:latin typeface="Open Sans" panose="020B0606030504020204" pitchFamily="34" charset="0"/>
            </a:endParaRPr>
          </a:p>
          <a:p>
            <a:r>
              <a:rPr lang="fr-BE" sz="2000" b="0" i="0" u="none" strike="noStrike" dirty="0">
                <a:effectLst/>
                <a:latin typeface="Open Sans" panose="020B0606030504020204" pitchFamily="34" charset="0"/>
              </a:rPr>
              <a:t>La thérapie cellulaire CAR-T</a:t>
            </a:r>
          </a:p>
          <a:p>
            <a:r>
              <a:rPr lang="fr-BE" sz="2000" b="0" i="0" u="none" strike="noStrike" dirty="0">
                <a:effectLst/>
                <a:latin typeface="Open Sans" panose="020B0606030504020204" pitchFamily="34" charset="0"/>
              </a:rPr>
              <a:t>D’autres immunothérapies (BCG, </a:t>
            </a:r>
            <a:r>
              <a:rPr lang="fr-BE" sz="2000" b="0" i="0" u="none" strike="noStrike" dirty="0" err="1">
                <a:effectLst/>
                <a:latin typeface="Open Sans" panose="020B0606030504020204" pitchFamily="34" charset="0"/>
              </a:rPr>
              <a:t>imiquimod</a:t>
            </a:r>
            <a:r>
              <a:rPr lang="fr-BE" sz="2000" b="0" i="0" u="none" strike="noStrike" dirty="0">
                <a:effectLst/>
                <a:latin typeface="Open Sans" panose="020B0606030504020204" pitchFamily="34" charset="0"/>
              </a:rPr>
              <a:t>).</a:t>
            </a:r>
          </a:p>
          <a:p>
            <a:pPr marL="0" indent="0">
              <a:buNone/>
            </a:pPr>
            <a:endParaRPr lang="fr-FR" sz="2000" dirty="0">
              <a:latin typeface="Open Sans" panose="020F0502020204030204" pitchFamily="34" charset="0"/>
            </a:endParaRPr>
          </a:p>
          <a:p>
            <a:pPr marL="0" indent="0">
              <a:buNone/>
            </a:pPr>
            <a:r>
              <a:rPr lang="fr-BE" sz="2000" dirty="0">
                <a:latin typeface="Open Sans" panose="020F0502020204030204" pitchFamily="34" charset="0"/>
              </a:rPr>
              <a:t>https://</a:t>
            </a:r>
            <a:r>
              <a:rPr lang="fr-BE" sz="2000" dirty="0" err="1">
                <a:latin typeface="Open Sans" panose="020F0502020204030204" pitchFamily="34" charset="0"/>
              </a:rPr>
              <a:t>www.cancer.be</a:t>
            </a:r>
            <a:r>
              <a:rPr lang="fr-BE" sz="2000" dirty="0">
                <a:latin typeface="Open Sans" panose="020F0502020204030204" pitchFamily="34" charset="0"/>
              </a:rPr>
              <a:t>/les-cancers/traitements/</a:t>
            </a:r>
            <a:r>
              <a:rPr lang="fr-BE" sz="2000" dirty="0" err="1">
                <a:latin typeface="Open Sans" panose="020F0502020204030204" pitchFamily="34" charset="0"/>
              </a:rPr>
              <a:t>immunoth-rapie</a:t>
            </a:r>
            <a:endParaRPr lang="fr-BE" sz="2000" dirty="0">
              <a:latin typeface="Open Sans" panose="020F0502020204030204" pitchFamily="34" charset="0"/>
            </a:endParaRPr>
          </a:p>
        </p:txBody>
      </p:sp>
    </p:spTree>
    <p:extLst>
      <p:ext uri="{BB962C8B-B14F-4D97-AF65-F5344CB8AC3E}">
        <p14:creationId xmlns:p14="http://schemas.microsoft.com/office/powerpoint/2010/main" val="180350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cercle&#10;&#10;Description générée automatiquement">
            <a:extLst>
              <a:ext uri="{FF2B5EF4-FFF2-40B4-BE49-F238E27FC236}">
                <a16:creationId xmlns:a16="http://schemas.microsoft.com/office/drawing/2014/main" id="{5BB3C3C7-2EFB-B8AA-CC78-5A47B41F8C70}"/>
              </a:ext>
            </a:extLst>
          </p:cNvPr>
          <p:cNvPicPr>
            <a:picLocks noChangeAspect="1"/>
          </p:cNvPicPr>
          <p:nvPr/>
        </p:nvPicPr>
        <p:blipFill>
          <a:blip r:embed="rId2"/>
          <a:stretch>
            <a:fillRect/>
          </a:stretch>
        </p:blipFill>
        <p:spPr>
          <a:xfrm>
            <a:off x="1339000" y="744071"/>
            <a:ext cx="9677178" cy="5307685"/>
          </a:xfrm>
          <a:prstGeom prst="rect">
            <a:avLst/>
          </a:prstGeom>
        </p:spPr>
      </p:pic>
      <p:sp>
        <p:nvSpPr>
          <p:cNvPr id="6" name="ZoneTexte 5">
            <a:extLst>
              <a:ext uri="{FF2B5EF4-FFF2-40B4-BE49-F238E27FC236}">
                <a16:creationId xmlns:a16="http://schemas.microsoft.com/office/drawing/2014/main" id="{B239133F-E08F-E6D3-E9E6-D512719DC348}"/>
              </a:ext>
            </a:extLst>
          </p:cNvPr>
          <p:cNvSpPr txBox="1"/>
          <p:nvPr/>
        </p:nvSpPr>
        <p:spPr>
          <a:xfrm>
            <a:off x="6911788" y="6201797"/>
            <a:ext cx="4598895" cy="369332"/>
          </a:xfrm>
          <a:prstGeom prst="rect">
            <a:avLst/>
          </a:prstGeom>
          <a:noFill/>
        </p:spPr>
        <p:txBody>
          <a:bodyPr wrap="square" rtlCol="0">
            <a:spAutoFit/>
          </a:bodyPr>
          <a:lstStyle/>
          <a:p>
            <a:r>
              <a:rPr lang="fr-FR" dirty="0"/>
              <a:t>Médecine / sciences 2019;35:937-945</a:t>
            </a:r>
          </a:p>
        </p:txBody>
      </p:sp>
      <p:sp>
        <p:nvSpPr>
          <p:cNvPr id="7" name="ZoneTexte 6">
            <a:extLst>
              <a:ext uri="{FF2B5EF4-FFF2-40B4-BE49-F238E27FC236}">
                <a16:creationId xmlns:a16="http://schemas.microsoft.com/office/drawing/2014/main" id="{D27C1906-19D4-E49E-8036-99271FAD8C73}"/>
              </a:ext>
            </a:extLst>
          </p:cNvPr>
          <p:cNvSpPr txBox="1"/>
          <p:nvPr/>
        </p:nvSpPr>
        <p:spPr>
          <a:xfrm>
            <a:off x="5163670" y="3863788"/>
            <a:ext cx="3478305" cy="1200329"/>
          </a:xfrm>
          <a:prstGeom prst="rect">
            <a:avLst/>
          </a:prstGeom>
          <a:noFill/>
        </p:spPr>
        <p:txBody>
          <a:bodyPr wrap="square" rtlCol="0">
            <a:spAutoFit/>
          </a:bodyPr>
          <a:lstStyle/>
          <a:p>
            <a:r>
              <a:rPr lang="fr-FR" dirty="0"/>
              <a:t>Système PD1 PDL1</a:t>
            </a:r>
          </a:p>
          <a:p>
            <a:pPr marL="285750" indent="-285750">
              <a:buFontTx/>
              <a:buChar char="-"/>
            </a:pPr>
            <a:r>
              <a:rPr lang="fr-FR" dirty="0"/>
              <a:t>diminue prolifération </a:t>
            </a:r>
            <a:r>
              <a:rPr lang="fr-FR" dirty="0" err="1"/>
              <a:t>T</a:t>
            </a:r>
            <a:endParaRPr lang="fr-FR" dirty="0"/>
          </a:p>
          <a:p>
            <a:pPr marL="285750" indent="-285750">
              <a:buFontTx/>
              <a:buChar char="-"/>
            </a:pPr>
            <a:r>
              <a:rPr lang="fr-FR" dirty="0"/>
              <a:t>diminue production cytokines</a:t>
            </a:r>
          </a:p>
          <a:p>
            <a:pPr marL="285750" indent="-285750">
              <a:buFontTx/>
              <a:buChar char="-"/>
            </a:pPr>
            <a:r>
              <a:rPr lang="fr-FR" dirty="0"/>
              <a:t>diminue la cytotoxicité</a:t>
            </a:r>
          </a:p>
        </p:txBody>
      </p:sp>
      <p:sp>
        <p:nvSpPr>
          <p:cNvPr id="8" name="ZoneTexte 7">
            <a:extLst>
              <a:ext uri="{FF2B5EF4-FFF2-40B4-BE49-F238E27FC236}">
                <a16:creationId xmlns:a16="http://schemas.microsoft.com/office/drawing/2014/main" id="{56CAAC6A-F87E-F4DC-7110-646A793A7612}"/>
              </a:ext>
            </a:extLst>
          </p:cNvPr>
          <p:cNvSpPr txBox="1"/>
          <p:nvPr/>
        </p:nvSpPr>
        <p:spPr>
          <a:xfrm>
            <a:off x="62753" y="5952565"/>
            <a:ext cx="6606988" cy="369332"/>
          </a:xfrm>
          <a:prstGeom prst="rect">
            <a:avLst/>
          </a:prstGeom>
          <a:noFill/>
        </p:spPr>
        <p:txBody>
          <a:bodyPr wrap="square" rtlCol="0">
            <a:spAutoFit/>
          </a:bodyPr>
          <a:lstStyle/>
          <a:p>
            <a:r>
              <a:rPr lang="fr-FR" dirty="0"/>
              <a:t>rôle crucial dans la balance entre tolérance au soi et </a:t>
            </a:r>
            <a:r>
              <a:rPr lang="fr-FR" dirty="0" err="1"/>
              <a:t>autoimmunité</a:t>
            </a:r>
            <a:endParaRPr lang="fr-FR" dirty="0"/>
          </a:p>
        </p:txBody>
      </p:sp>
    </p:spTree>
    <p:extLst>
      <p:ext uri="{BB962C8B-B14F-4D97-AF65-F5344CB8AC3E}">
        <p14:creationId xmlns:p14="http://schemas.microsoft.com/office/powerpoint/2010/main" val="1362053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62D8E2D-7894-9B42-EFEC-EC81D208BD97}"/>
              </a:ext>
            </a:extLst>
          </p:cNvPr>
          <p:cNvPicPr>
            <a:picLocks noChangeAspect="1"/>
          </p:cNvPicPr>
          <p:nvPr/>
        </p:nvPicPr>
        <p:blipFill>
          <a:blip r:embed="rId2"/>
          <a:stretch>
            <a:fillRect/>
          </a:stretch>
        </p:blipFill>
        <p:spPr>
          <a:xfrm>
            <a:off x="4954867" y="135965"/>
            <a:ext cx="7026228" cy="6586070"/>
          </a:xfrm>
          <a:prstGeom prst="rect">
            <a:avLst/>
          </a:prstGeom>
        </p:spPr>
      </p:pic>
      <p:sp>
        <p:nvSpPr>
          <p:cNvPr id="3" name="Ellipse 2">
            <a:extLst>
              <a:ext uri="{FF2B5EF4-FFF2-40B4-BE49-F238E27FC236}">
                <a16:creationId xmlns:a16="http://schemas.microsoft.com/office/drawing/2014/main" id="{8542FA14-59C9-1AC8-F6E9-56DEB6ED18B6}"/>
              </a:ext>
            </a:extLst>
          </p:cNvPr>
          <p:cNvSpPr/>
          <p:nvPr/>
        </p:nvSpPr>
        <p:spPr>
          <a:xfrm>
            <a:off x="5351929" y="2088776"/>
            <a:ext cx="2088777" cy="31376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097343A5-76D2-00CA-B638-086049F2F100}"/>
              </a:ext>
            </a:extLst>
          </p:cNvPr>
          <p:cNvPicPr>
            <a:picLocks noChangeAspect="1"/>
          </p:cNvPicPr>
          <p:nvPr/>
        </p:nvPicPr>
        <p:blipFill>
          <a:blip r:embed="rId3"/>
          <a:stretch>
            <a:fillRect/>
          </a:stretch>
        </p:blipFill>
        <p:spPr>
          <a:xfrm>
            <a:off x="130361" y="629771"/>
            <a:ext cx="5105027" cy="908623"/>
          </a:xfrm>
          <a:prstGeom prst="rect">
            <a:avLst/>
          </a:prstGeom>
        </p:spPr>
      </p:pic>
      <p:sp>
        <p:nvSpPr>
          <p:cNvPr id="5" name="ZoneTexte 4">
            <a:extLst>
              <a:ext uri="{FF2B5EF4-FFF2-40B4-BE49-F238E27FC236}">
                <a16:creationId xmlns:a16="http://schemas.microsoft.com/office/drawing/2014/main" id="{012C84CC-1565-CF21-FD71-E1306332AA15}"/>
              </a:ext>
            </a:extLst>
          </p:cNvPr>
          <p:cNvSpPr txBox="1"/>
          <p:nvPr/>
        </p:nvSpPr>
        <p:spPr>
          <a:xfrm>
            <a:off x="210905" y="1900518"/>
            <a:ext cx="4504530" cy="369332"/>
          </a:xfrm>
          <a:prstGeom prst="rect">
            <a:avLst/>
          </a:prstGeom>
          <a:noFill/>
        </p:spPr>
        <p:txBody>
          <a:bodyPr wrap="square" rtlCol="0">
            <a:spAutoFit/>
          </a:bodyPr>
          <a:lstStyle/>
          <a:p>
            <a:r>
              <a:rPr lang="fr-FR" dirty="0"/>
              <a:t>Pharmaceuticals 2022;15:335</a:t>
            </a:r>
          </a:p>
        </p:txBody>
      </p:sp>
    </p:spTree>
    <p:extLst>
      <p:ext uri="{BB962C8B-B14F-4D97-AF65-F5344CB8AC3E}">
        <p14:creationId xmlns:p14="http://schemas.microsoft.com/office/powerpoint/2010/main" val="2712176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5B19896A-F310-2AE8-C3AB-EE4CC2A1BCB7}"/>
              </a:ext>
            </a:extLst>
          </p:cNvPr>
          <p:cNvSpPr>
            <a:spLocks noGrp="1"/>
          </p:cNvSpPr>
          <p:nvPr>
            <p:ph type="title"/>
          </p:nvPr>
        </p:nvSpPr>
        <p:spPr>
          <a:xfrm>
            <a:off x="826396" y="586855"/>
            <a:ext cx="4230100" cy="3387497"/>
          </a:xfrm>
        </p:spPr>
        <p:txBody>
          <a:bodyPr anchor="b">
            <a:normAutofit/>
          </a:bodyPr>
          <a:lstStyle/>
          <a:p>
            <a:pPr algn="r"/>
            <a:r>
              <a:rPr lang="fr-FR" sz="4000">
                <a:solidFill>
                  <a:srgbClr val="FFFFFF"/>
                </a:solidFill>
              </a:rPr>
              <a:t>Immunothérapie</a:t>
            </a:r>
          </a:p>
        </p:txBody>
      </p:sp>
      <p:sp>
        <p:nvSpPr>
          <p:cNvPr id="3" name="Espace réservé du contenu 2">
            <a:extLst>
              <a:ext uri="{FF2B5EF4-FFF2-40B4-BE49-F238E27FC236}">
                <a16:creationId xmlns:a16="http://schemas.microsoft.com/office/drawing/2014/main" id="{BDA16F03-8583-4093-4E56-20FDC4AE4AE2}"/>
              </a:ext>
            </a:extLst>
          </p:cNvPr>
          <p:cNvSpPr>
            <a:spLocks noGrp="1"/>
          </p:cNvSpPr>
          <p:nvPr>
            <p:ph idx="1"/>
          </p:nvPr>
        </p:nvSpPr>
        <p:spPr>
          <a:xfrm>
            <a:off x="6503158" y="649480"/>
            <a:ext cx="4862447" cy="5546047"/>
          </a:xfrm>
        </p:spPr>
        <p:txBody>
          <a:bodyPr anchor="ctr">
            <a:normAutofit/>
          </a:bodyPr>
          <a:lstStyle/>
          <a:p>
            <a:r>
              <a:rPr lang="fr-BE" sz="2000" b="0" i="0" u="none" strike="noStrike" dirty="0">
                <a:effectLst/>
                <a:latin typeface="Open Sans" panose="020B0606030504020204" pitchFamily="34" charset="0"/>
              </a:rPr>
              <a:t>Les </a:t>
            </a:r>
            <a:r>
              <a:rPr lang="fr-BE" sz="2000" i="0" u="none" strike="noStrike" dirty="0">
                <a:effectLst/>
                <a:latin typeface="Open Sans" panose="020B0606030504020204" pitchFamily="34" charset="0"/>
              </a:rPr>
              <a:t>cytokines</a:t>
            </a:r>
            <a:r>
              <a:rPr lang="fr-BE" sz="2000" b="1" i="0" u="none" strike="noStrike" dirty="0">
                <a:effectLst/>
                <a:latin typeface="Open Sans" panose="020B0606030504020204" pitchFamily="34" charset="0"/>
              </a:rPr>
              <a:t> </a:t>
            </a:r>
            <a:r>
              <a:rPr lang="fr-BE" sz="2000" i="0" u="none" strike="noStrike" dirty="0">
                <a:effectLst/>
                <a:latin typeface="Open Sans" panose="020B0606030504020204" pitchFamily="34" charset="0"/>
              </a:rPr>
              <a:t>(IFN, IL2, …).</a:t>
            </a:r>
            <a:endParaRPr lang="fr-BE" sz="2000" b="1" i="0" u="none" strike="noStrike" dirty="0">
              <a:effectLst/>
              <a:latin typeface="Open Sans" panose="020B0606030504020204" pitchFamily="34" charset="0"/>
            </a:endParaRPr>
          </a:p>
          <a:p>
            <a:r>
              <a:rPr lang="fr-BE" sz="2000" b="0" i="0" u="none" strike="noStrike" dirty="0">
                <a:effectLst/>
                <a:latin typeface="Open Sans" panose="020B0606030504020204" pitchFamily="34" charset="0"/>
              </a:rPr>
              <a:t>Les </a:t>
            </a:r>
            <a:r>
              <a:rPr lang="fr-BE" sz="2000" i="0" u="none" strike="noStrike" dirty="0">
                <a:effectLst/>
                <a:latin typeface="Open Sans" panose="020B0606030504020204" pitchFamily="34" charset="0"/>
              </a:rPr>
              <a:t>anticorps monoclonaux</a:t>
            </a:r>
          </a:p>
          <a:p>
            <a:r>
              <a:rPr lang="fr-BE" sz="2000" i="0" u="none" strike="noStrike" dirty="0">
                <a:effectLst/>
                <a:latin typeface="Open Sans" panose="020B0606030504020204" pitchFamily="34" charset="0"/>
              </a:rPr>
              <a:t>Les inhibiteurs de checkpoint immunitaire</a:t>
            </a:r>
          </a:p>
          <a:p>
            <a:r>
              <a:rPr lang="fr-BE" sz="2000" b="0" i="0" u="none" strike="noStrike" dirty="0">
                <a:effectLst/>
                <a:latin typeface="Open Sans" panose="020B0606030504020204" pitchFamily="34" charset="0"/>
              </a:rPr>
              <a:t>(Les vaccins anticancéreux thérapeutiques)</a:t>
            </a:r>
          </a:p>
          <a:p>
            <a:r>
              <a:rPr lang="fr-BE" sz="2000" b="1" dirty="0">
                <a:latin typeface="Open Sans" panose="020B0606030504020204" pitchFamily="34" charset="0"/>
              </a:rPr>
              <a:t>Les bispécifiques</a:t>
            </a:r>
            <a:endParaRPr lang="fr-BE" sz="2000" b="1" i="0" u="none" strike="noStrike" dirty="0">
              <a:effectLst/>
              <a:latin typeface="Open Sans" panose="020B0606030504020204" pitchFamily="34" charset="0"/>
            </a:endParaRPr>
          </a:p>
          <a:p>
            <a:r>
              <a:rPr lang="fr-BE" sz="2000" b="1" i="0" u="none" strike="noStrike" dirty="0">
                <a:effectLst/>
                <a:latin typeface="Open Sans" panose="020B0606030504020204" pitchFamily="34" charset="0"/>
              </a:rPr>
              <a:t>La thérapie cellulaire CAR-T</a:t>
            </a:r>
          </a:p>
          <a:p>
            <a:r>
              <a:rPr lang="fr-BE" sz="2000" b="0" i="0" u="none" strike="noStrike" dirty="0">
                <a:effectLst/>
                <a:latin typeface="Open Sans" panose="020B0606030504020204" pitchFamily="34" charset="0"/>
              </a:rPr>
              <a:t>(D’autres immunothérapies (BCG, </a:t>
            </a:r>
            <a:r>
              <a:rPr lang="fr-BE" sz="2000" b="0" i="0" u="none" strike="noStrike" dirty="0" err="1">
                <a:effectLst/>
                <a:latin typeface="Open Sans" panose="020B0606030504020204" pitchFamily="34" charset="0"/>
              </a:rPr>
              <a:t>imiquimod</a:t>
            </a:r>
            <a:r>
              <a:rPr lang="fr-BE" sz="2000" b="0" i="0" u="none" strike="noStrike" dirty="0">
                <a:effectLst/>
                <a:latin typeface="Open Sans" panose="020B0606030504020204" pitchFamily="34" charset="0"/>
              </a:rPr>
              <a:t>))</a:t>
            </a:r>
          </a:p>
          <a:p>
            <a:pPr marL="0" indent="0">
              <a:buNone/>
            </a:pPr>
            <a:endParaRPr lang="fr-FR" sz="2000" dirty="0">
              <a:latin typeface="Open Sans" panose="020F0502020204030204" pitchFamily="34" charset="0"/>
            </a:endParaRPr>
          </a:p>
          <a:p>
            <a:pPr marL="0" indent="0">
              <a:buNone/>
            </a:pPr>
            <a:r>
              <a:rPr lang="fr-BE" sz="2000" dirty="0">
                <a:latin typeface="Open Sans" panose="020F0502020204030204" pitchFamily="34" charset="0"/>
              </a:rPr>
              <a:t>https://</a:t>
            </a:r>
            <a:r>
              <a:rPr lang="fr-BE" sz="2000" dirty="0" err="1">
                <a:latin typeface="Open Sans" panose="020F0502020204030204" pitchFamily="34" charset="0"/>
              </a:rPr>
              <a:t>www.cancer.be</a:t>
            </a:r>
            <a:r>
              <a:rPr lang="fr-BE" sz="2000" dirty="0">
                <a:latin typeface="Open Sans" panose="020F0502020204030204" pitchFamily="34" charset="0"/>
              </a:rPr>
              <a:t>/les-cancers/traitements/</a:t>
            </a:r>
            <a:r>
              <a:rPr lang="fr-BE" sz="2000" dirty="0" err="1">
                <a:latin typeface="Open Sans" panose="020F0502020204030204" pitchFamily="34" charset="0"/>
              </a:rPr>
              <a:t>immunoth-rapie</a:t>
            </a:r>
            <a:endParaRPr lang="fr-BE" sz="2000" dirty="0">
              <a:latin typeface="Open Sans" panose="020F0502020204030204" pitchFamily="34" charset="0"/>
            </a:endParaRPr>
          </a:p>
        </p:txBody>
      </p:sp>
    </p:spTree>
    <p:extLst>
      <p:ext uri="{BB962C8B-B14F-4D97-AF65-F5344CB8AC3E}">
        <p14:creationId xmlns:p14="http://schemas.microsoft.com/office/powerpoint/2010/main" val="4255495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01" name="Rectangle 2048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02" name="Freeform: Shape 2048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2">
            <a:extLst>
              <a:ext uri="{FF2B5EF4-FFF2-40B4-BE49-F238E27FC236}">
                <a16:creationId xmlns:a16="http://schemas.microsoft.com/office/drawing/2014/main" id="{1FCD02D4-FACF-4A9F-B112-15F421B1B02A}"/>
              </a:ext>
            </a:extLst>
          </p:cNvPr>
          <p:cNvSpPr>
            <a:spLocks noGrp="1"/>
          </p:cNvSpPr>
          <p:nvPr>
            <p:ph type="title"/>
          </p:nvPr>
        </p:nvSpPr>
        <p:spPr>
          <a:xfrm>
            <a:off x="686834" y="1153572"/>
            <a:ext cx="3200400" cy="4461163"/>
          </a:xfrm>
        </p:spPr>
        <p:txBody>
          <a:bodyPr>
            <a:normAutofit/>
          </a:bodyPr>
          <a:lstStyle/>
          <a:p>
            <a:r>
              <a:rPr lang="en-US" altLang="en-US" dirty="0" err="1">
                <a:solidFill>
                  <a:srgbClr val="FFFFFF"/>
                </a:solidFill>
              </a:rPr>
              <a:t>Myélome</a:t>
            </a:r>
            <a:endParaRPr lang="en-US" altLang="en-US" dirty="0">
              <a:solidFill>
                <a:srgbClr val="FFFFFF"/>
              </a:solidFill>
            </a:endParaRPr>
          </a:p>
        </p:txBody>
      </p:sp>
      <p:sp>
        <p:nvSpPr>
          <p:cNvPr id="20503" name="Arc 2049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483" name="Content Placeholder 3">
            <a:extLst>
              <a:ext uri="{FF2B5EF4-FFF2-40B4-BE49-F238E27FC236}">
                <a16:creationId xmlns:a16="http://schemas.microsoft.com/office/drawing/2014/main" id="{18E159D0-3553-44BE-9247-C91256381100}"/>
              </a:ext>
            </a:extLst>
          </p:cNvPr>
          <p:cNvSpPr>
            <a:spLocks noGrp="1"/>
          </p:cNvSpPr>
          <p:nvPr>
            <p:ph idx="1"/>
          </p:nvPr>
        </p:nvSpPr>
        <p:spPr>
          <a:xfrm>
            <a:off x="4447308" y="591344"/>
            <a:ext cx="6906491" cy="5585619"/>
          </a:xfrm>
        </p:spPr>
        <p:txBody>
          <a:bodyPr anchor="ctr">
            <a:normAutofit/>
          </a:bodyPr>
          <a:lstStyle/>
          <a:p>
            <a:pPr marL="0" indent="0">
              <a:buNone/>
            </a:pPr>
            <a:endParaRPr lang="en-US" altLang="en-US" dirty="0"/>
          </a:p>
          <a:p>
            <a:r>
              <a:rPr lang="en-US" altLang="en-US" dirty="0" err="1"/>
              <a:t>Rapide</a:t>
            </a:r>
            <a:r>
              <a:rPr lang="en-US" altLang="en-US" dirty="0"/>
              <a:t> rappel</a:t>
            </a:r>
          </a:p>
          <a:p>
            <a:r>
              <a:rPr lang="en-US" altLang="en-US" dirty="0" err="1"/>
              <a:t>Traitement</a:t>
            </a:r>
            <a:r>
              <a:rPr lang="en-US" altLang="en-US" dirty="0"/>
              <a:t> des patients </a:t>
            </a:r>
            <a:r>
              <a:rPr lang="en-US" altLang="en-US" dirty="0" err="1"/>
              <a:t>éligibles</a:t>
            </a:r>
            <a:r>
              <a:rPr lang="en-US" altLang="en-US" dirty="0"/>
              <a:t> </a:t>
            </a:r>
            <a:r>
              <a:rPr lang="en-US" altLang="en-US" dirty="0" err="1"/>
              <a:t>à</a:t>
            </a:r>
            <a:r>
              <a:rPr lang="en-US" altLang="en-US" dirty="0"/>
              <a:t> la </a:t>
            </a:r>
            <a:r>
              <a:rPr lang="en-US" altLang="en-US" dirty="0" err="1"/>
              <a:t>greffe</a:t>
            </a:r>
            <a:r>
              <a:rPr lang="en-US" altLang="en-US" dirty="0"/>
              <a:t>.</a:t>
            </a:r>
          </a:p>
          <a:p>
            <a:r>
              <a:rPr lang="en-US" altLang="en-US" dirty="0"/>
              <a:t>La MRD</a:t>
            </a:r>
          </a:p>
          <a:p>
            <a:r>
              <a:rPr lang="en-US" altLang="en-US" dirty="0" err="1"/>
              <a:t>Traitement</a:t>
            </a:r>
            <a:r>
              <a:rPr lang="en-US" altLang="en-US" dirty="0"/>
              <a:t> des patients non </a:t>
            </a:r>
            <a:r>
              <a:rPr lang="en-US" altLang="en-US" dirty="0" err="1"/>
              <a:t>éligibles</a:t>
            </a:r>
            <a:r>
              <a:rPr lang="en-US" altLang="en-US" dirty="0"/>
              <a:t> </a:t>
            </a:r>
            <a:r>
              <a:rPr lang="en-US" altLang="en-US" dirty="0" err="1"/>
              <a:t>à</a:t>
            </a:r>
            <a:r>
              <a:rPr lang="en-US" altLang="en-US" dirty="0"/>
              <a:t> la transplantation.</a:t>
            </a:r>
          </a:p>
          <a:p>
            <a:r>
              <a:rPr lang="en-US" altLang="en-US" dirty="0" err="1"/>
              <a:t>Traitement</a:t>
            </a:r>
            <a:r>
              <a:rPr lang="en-US" altLang="en-US" dirty="0"/>
              <a:t> des patients </a:t>
            </a:r>
            <a:r>
              <a:rPr lang="en-US" altLang="en-US" dirty="0" err="1"/>
              <a:t>en</a:t>
            </a:r>
            <a:r>
              <a:rPr lang="en-US" altLang="en-US" dirty="0"/>
              <a:t> </a:t>
            </a:r>
            <a:r>
              <a:rPr lang="en-US" altLang="en-US" dirty="0" err="1"/>
              <a:t>rechute</a:t>
            </a:r>
            <a:r>
              <a:rPr lang="en-US" altLang="en-US" dirty="0"/>
              <a:t> </a:t>
            </a:r>
            <a:r>
              <a:rPr lang="en-US" altLang="en-US" dirty="0" err="1"/>
              <a:t>ou</a:t>
            </a:r>
            <a:r>
              <a:rPr lang="en-US" altLang="en-US" dirty="0"/>
              <a:t> </a:t>
            </a:r>
            <a:r>
              <a:rPr lang="en-US" altLang="en-US" dirty="0" err="1"/>
              <a:t>réfractaires</a:t>
            </a:r>
            <a:r>
              <a:rPr lang="en-US" altLang="en-US" dirty="0"/>
              <a:t>.</a:t>
            </a:r>
          </a:p>
          <a:p>
            <a:r>
              <a:rPr lang="en-US" altLang="en-US" dirty="0" err="1"/>
              <a:t>Quelques</a:t>
            </a:r>
            <a:r>
              <a:rPr lang="en-US" altLang="en-US" dirty="0"/>
              <a:t> nouveaux </a:t>
            </a:r>
            <a:r>
              <a:rPr lang="en-US" altLang="en-US" dirty="0" err="1"/>
              <a:t>traitements</a:t>
            </a:r>
            <a:r>
              <a:rPr lang="en-US" altLang="en-US" dirty="0"/>
              <a:t> </a:t>
            </a:r>
            <a:r>
              <a:rPr lang="en-US" altLang="en-US" dirty="0" err="1"/>
              <a:t>d’intérêt</a:t>
            </a:r>
            <a:r>
              <a:rPr lang="en-US" altLang="en-US" dirty="0"/>
              <a:t>.</a:t>
            </a:r>
          </a:p>
          <a:p>
            <a:r>
              <a:rPr lang="en-US" altLang="en-US" dirty="0"/>
              <a:t>10h45: pause café (</a:t>
            </a:r>
            <a:r>
              <a:rPr lang="en-US" altLang="en-US" dirty="0" err="1"/>
              <a:t>si</a:t>
            </a:r>
            <a:r>
              <a:rPr lang="en-US" altLang="en-US" dirty="0"/>
              <a:t> je </a:t>
            </a:r>
            <a:r>
              <a:rPr lang="en-US" altLang="en-US" dirty="0" err="1"/>
              <a:t>vais</a:t>
            </a:r>
            <a:r>
              <a:rPr lang="en-US" altLang="en-US" dirty="0"/>
              <a:t> très </a:t>
            </a:r>
            <a:r>
              <a:rPr lang="en-US" altLang="en-US" dirty="0" err="1"/>
              <a:t>vite</a:t>
            </a:r>
            <a:r>
              <a:rPr lang="en-US" altLang="en-US" dirty="0"/>
              <a:t> et </a:t>
            </a:r>
            <a:r>
              <a:rPr lang="en-US" altLang="en-US" dirty="0" err="1"/>
              <a:t>qu’il</a:t>
            </a:r>
            <a:r>
              <a:rPr lang="en-US" altLang="en-US" dirty="0"/>
              <a:t> </a:t>
            </a:r>
            <a:r>
              <a:rPr lang="en-US" altLang="en-US" dirty="0" err="1"/>
              <a:t>n’y</a:t>
            </a:r>
            <a:r>
              <a:rPr lang="en-US" altLang="en-US" dirty="0"/>
              <a:t> a pas de questions).</a:t>
            </a:r>
          </a:p>
          <a:p>
            <a:endParaRPr lang="en-US" altLang="en-US" dirty="0"/>
          </a:p>
        </p:txBody>
      </p:sp>
    </p:spTree>
    <p:extLst>
      <p:ext uri="{BB962C8B-B14F-4D97-AF65-F5344CB8AC3E}">
        <p14:creationId xmlns:p14="http://schemas.microsoft.com/office/powerpoint/2010/main" val="3897429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F101E89D-A71A-A60B-8CC5-C29336F65ACA}"/>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Myélome multiple</a:t>
            </a:r>
          </a:p>
        </p:txBody>
      </p:sp>
      <p:sp>
        <p:nvSpPr>
          <p:cNvPr id="24"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space réservé du contenu 4">
            <a:extLst>
              <a:ext uri="{FF2B5EF4-FFF2-40B4-BE49-F238E27FC236}">
                <a16:creationId xmlns:a16="http://schemas.microsoft.com/office/drawing/2014/main" id="{F8400F3C-6D90-4F8B-7DDF-86B36639C756}"/>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Cancer des plasmatocytes de la moelle osseuse qui produisent des anticorps monoclonaux..</a:t>
            </a:r>
          </a:p>
          <a:p>
            <a:r>
              <a:rPr lang="en-US" sz="2200"/>
              <a:t>1-2% de tous les cancers</a:t>
            </a:r>
          </a:p>
          <a:p>
            <a:r>
              <a:rPr lang="en-US" sz="2200"/>
              <a:t>Cancer de la personne âgée</a:t>
            </a:r>
          </a:p>
          <a:p>
            <a:pPr lvl="1"/>
            <a:r>
              <a:rPr lang="en-US" sz="2200"/>
              <a:t>Âge médian au diagnostic: 65-74</a:t>
            </a:r>
          </a:p>
          <a:p>
            <a:pPr lvl="1"/>
            <a:r>
              <a:rPr lang="en-US" sz="2200"/>
              <a:t>10% &lt; 50 ans</a:t>
            </a:r>
          </a:p>
        </p:txBody>
      </p:sp>
      <p:pic>
        <p:nvPicPr>
          <p:cNvPr id="8" name="Espace réservé du contenu 7">
            <a:extLst>
              <a:ext uri="{FF2B5EF4-FFF2-40B4-BE49-F238E27FC236}">
                <a16:creationId xmlns:a16="http://schemas.microsoft.com/office/drawing/2014/main" id="{5C585329-5004-8CA4-DEB5-8B783A1C9A38}"/>
              </a:ext>
            </a:extLst>
          </p:cNvPr>
          <p:cNvPicPr>
            <a:picLocks noGrp="1" noChangeAspect="1"/>
          </p:cNvPicPr>
          <p:nvPr>
            <p:ph sz="half" idx="2"/>
          </p:nvPr>
        </p:nvPicPr>
        <p:blipFill>
          <a:blip r:embed="rId2"/>
          <a:stretch>
            <a:fillRect/>
          </a:stretch>
        </p:blipFill>
        <p:spPr>
          <a:xfrm>
            <a:off x="6099048" y="760929"/>
            <a:ext cx="5458968" cy="5336141"/>
          </a:xfrm>
          <a:prstGeom prst="rect">
            <a:avLst/>
          </a:prstGeom>
        </p:spPr>
      </p:pic>
    </p:spTree>
    <p:extLst>
      <p:ext uri="{BB962C8B-B14F-4D97-AF65-F5344CB8AC3E}">
        <p14:creationId xmlns:p14="http://schemas.microsoft.com/office/powerpoint/2010/main" val="3482625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37" name="Rectangle 47136">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5" name="Rectangle 2"/>
          <p:cNvSpPr>
            <a:spLocks noGrp="1" noChangeArrowheads="1"/>
          </p:cNvSpPr>
          <p:nvPr>
            <p:ph type="title"/>
          </p:nvPr>
        </p:nvSpPr>
        <p:spPr>
          <a:xfrm>
            <a:off x="4797501" y="329184"/>
            <a:ext cx="6755626" cy="1783080"/>
          </a:xfrm>
        </p:spPr>
        <p:txBody>
          <a:bodyPr anchor="b">
            <a:normAutofit/>
          </a:bodyPr>
          <a:lstStyle/>
          <a:p>
            <a:r>
              <a:rPr lang="en-US" altLang="fr-FR" sz="5000">
                <a:ea typeface="ＭＳ Ｐゴシック" charset="-128"/>
                <a:cs typeface="ＭＳ Ｐゴシック" charset="-128"/>
              </a:rPr>
              <a:t>Myélome multiple: manifestations cliniques</a:t>
            </a:r>
          </a:p>
        </p:txBody>
      </p:sp>
      <p:pic>
        <p:nvPicPr>
          <p:cNvPr id="47108"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20040" y="448437"/>
            <a:ext cx="4014216" cy="3010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9"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7"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99895" y="4149598"/>
            <a:ext cx="2836218" cy="20988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7132" name="Rectangle 3">
            <a:extLst>
              <a:ext uri="{FF2B5EF4-FFF2-40B4-BE49-F238E27FC236}">
                <a16:creationId xmlns:a16="http://schemas.microsoft.com/office/drawing/2014/main" id="{3E829B77-C6B5-4E92-B912-238CA8330A4D}"/>
              </a:ext>
            </a:extLst>
          </p:cNvPr>
          <p:cNvGraphicFramePr>
            <a:graphicFrameLocks noGrp="1"/>
          </p:cNvGraphicFramePr>
          <p:nvPr>
            <p:ph idx="1"/>
            <p:extLst>
              <p:ext uri="{D42A27DB-BD31-4B8C-83A1-F6EECF244321}">
                <p14:modId xmlns:p14="http://schemas.microsoft.com/office/powerpoint/2010/main" val="577732364"/>
              </p:ext>
            </p:extLst>
          </p:nvPr>
        </p:nvGraphicFramePr>
        <p:xfrm>
          <a:off x="4797494" y="2706624"/>
          <a:ext cx="6755626" cy="3483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41768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0076" y="992189"/>
            <a:ext cx="8628063"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184"/>
          <p:cNvSpPr>
            <a:spLocks noChangeArrowheads="1"/>
          </p:cNvSpPr>
          <p:nvPr/>
        </p:nvSpPr>
        <p:spPr bwMode="auto">
          <a:xfrm>
            <a:off x="1870075" y="219075"/>
            <a:ext cx="8358188" cy="522288"/>
          </a:xfrm>
          <a:prstGeom prst="rect">
            <a:avLst/>
          </a:prstGeom>
          <a:noFill/>
          <a:ln>
            <a:noFill/>
          </a:ln>
        </p:spPr>
        <p:txBody>
          <a:bodyPr>
            <a:spAutoFit/>
          </a:bodyPr>
          <a:lstStyle/>
          <a:p>
            <a:pPr algn="ctr">
              <a:defRPr/>
            </a:pPr>
            <a:r>
              <a:rPr lang="en-US" sz="2800" dirty="0">
                <a:solidFill>
                  <a:prstClr val="black"/>
                </a:solidFill>
                <a:latin typeface="Calibri Light" panose="020F0302020204030204"/>
                <a:cs typeface="Segoe UI Semibold" panose="020B0702040204020203" pitchFamily="34" charset="0"/>
              </a:rPr>
              <a:t>Devastating consequences of myeloma bone disease</a:t>
            </a:r>
          </a:p>
        </p:txBody>
      </p:sp>
      <p:pic>
        <p:nvPicPr>
          <p:cNvPr id="43011" name="Picture 1" descr="Vertebral wedge fracture for BMB pap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9051" y="3687763"/>
            <a:ext cx="258286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77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B19896A-F310-2AE8-C3AB-EE4CC2A1BCB7}"/>
              </a:ext>
            </a:extLst>
          </p:cNvPr>
          <p:cNvSpPr>
            <a:spLocks noGrp="1"/>
          </p:cNvSpPr>
          <p:nvPr>
            <p:ph type="title"/>
          </p:nvPr>
        </p:nvSpPr>
        <p:spPr>
          <a:xfrm>
            <a:off x="956826" y="1112969"/>
            <a:ext cx="3937298" cy="4166010"/>
          </a:xfrm>
        </p:spPr>
        <p:txBody>
          <a:bodyPr>
            <a:normAutofit/>
          </a:bodyPr>
          <a:lstStyle/>
          <a:p>
            <a:r>
              <a:rPr lang="fr-FR" sz="4100">
                <a:solidFill>
                  <a:srgbClr val="FFFFFF"/>
                </a:solidFill>
              </a:rPr>
              <a:t>Immunothérapie</a:t>
            </a:r>
          </a:p>
        </p:txBody>
      </p:sp>
      <p:sp>
        <p:nvSpPr>
          <p:cNvPr id="33" name="Freeform: Shape 3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Espace réservé du contenu 2">
            <a:extLst>
              <a:ext uri="{FF2B5EF4-FFF2-40B4-BE49-F238E27FC236}">
                <a16:creationId xmlns:a16="http://schemas.microsoft.com/office/drawing/2014/main" id="{BDA16F03-8583-4093-4E56-20FDC4AE4AE2}"/>
              </a:ext>
            </a:extLst>
          </p:cNvPr>
          <p:cNvSpPr>
            <a:spLocks noGrp="1"/>
          </p:cNvSpPr>
          <p:nvPr>
            <p:ph idx="1"/>
          </p:nvPr>
        </p:nvSpPr>
        <p:spPr>
          <a:xfrm>
            <a:off x="6096000" y="820880"/>
            <a:ext cx="5257799" cy="4889350"/>
          </a:xfrm>
        </p:spPr>
        <p:txBody>
          <a:bodyPr anchor="t">
            <a:normAutofit/>
          </a:bodyPr>
          <a:lstStyle/>
          <a:p>
            <a:pPr marL="0" indent="0">
              <a:buNone/>
            </a:pPr>
            <a:r>
              <a:rPr lang="fr-BE" sz="2200">
                <a:latin typeface="Open Sans" panose="020F0502020204030204" pitchFamily="34" charset="0"/>
              </a:rPr>
              <a:t>T</a:t>
            </a:r>
            <a:r>
              <a:rPr lang="fr-BE" sz="2200" b="0" i="0" u="none" strike="noStrike">
                <a:effectLst/>
                <a:latin typeface="Open Sans" panose="020F0502020204030204" pitchFamily="34" charset="0"/>
              </a:rPr>
              <a:t>ous les traitements qui encouragent les défenses immunitaires du patient à attaquer le cancer.</a:t>
            </a:r>
          </a:p>
          <a:p>
            <a:pPr marL="0" indent="0">
              <a:buNone/>
            </a:pPr>
            <a:r>
              <a:rPr lang="fr-BE" sz="2200" b="0" i="0" u="none" strike="noStrike">
                <a:effectLst/>
                <a:latin typeface="Open Sans" panose="020F0502020204030204" pitchFamily="34" charset="0"/>
              </a:rPr>
              <a:t> </a:t>
            </a:r>
          </a:p>
          <a:p>
            <a:pPr marL="0" indent="0">
              <a:buNone/>
            </a:pPr>
            <a:r>
              <a:rPr lang="fr-BE" sz="2200">
                <a:latin typeface="Open Sans" panose="020F0502020204030204" pitchFamily="34" charset="0"/>
              </a:rPr>
              <a:t>L</a:t>
            </a:r>
            <a:r>
              <a:rPr lang="fr-BE" sz="2200" b="0" i="0" u="none" strike="noStrike">
                <a:effectLst/>
                <a:latin typeface="Open Sans" panose="020F0502020204030204" pitchFamily="34" charset="0"/>
              </a:rPr>
              <a:t>’immunothérapie ne cible donc pas directement les cellules cancéreuses mais collabore avec le système immunitaire afin de les éliminer</a:t>
            </a:r>
          </a:p>
          <a:p>
            <a:pPr marL="0" indent="0">
              <a:buNone/>
            </a:pPr>
            <a:endParaRPr lang="fr-FR" sz="2200">
              <a:latin typeface="Open Sans" panose="020F0502020204030204" pitchFamily="34" charset="0"/>
            </a:endParaRPr>
          </a:p>
          <a:p>
            <a:pPr marL="0" indent="0">
              <a:buNone/>
            </a:pPr>
            <a:r>
              <a:rPr lang="fr-BE" sz="2200">
                <a:latin typeface="Open Sans" panose="020F0502020204030204" pitchFamily="34" charset="0"/>
              </a:rPr>
              <a:t>https://</a:t>
            </a:r>
            <a:r>
              <a:rPr lang="fr-BE" sz="2200" err="1">
                <a:latin typeface="Open Sans" panose="020F0502020204030204" pitchFamily="34" charset="0"/>
              </a:rPr>
              <a:t>www.cancer.be</a:t>
            </a:r>
            <a:r>
              <a:rPr lang="fr-BE" sz="2200">
                <a:latin typeface="Open Sans" panose="020F0502020204030204" pitchFamily="34" charset="0"/>
              </a:rPr>
              <a:t>/les-cancers/traitements/</a:t>
            </a:r>
            <a:r>
              <a:rPr lang="fr-BE" sz="2200" err="1">
                <a:latin typeface="Open Sans" panose="020F0502020204030204" pitchFamily="34" charset="0"/>
              </a:rPr>
              <a:t>immunoth-rapie</a:t>
            </a:r>
            <a:endParaRPr lang="fr-BE" sz="2200">
              <a:latin typeface="Open Sans" panose="020F0502020204030204" pitchFamily="34" charset="0"/>
            </a:endParaRPr>
          </a:p>
        </p:txBody>
      </p:sp>
      <p:sp>
        <p:nvSpPr>
          <p:cNvPr id="39" name="Freeform: Shape 3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52967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12775" y="238125"/>
            <a:ext cx="11049000" cy="1103313"/>
          </a:xfrm>
        </p:spPr>
        <p:txBody>
          <a:bodyPr/>
          <a:lstStyle/>
          <a:p>
            <a:pPr eaLnBrk="1" hangingPunct="1"/>
            <a:r>
              <a:rPr lang="en-US" altLang="en-US" sz="3600"/>
              <a:t>IMWG Criteria for Diagnosis of Multiple Myeloma</a:t>
            </a:r>
          </a:p>
        </p:txBody>
      </p:sp>
      <p:sp>
        <p:nvSpPr>
          <p:cNvPr id="12" name="Content Placeholder 11"/>
          <p:cNvSpPr>
            <a:spLocks noGrp="1"/>
          </p:cNvSpPr>
          <p:nvPr>
            <p:ph idx="1"/>
          </p:nvPr>
        </p:nvSpPr>
        <p:spPr>
          <a:xfrm>
            <a:off x="776288" y="5089525"/>
            <a:ext cx="10691812" cy="1298575"/>
          </a:xfrm>
        </p:spPr>
        <p:txBody>
          <a:bodyPr/>
          <a:lstStyle/>
          <a:p>
            <a:pPr marL="119063" indent="-119063" eaLnBrk="1" hangingPunct="1">
              <a:buFont typeface="Wingdings" panose="05000000000000000000" pitchFamily="2" charset="2"/>
              <a:buNone/>
              <a:defRPr/>
            </a:pPr>
            <a:r>
              <a:rPr lang="en-US" sz="2000" dirty="0">
                <a:solidFill>
                  <a:schemeClr val="tx1"/>
                </a:solidFill>
              </a:rPr>
              <a:t>*</a:t>
            </a:r>
            <a:r>
              <a:rPr lang="en-US" sz="2000" b="1" dirty="0">
                <a:solidFill>
                  <a:schemeClr val="accent3"/>
                </a:solidFill>
              </a:rPr>
              <a:t>C</a:t>
            </a:r>
            <a:r>
              <a:rPr lang="en-US" sz="2000" dirty="0"/>
              <a:t>: Calcium elevation (&gt; 11 mg/dL or &gt; 1 mg/dL higher than ULN)</a:t>
            </a:r>
            <a:br>
              <a:rPr lang="en-US" sz="2000" dirty="0"/>
            </a:br>
            <a:r>
              <a:rPr lang="en-US" sz="2000" b="1" dirty="0">
                <a:solidFill>
                  <a:schemeClr val="accent3"/>
                </a:solidFill>
              </a:rPr>
              <a:t>R</a:t>
            </a:r>
            <a:r>
              <a:rPr lang="en-US" sz="2000" dirty="0"/>
              <a:t>: Renal insufficiency (CrCl &lt; 40 mL/min or serum creatinine &gt; 2 mg/dL)</a:t>
            </a:r>
            <a:br>
              <a:rPr lang="en-US" sz="2000" dirty="0"/>
            </a:br>
            <a:r>
              <a:rPr lang="en-US" sz="2000" b="1" dirty="0">
                <a:solidFill>
                  <a:schemeClr val="accent3"/>
                </a:solidFill>
              </a:rPr>
              <a:t>A</a:t>
            </a:r>
            <a:r>
              <a:rPr lang="en-US" sz="2000" dirty="0"/>
              <a:t>: Anemia (Hb &lt; 10 g/dL or 2 g/dL &lt; normal)</a:t>
            </a:r>
            <a:br>
              <a:rPr lang="en-US" sz="2000" dirty="0"/>
            </a:br>
            <a:r>
              <a:rPr lang="en-US" sz="2000" b="1" dirty="0">
                <a:solidFill>
                  <a:schemeClr val="accent3"/>
                </a:solidFill>
              </a:rPr>
              <a:t>B</a:t>
            </a:r>
            <a:r>
              <a:rPr lang="en-US" sz="2000" dirty="0"/>
              <a:t>: Bone disease (≥ 1 lytic lesions on skeletal radiography, CT, or PET/CT)</a:t>
            </a:r>
          </a:p>
        </p:txBody>
      </p:sp>
      <p:sp>
        <p:nvSpPr>
          <p:cNvPr id="44036" name="Text Box 11"/>
          <p:cNvSpPr txBox="1">
            <a:spLocks noChangeArrowheads="1"/>
          </p:cNvSpPr>
          <p:nvPr/>
        </p:nvSpPr>
        <p:spPr bwMode="auto">
          <a:xfrm>
            <a:off x="411163" y="6354763"/>
            <a:ext cx="8561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35000"/>
              </a:spcBef>
              <a:spcAft>
                <a:spcPct val="25000"/>
              </a:spcAft>
              <a:buClr>
                <a:srgbClr val="8B3D9A"/>
              </a:buClr>
              <a:buSzTx/>
              <a:buFont typeface="Arial" panose="020B0604020202020204" pitchFamily="34" charset="0"/>
              <a:buNone/>
              <a:tabLst/>
              <a:defRPr/>
            </a:pPr>
            <a:r>
              <a:rPr kumimoji="0" lang="en-US" altLang="en-US" sz="1400" b="0" i="0" u="none" strike="noStrike" kern="1200" cap="none" spc="0" normalizeH="0" baseline="0" noProof="0">
                <a:ln>
                  <a:noFill/>
                </a:ln>
                <a:solidFill>
                  <a:srgbClr val="CDCDCF"/>
                </a:solidFill>
                <a:effectLst/>
                <a:uLnTx/>
                <a:uFillTx/>
                <a:latin typeface="Arial" panose="020B0604020202020204" pitchFamily="34" charset="0"/>
                <a:ea typeface="+mn-ea"/>
                <a:cs typeface="+mn-cs"/>
              </a:rPr>
              <a:t>Rajkumar SV, et al. Lancet Oncol. 2014;15:e538-e548. </a:t>
            </a:r>
          </a:p>
        </p:txBody>
      </p:sp>
      <p:grpSp>
        <p:nvGrpSpPr>
          <p:cNvPr id="44037" name="Group 2"/>
          <p:cNvGrpSpPr>
            <a:grpSpLocks/>
          </p:cNvGrpSpPr>
          <p:nvPr/>
        </p:nvGrpSpPr>
        <p:grpSpPr bwMode="auto">
          <a:xfrm>
            <a:off x="1895475" y="1608138"/>
            <a:ext cx="8413750" cy="3425825"/>
            <a:chOff x="656755" y="1644653"/>
            <a:chExt cx="8413890" cy="3000632"/>
          </a:xfrm>
        </p:grpSpPr>
        <p:sp>
          <p:nvSpPr>
            <p:cNvPr id="4" name="Freeform 3"/>
            <p:cNvSpPr/>
            <p:nvPr/>
          </p:nvSpPr>
          <p:spPr>
            <a:xfrm>
              <a:off x="661518" y="1644653"/>
              <a:ext cx="2646406"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MGUS</a:t>
              </a:r>
            </a:p>
          </p:txBody>
        </p:sp>
        <p:sp>
          <p:nvSpPr>
            <p:cNvPr id="5" name="Freeform 4"/>
            <p:cNvSpPr/>
            <p:nvPr/>
          </p:nvSpPr>
          <p:spPr>
            <a:xfrm>
              <a:off x="656755" y="1933871"/>
              <a:ext cx="2651169" cy="2711414"/>
            </a:xfrm>
            <a:prstGeom prst="rect">
              <a:avLst/>
            </a:prstGeom>
            <a:solidFill>
              <a:schemeClr val="bg1"/>
            </a:solidFill>
            <a:ln>
              <a:solidFill>
                <a:schemeClr val="bg1"/>
              </a:solidFill>
            </a:ln>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M protein &lt; 3 g/dL</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&lt; 10%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No myeloma-defining events</a:t>
              </a:r>
            </a:p>
          </p:txBody>
        </p:sp>
        <p:sp>
          <p:nvSpPr>
            <p:cNvPr id="7" name="Freeform 6"/>
            <p:cNvSpPr/>
            <p:nvPr/>
          </p:nvSpPr>
          <p:spPr>
            <a:xfrm>
              <a:off x="3534941" y="1644653"/>
              <a:ext cx="2652756"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Smoldering Myeloma</a:t>
              </a:r>
            </a:p>
          </p:txBody>
        </p:sp>
        <p:sp>
          <p:nvSpPr>
            <p:cNvPr id="8" name="Freeform 7"/>
            <p:cNvSpPr/>
            <p:nvPr/>
          </p:nvSpPr>
          <p:spPr>
            <a:xfrm>
              <a:off x="3534941" y="1933871"/>
              <a:ext cx="2652756" cy="2711414"/>
            </a:xfrm>
            <a:prstGeom prst="rect">
              <a:avLst/>
            </a:prstGeom>
            <a:solidFill>
              <a:schemeClr val="bg1"/>
            </a:solidFill>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M protein ≥ 3 g/dL (serum) or ≥ 500 mg/</a:t>
              </a:r>
              <a:b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24 hrs (urine)</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 10% to 60%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No myeloma-defining events</a:t>
              </a:r>
            </a:p>
          </p:txBody>
        </p:sp>
        <p:sp>
          <p:nvSpPr>
            <p:cNvPr id="10" name="Freeform 9"/>
            <p:cNvSpPr/>
            <p:nvPr/>
          </p:nvSpPr>
          <p:spPr>
            <a:xfrm>
              <a:off x="6419476" y="1644653"/>
              <a:ext cx="2651169"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Multiple Myeloma</a:t>
              </a:r>
            </a:p>
          </p:txBody>
        </p:sp>
        <p:sp>
          <p:nvSpPr>
            <p:cNvPr id="11" name="Freeform 10"/>
            <p:cNvSpPr/>
            <p:nvPr/>
          </p:nvSpPr>
          <p:spPr>
            <a:xfrm>
              <a:off x="6414714" y="1933871"/>
              <a:ext cx="2651169" cy="2711414"/>
            </a:xfrm>
            <a:prstGeom prst="rect">
              <a:avLst/>
            </a:prstGeom>
            <a:solidFill>
              <a:schemeClr val="bg1"/>
            </a:solidFill>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Underlying plasma cell proliferative disorder </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AND ≥ 1 myeloma-defining event:</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 1 CRAB* feature</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 60%</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Serum free light-chain ratio ≥ 100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&gt; 1 MRI focal lesion</a:t>
              </a:r>
            </a:p>
          </p:txBody>
        </p:sp>
      </p:grpSp>
      <p:sp>
        <p:nvSpPr>
          <p:cNvPr id="2" name="Rounded Rectangle 1"/>
          <p:cNvSpPr/>
          <p:nvPr/>
        </p:nvSpPr>
        <p:spPr bwMode="auto">
          <a:xfrm>
            <a:off x="7653338" y="1604963"/>
            <a:ext cx="2651125" cy="3429000"/>
          </a:xfrm>
          <a:prstGeom prst="rect">
            <a:avLst/>
          </a:prstGeom>
          <a:noFill/>
          <a:ln w="57150">
            <a:solidFill>
              <a:schemeClr val="accent3"/>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solidFill>
              <a:effectLst/>
              <a:uLnTx/>
              <a:uFillTx/>
              <a:latin typeface="Arial" charset="0"/>
              <a:ea typeface="+mn-ea"/>
              <a:cs typeface="+mn-cs"/>
            </a:endParaRPr>
          </a:p>
        </p:txBody>
      </p:sp>
      <p:pic>
        <p:nvPicPr>
          <p:cNvPr id="16"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9364" y="2325688"/>
            <a:ext cx="3681412"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avec flèche 5"/>
          <p:cNvCxnSpPr/>
          <p:nvPr/>
        </p:nvCxnSpPr>
        <p:spPr>
          <a:xfrm flipH="1">
            <a:off x="6884894" y="3789364"/>
            <a:ext cx="1331259" cy="0"/>
          </a:xfrm>
          <a:prstGeom prst="straightConnector1">
            <a:avLst/>
          </a:prstGeom>
          <a:ln w="1143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47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12775" y="238125"/>
            <a:ext cx="11049000" cy="1103313"/>
          </a:xfrm>
        </p:spPr>
        <p:txBody>
          <a:bodyPr/>
          <a:lstStyle/>
          <a:p>
            <a:pPr eaLnBrk="1" hangingPunct="1"/>
            <a:r>
              <a:rPr lang="en-US" altLang="en-US" sz="3600"/>
              <a:t>IMWG Criteria for Diagnosis of Multiple Myeloma</a:t>
            </a:r>
          </a:p>
        </p:txBody>
      </p:sp>
      <p:sp>
        <p:nvSpPr>
          <p:cNvPr id="12" name="Content Placeholder 11"/>
          <p:cNvSpPr>
            <a:spLocks noGrp="1"/>
          </p:cNvSpPr>
          <p:nvPr>
            <p:ph idx="1"/>
          </p:nvPr>
        </p:nvSpPr>
        <p:spPr>
          <a:xfrm>
            <a:off x="776288" y="5089525"/>
            <a:ext cx="10691812" cy="1298575"/>
          </a:xfrm>
        </p:spPr>
        <p:txBody>
          <a:bodyPr/>
          <a:lstStyle/>
          <a:p>
            <a:pPr marL="119063" indent="-119063" eaLnBrk="1" hangingPunct="1">
              <a:buFont typeface="Wingdings" panose="05000000000000000000" pitchFamily="2" charset="2"/>
              <a:buNone/>
              <a:defRPr/>
            </a:pPr>
            <a:r>
              <a:rPr lang="en-US" sz="2000" dirty="0">
                <a:solidFill>
                  <a:schemeClr val="tx1"/>
                </a:solidFill>
              </a:rPr>
              <a:t>*</a:t>
            </a:r>
            <a:r>
              <a:rPr lang="en-US" sz="2000" b="1" dirty="0">
                <a:solidFill>
                  <a:schemeClr val="accent3"/>
                </a:solidFill>
              </a:rPr>
              <a:t>C</a:t>
            </a:r>
            <a:r>
              <a:rPr lang="en-US" sz="2000" dirty="0"/>
              <a:t>: Calcium elevation (&gt; 11 mg/dL or &gt; 1 mg/dL higher than ULN)</a:t>
            </a:r>
            <a:br>
              <a:rPr lang="en-US" sz="2000" dirty="0"/>
            </a:br>
            <a:r>
              <a:rPr lang="en-US" sz="2000" b="1" dirty="0">
                <a:solidFill>
                  <a:schemeClr val="accent3"/>
                </a:solidFill>
              </a:rPr>
              <a:t>R</a:t>
            </a:r>
            <a:r>
              <a:rPr lang="en-US" sz="2000" dirty="0"/>
              <a:t>: Renal insufficiency (CrCl &lt; 40 mL/min or serum creatinine &gt; 2 mg/dL)</a:t>
            </a:r>
            <a:br>
              <a:rPr lang="en-US" sz="2000" dirty="0"/>
            </a:br>
            <a:r>
              <a:rPr lang="en-US" sz="2000" b="1" dirty="0">
                <a:solidFill>
                  <a:schemeClr val="accent3"/>
                </a:solidFill>
              </a:rPr>
              <a:t>A</a:t>
            </a:r>
            <a:r>
              <a:rPr lang="en-US" sz="2000" dirty="0"/>
              <a:t>: Anemia (Hb &lt; 10 g/dL or 2 g/dL &lt; normal)</a:t>
            </a:r>
            <a:br>
              <a:rPr lang="en-US" sz="2000" dirty="0"/>
            </a:br>
            <a:r>
              <a:rPr lang="en-US" sz="2000" b="1" dirty="0">
                <a:solidFill>
                  <a:schemeClr val="accent3"/>
                </a:solidFill>
              </a:rPr>
              <a:t>B</a:t>
            </a:r>
            <a:r>
              <a:rPr lang="en-US" sz="2000" dirty="0"/>
              <a:t>: Bone disease (≥ 1 lytic lesions on skeletal radiography, CT, or PET/CT)</a:t>
            </a:r>
          </a:p>
        </p:txBody>
      </p:sp>
      <p:sp>
        <p:nvSpPr>
          <p:cNvPr id="44036" name="Text Box 11"/>
          <p:cNvSpPr txBox="1">
            <a:spLocks noChangeArrowheads="1"/>
          </p:cNvSpPr>
          <p:nvPr/>
        </p:nvSpPr>
        <p:spPr bwMode="auto">
          <a:xfrm>
            <a:off x="411163" y="6354763"/>
            <a:ext cx="8561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35000"/>
              </a:spcBef>
              <a:spcAft>
                <a:spcPct val="25000"/>
              </a:spcAft>
              <a:buClr>
                <a:srgbClr val="8B3D9A"/>
              </a:buClr>
              <a:buSzTx/>
              <a:buFont typeface="Arial" panose="020B0604020202020204" pitchFamily="34" charset="0"/>
              <a:buNone/>
              <a:tabLst/>
              <a:defRPr/>
            </a:pPr>
            <a:r>
              <a:rPr kumimoji="0" lang="en-US" altLang="en-US" sz="1400" b="0" i="0" u="none" strike="noStrike" kern="1200" cap="none" spc="0" normalizeH="0" baseline="0" noProof="0">
                <a:ln>
                  <a:noFill/>
                </a:ln>
                <a:solidFill>
                  <a:srgbClr val="CDCDCF"/>
                </a:solidFill>
                <a:effectLst/>
                <a:uLnTx/>
                <a:uFillTx/>
                <a:latin typeface="Arial" panose="020B0604020202020204" pitchFamily="34" charset="0"/>
                <a:ea typeface="+mn-ea"/>
                <a:cs typeface="+mn-cs"/>
              </a:rPr>
              <a:t>Rajkumar SV, et al. Lancet Oncol. 2014;15:e538-e548. </a:t>
            </a:r>
          </a:p>
        </p:txBody>
      </p:sp>
      <p:grpSp>
        <p:nvGrpSpPr>
          <p:cNvPr id="44037" name="Group 2"/>
          <p:cNvGrpSpPr>
            <a:grpSpLocks/>
          </p:cNvGrpSpPr>
          <p:nvPr/>
        </p:nvGrpSpPr>
        <p:grpSpPr bwMode="auto">
          <a:xfrm>
            <a:off x="1895475" y="1608138"/>
            <a:ext cx="8413750" cy="3425825"/>
            <a:chOff x="656755" y="1644653"/>
            <a:chExt cx="8413890" cy="3000632"/>
          </a:xfrm>
        </p:grpSpPr>
        <p:sp>
          <p:nvSpPr>
            <p:cNvPr id="4" name="Freeform 3"/>
            <p:cNvSpPr/>
            <p:nvPr/>
          </p:nvSpPr>
          <p:spPr>
            <a:xfrm>
              <a:off x="661518" y="1644653"/>
              <a:ext cx="2646406"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MGUS</a:t>
              </a:r>
            </a:p>
          </p:txBody>
        </p:sp>
        <p:sp>
          <p:nvSpPr>
            <p:cNvPr id="5" name="Freeform 4"/>
            <p:cNvSpPr/>
            <p:nvPr/>
          </p:nvSpPr>
          <p:spPr>
            <a:xfrm>
              <a:off x="656755" y="1933871"/>
              <a:ext cx="2651169" cy="2711414"/>
            </a:xfrm>
            <a:prstGeom prst="rect">
              <a:avLst/>
            </a:prstGeom>
            <a:solidFill>
              <a:schemeClr val="bg1"/>
            </a:solidFill>
            <a:ln>
              <a:solidFill>
                <a:schemeClr val="bg1"/>
              </a:solidFill>
            </a:ln>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M protein &lt; 3 g/dL</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&lt; 10%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No myeloma-defining events</a:t>
              </a:r>
            </a:p>
          </p:txBody>
        </p:sp>
        <p:sp>
          <p:nvSpPr>
            <p:cNvPr id="7" name="Freeform 6"/>
            <p:cNvSpPr/>
            <p:nvPr/>
          </p:nvSpPr>
          <p:spPr>
            <a:xfrm>
              <a:off x="3534941" y="1644653"/>
              <a:ext cx="2652756"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Smoldering Myeloma</a:t>
              </a:r>
            </a:p>
          </p:txBody>
        </p:sp>
        <p:sp>
          <p:nvSpPr>
            <p:cNvPr id="8" name="Freeform 7"/>
            <p:cNvSpPr/>
            <p:nvPr/>
          </p:nvSpPr>
          <p:spPr>
            <a:xfrm>
              <a:off x="3534941" y="1933871"/>
              <a:ext cx="2652756" cy="2711414"/>
            </a:xfrm>
            <a:prstGeom prst="rect">
              <a:avLst/>
            </a:prstGeom>
            <a:solidFill>
              <a:schemeClr val="bg1"/>
            </a:solidFill>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M protein ≥ 3 g/dL (serum) or ≥ 500 mg/</a:t>
              </a:r>
              <a:b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24 hrs (urine)</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 10% to 60%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No myeloma-defining events</a:t>
              </a:r>
            </a:p>
          </p:txBody>
        </p:sp>
        <p:sp>
          <p:nvSpPr>
            <p:cNvPr id="10" name="Freeform 9"/>
            <p:cNvSpPr/>
            <p:nvPr/>
          </p:nvSpPr>
          <p:spPr>
            <a:xfrm>
              <a:off x="6419476" y="1644653"/>
              <a:ext cx="2651169"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Multiple Myeloma</a:t>
              </a:r>
            </a:p>
          </p:txBody>
        </p:sp>
        <p:sp>
          <p:nvSpPr>
            <p:cNvPr id="11" name="Freeform 10"/>
            <p:cNvSpPr/>
            <p:nvPr/>
          </p:nvSpPr>
          <p:spPr>
            <a:xfrm>
              <a:off x="6414714" y="1933871"/>
              <a:ext cx="2651169" cy="2711414"/>
            </a:xfrm>
            <a:prstGeom prst="rect">
              <a:avLst/>
            </a:prstGeom>
            <a:solidFill>
              <a:schemeClr val="bg1"/>
            </a:solidFill>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Underlying plasma cell proliferative disorder </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AND ≥ 1 myeloma-defining event:</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 1 CRAB* feature</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 60%</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Serum free light-chain ratio ≥ 100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&gt; 1 MRI focal lesion</a:t>
              </a:r>
            </a:p>
          </p:txBody>
        </p:sp>
      </p:grpSp>
      <p:sp>
        <p:nvSpPr>
          <p:cNvPr id="2" name="Rounded Rectangle 1"/>
          <p:cNvSpPr/>
          <p:nvPr/>
        </p:nvSpPr>
        <p:spPr bwMode="auto">
          <a:xfrm>
            <a:off x="7653338" y="1604963"/>
            <a:ext cx="2651125" cy="3429000"/>
          </a:xfrm>
          <a:prstGeom prst="rect">
            <a:avLst/>
          </a:prstGeom>
          <a:noFill/>
          <a:ln w="57150">
            <a:solidFill>
              <a:schemeClr val="accent3"/>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solidFill>
              <a:effectLst/>
              <a:uLnTx/>
              <a:uFillTx/>
              <a:latin typeface="Arial" charset="0"/>
              <a:ea typeface="+mn-ea"/>
              <a:cs typeface="+mn-cs"/>
            </a:endParaRPr>
          </a:p>
        </p:txBody>
      </p:sp>
      <p:pic>
        <p:nvPicPr>
          <p:cNvPr id="16" name="Picture 5" descr="struct Ig"/>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2644775" y="2435225"/>
            <a:ext cx="349250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necteur droit avec flèche 5"/>
          <p:cNvCxnSpPr/>
          <p:nvPr/>
        </p:nvCxnSpPr>
        <p:spPr>
          <a:xfrm flipH="1">
            <a:off x="5819775" y="4442620"/>
            <a:ext cx="2302249" cy="0"/>
          </a:xfrm>
          <a:prstGeom prst="straightConnector1">
            <a:avLst/>
          </a:prstGeom>
          <a:ln w="952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5096669" y="3367460"/>
            <a:ext cx="973604" cy="1981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age 4">
            <a:extLst>
              <a:ext uri="{FF2B5EF4-FFF2-40B4-BE49-F238E27FC236}">
                <a16:creationId xmlns:a16="http://schemas.microsoft.com/office/drawing/2014/main" id="{8798946E-9D05-019B-EC1C-196251EA4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0" y="26639"/>
            <a:ext cx="4014216" cy="30106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170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12775" y="238125"/>
            <a:ext cx="11049000" cy="1103313"/>
          </a:xfrm>
        </p:spPr>
        <p:txBody>
          <a:bodyPr/>
          <a:lstStyle/>
          <a:p>
            <a:pPr eaLnBrk="1" hangingPunct="1"/>
            <a:r>
              <a:rPr lang="en-US" altLang="en-US" sz="3600"/>
              <a:t>IMWG Criteria for Diagnosis of Multiple Myeloma</a:t>
            </a:r>
          </a:p>
        </p:txBody>
      </p:sp>
      <p:sp>
        <p:nvSpPr>
          <p:cNvPr id="12" name="Content Placeholder 11"/>
          <p:cNvSpPr>
            <a:spLocks noGrp="1"/>
          </p:cNvSpPr>
          <p:nvPr>
            <p:ph idx="1"/>
          </p:nvPr>
        </p:nvSpPr>
        <p:spPr>
          <a:xfrm>
            <a:off x="776288" y="5089525"/>
            <a:ext cx="10691812" cy="1298575"/>
          </a:xfrm>
        </p:spPr>
        <p:txBody>
          <a:bodyPr/>
          <a:lstStyle/>
          <a:p>
            <a:pPr marL="119063" indent="-119063" eaLnBrk="1" hangingPunct="1">
              <a:buFont typeface="Wingdings" panose="05000000000000000000" pitchFamily="2" charset="2"/>
              <a:buNone/>
              <a:defRPr/>
            </a:pPr>
            <a:r>
              <a:rPr lang="en-US" sz="2000" dirty="0">
                <a:solidFill>
                  <a:schemeClr val="tx1"/>
                </a:solidFill>
              </a:rPr>
              <a:t>*</a:t>
            </a:r>
            <a:r>
              <a:rPr lang="en-US" sz="2000" b="1" dirty="0">
                <a:solidFill>
                  <a:schemeClr val="accent3"/>
                </a:solidFill>
              </a:rPr>
              <a:t>C</a:t>
            </a:r>
            <a:r>
              <a:rPr lang="en-US" sz="2000" dirty="0"/>
              <a:t>: Calcium elevation (&gt; 11 mg/dL or &gt; 1 mg/dL higher than ULN)</a:t>
            </a:r>
            <a:br>
              <a:rPr lang="en-US" sz="2000" dirty="0"/>
            </a:br>
            <a:r>
              <a:rPr lang="en-US" sz="2000" b="1" dirty="0">
                <a:solidFill>
                  <a:schemeClr val="accent3"/>
                </a:solidFill>
              </a:rPr>
              <a:t>R</a:t>
            </a:r>
            <a:r>
              <a:rPr lang="en-US" sz="2000" dirty="0"/>
              <a:t>: Renal insufficiency (CrCl &lt; 40 mL/min or serum creatinine &gt; 2 mg/dL)</a:t>
            </a:r>
            <a:br>
              <a:rPr lang="en-US" sz="2000" dirty="0"/>
            </a:br>
            <a:r>
              <a:rPr lang="en-US" sz="2000" b="1" dirty="0">
                <a:solidFill>
                  <a:schemeClr val="accent3"/>
                </a:solidFill>
              </a:rPr>
              <a:t>A</a:t>
            </a:r>
            <a:r>
              <a:rPr lang="en-US" sz="2000" dirty="0"/>
              <a:t>: Anemia (Hb &lt; 10 g/dL or 2 g/dL &lt; normal)</a:t>
            </a:r>
            <a:br>
              <a:rPr lang="en-US" sz="2000" dirty="0"/>
            </a:br>
            <a:r>
              <a:rPr lang="en-US" sz="2000" b="1" dirty="0">
                <a:solidFill>
                  <a:schemeClr val="accent3"/>
                </a:solidFill>
              </a:rPr>
              <a:t>B</a:t>
            </a:r>
            <a:r>
              <a:rPr lang="en-US" sz="2000" dirty="0"/>
              <a:t>: Bone disease (≥ 1 lytic lesions on skeletal radiography, CT, or PET/CT)</a:t>
            </a:r>
          </a:p>
        </p:txBody>
      </p:sp>
      <p:sp>
        <p:nvSpPr>
          <p:cNvPr id="44036" name="Text Box 11"/>
          <p:cNvSpPr txBox="1">
            <a:spLocks noChangeArrowheads="1"/>
          </p:cNvSpPr>
          <p:nvPr/>
        </p:nvSpPr>
        <p:spPr bwMode="auto">
          <a:xfrm>
            <a:off x="411163" y="6354763"/>
            <a:ext cx="8561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35000"/>
              </a:spcBef>
              <a:spcAft>
                <a:spcPct val="25000"/>
              </a:spcAft>
              <a:buClr>
                <a:srgbClr val="8B3D9A"/>
              </a:buClr>
              <a:buSzTx/>
              <a:buFont typeface="Arial" panose="020B0604020202020204" pitchFamily="34" charset="0"/>
              <a:buNone/>
              <a:tabLst/>
              <a:defRPr/>
            </a:pPr>
            <a:r>
              <a:rPr kumimoji="0" lang="en-US" altLang="en-US" sz="1400" b="0" i="0" u="none" strike="noStrike" kern="1200" cap="none" spc="0" normalizeH="0" baseline="0" noProof="0">
                <a:ln>
                  <a:noFill/>
                </a:ln>
                <a:solidFill>
                  <a:srgbClr val="CDCDCF"/>
                </a:solidFill>
                <a:effectLst/>
                <a:uLnTx/>
                <a:uFillTx/>
                <a:latin typeface="Arial" panose="020B0604020202020204" pitchFamily="34" charset="0"/>
                <a:ea typeface="+mn-ea"/>
                <a:cs typeface="+mn-cs"/>
              </a:rPr>
              <a:t>Rajkumar SV, et al. Lancet Oncol. 2014;15:e538-e548. </a:t>
            </a:r>
          </a:p>
        </p:txBody>
      </p:sp>
      <p:grpSp>
        <p:nvGrpSpPr>
          <p:cNvPr id="44037" name="Group 2"/>
          <p:cNvGrpSpPr>
            <a:grpSpLocks/>
          </p:cNvGrpSpPr>
          <p:nvPr/>
        </p:nvGrpSpPr>
        <p:grpSpPr bwMode="auto">
          <a:xfrm>
            <a:off x="1895475" y="1608138"/>
            <a:ext cx="8413750" cy="3425825"/>
            <a:chOff x="656755" y="1644653"/>
            <a:chExt cx="8413890" cy="3000632"/>
          </a:xfrm>
        </p:grpSpPr>
        <p:sp>
          <p:nvSpPr>
            <p:cNvPr id="4" name="Freeform 3"/>
            <p:cNvSpPr/>
            <p:nvPr/>
          </p:nvSpPr>
          <p:spPr>
            <a:xfrm>
              <a:off x="661518" y="1644653"/>
              <a:ext cx="2646406"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MGUS</a:t>
              </a:r>
            </a:p>
          </p:txBody>
        </p:sp>
        <p:sp>
          <p:nvSpPr>
            <p:cNvPr id="5" name="Freeform 4"/>
            <p:cNvSpPr/>
            <p:nvPr/>
          </p:nvSpPr>
          <p:spPr>
            <a:xfrm>
              <a:off x="656755" y="1933871"/>
              <a:ext cx="2651169" cy="2711414"/>
            </a:xfrm>
            <a:prstGeom prst="rect">
              <a:avLst/>
            </a:prstGeom>
            <a:solidFill>
              <a:schemeClr val="bg1"/>
            </a:solidFill>
            <a:ln>
              <a:solidFill>
                <a:schemeClr val="bg1"/>
              </a:solidFill>
            </a:ln>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M protein &lt; 3 g/dL</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&lt; 10%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No myeloma-defining events</a:t>
              </a:r>
            </a:p>
          </p:txBody>
        </p:sp>
        <p:sp>
          <p:nvSpPr>
            <p:cNvPr id="7" name="Freeform 6"/>
            <p:cNvSpPr/>
            <p:nvPr/>
          </p:nvSpPr>
          <p:spPr>
            <a:xfrm>
              <a:off x="3534941" y="1644653"/>
              <a:ext cx="2652756"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Smoldering Myeloma</a:t>
              </a:r>
            </a:p>
          </p:txBody>
        </p:sp>
        <p:sp>
          <p:nvSpPr>
            <p:cNvPr id="8" name="Freeform 7"/>
            <p:cNvSpPr/>
            <p:nvPr/>
          </p:nvSpPr>
          <p:spPr>
            <a:xfrm>
              <a:off x="3534941" y="1933871"/>
              <a:ext cx="2652756" cy="2711414"/>
            </a:xfrm>
            <a:prstGeom prst="rect">
              <a:avLst/>
            </a:prstGeom>
            <a:solidFill>
              <a:schemeClr val="bg1"/>
            </a:solidFill>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M protein ≥ 3 g/dL (serum) or ≥ 500 mg/</a:t>
              </a:r>
              <a:b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24 hrs (urine)</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 10% to 60%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No myeloma-defining events</a:t>
              </a:r>
            </a:p>
          </p:txBody>
        </p:sp>
        <p:sp>
          <p:nvSpPr>
            <p:cNvPr id="10" name="Freeform 9"/>
            <p:cNvSpPr/>
            <p:nvPr/>
          </p:nvSpPr>
          <p:spPr>
            <a:xfrm>
              <a:off x="6419476" y="1644653"/>
              <a:ext cx="2651169" cy="549235"/>
            </a:xfrm>
            <a:prstGeom prst="rect">
              <a:avLst/>
            </a:prstGeom>
            <a:ln>
              <a:solidFill>
                <a:schemeClr val="accent6"/>
              </a:solidFill>
            </a:ln>
          </p:spPr>
          <p:style>
            <a:lnRef idx="2">
              <a:schemeClr val="lt1">
                <a:hueOff val="0"/>
                <a:satOff val="0"/>
                <a:lumOff val="0"/>
                <a:alphaOff val="0"/>
              </a:schemeClr>
            </a:lnRef>
            <a:fillRef idx="1">
              <a:schemeClr val="accent5">
                <a:hueOff val="5317178"/>
                <a:satOff val="-18860"/>
                <a:lumOff val="-2353"/>
                <a:alphaOff val="0"/>
              </a:schemeClr>
            </a:fillRef>
            <a:effectRef idx="0">
              <a:schemeClr val="accent5">
                <a:hueOff val="5317178"/>
                <a:satOff val="-18860"/>
                <a:lumOff val="-2353"/>
                <a:alphaOff val="0"/>
              </a:schemeClr>
            </a:effectRef>
            <a:fontRef idx="minor">
              <a:schemeClr val="lt1"/>
            </a:fontRef>
          </p:style>
          <p:txBody>
            <a:bodyPr lIns="92456" rIns="92456" bIns="236730" spcCol="1270"/>
            <a:lstStyle/>
            <a:p>
              <a:pPr marL="0" marR="0" lvl="0" indent="0" algn="ctr" defTabSz="577850" rtl="0" eaLnBrk="1" fontAlgn="auto" latinLnBrk="0" hangingPunct="1">
                <a:lnSpc>
                  <a:spcPct val="90000"/>
                </a:lnSpc>
                <a:spcBef>
                  <a:spcPct val="35000"/>
                </a:spcBef>
                <a:spcAft>
                  <a:spcPct val="35000"/>
                </a:spcAft>
                <a:buClr>
                  <a:srgbClr val="8B3D9A"/>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Multiple Myeloma</a:t>
              </a:r>
            </a:p>
          </p:txBody>
        </p:sp>
        <p:sp>
          <p:nvSpPr>
            <p:cNvPr id="11" name="Freeform 10"/>
            <p:cNvSpPr/>
            <p:nvPr/>
          </p:nvSpPr>
          <p:spPr>
            <a:xfrm>
              <a:off x="6414714" y="1933871"/>
              <a:ext cx="2651169" cy="2711414"/>
            </a:xfrm>
            <a:prstGeom prst="rect">
              <a:avLst/>
            </a:prstGeom>
            <a:solidFill>
              <a:schemeClr val="bg1"/>
            </a:solidFill>
          </p:spPr>
          <p:style>
            <a:lnRef idx="2">
              <a:schemeClr val="accent5">
                <a:hueOff val="5317178"/>
                <a:satOff val="-18860"/>
                <a:lumOff val="-235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4946" tIns="144946" rIns="144946" bIns="144946" spcCol="1270"/>
            <a:lstStyle/>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Underlying plasma cell proliferative disorder </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AND ≥ 1 myeloma-defining event:</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 1 CRAB* feature</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Clonal plasma cells in BM ≥ 60%</a:t>
              </a:r>
            </a:p>
            <a:p>
              <a:pPr marL="515938" marR="0" lvl="2" indent="-171450" algn="l" defTabSz="577850" rtl="0" eaLnBrk="1" fontAlgn="auto" latinLnBrk="0" hangingPunct="1">
                <a:lnSpc>
                  <a:spcPct val="90000"/>
                </a:lnSpc>
                <a:spcBef>
                  <a:spcPct val="35000"/>
                </a:spcBef>
                <a:spcAft>
                  <a:spcPts val="400"/>
                </a:spcAft>
                <a:buClr>
                  <a:srgbClr val="E7E6E6">
                    <a:lumMod val="10000"/>
                  </a:srgbClr>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CDCDCF">
                      <a:lumMod val="10000"/>
                    </a:srgbClr>
                  </a:solidFill>
                  <a:effectLst/>
                  <a:uLnTx/>
                  <a:uFillTx/>
                  <a:latin typeface="Calibri" panose="020F0502020204030204"/>
                  <a:ea typeface="+mn-ea"/>
                  <a:cs typeface="+mn-cs"/>
                </a:rPr>
                <a:t>Serum free light-chain ratio ≥ 100</a:t>
              </a:r>
            </a:p>
            <a:p>
              <a:pPr marL="168275" marR="0" lvl="1" indent="-168275" algn="l" defTabSz="577850" rtl="0" eaLnBrk="1" fontAlgn="auto" latinLnBrk="0" hangingPunct="1">
                <a:lnSpc>
                  <a:spcPct val="90000"/>
                </a:lnSpc>
                <a:spcBef>
                  <a:spcPct val="35000"/>
                </a:spcBef>
                <a:spcAft>
                  <a:spcPts val="400"/>
                </a:spcAft>
                <a:buClr>
                  <a:srgbClr val="E7E6E6">
                    <a:lumMod val="10000"/>
                  </a:srgbClr>
                </a:buClr>
                <a:buSzTx/>
                <a:buFont typeface="Wingdings" panose="05000000000000000000" pitchFamily="2" charset="2"/>
                <a:buChar char="§"/>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&gt; 1 MRI focal lesion</a:t>
              </a:r>
            </a:p>
          </p:txBody>
        </p:sp>
      </p:grpSp>
      <p:sp>
        <p:nvSpPr>
          <p:cNvPr id="2" name="Rounded Rectangle 1"/>
          <p:cNvSpPr/>
          <p:nvPr/>
        </p:nvSpPr>
        <p:spPr bwMode="auto">
          <a:xfrm>
            <a:off x="7653338" y="1604963"/>
            <a:ext cx="2651125" cy="3429000"/>
          </a:xfrm>
          <a:prstGeom prst="rect">
            <a:avLst/>
          </a:prstGeom>
          <a:noFill/>
          <a:ln w="57150">
            <a:solidFill>
              <a:schemeClr val="accent3"/>
            </a:solid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solidFill>
              <a:effectLst/>
              <a:uLnTx/>
              <a:uFillTx/>
              <a:latin typeface="Arial" charset="0"/>
              <a:ea typeface="+mn-ea"/>
              <a:cs typeface="+mn-cs"/>
            </a:endParaRPr>
          </a:p>
        </p:txBody>
      </p:sp>
      <p:pic>
        <p:nvPicPr>
          <p:cNvPr id="3" name="Image 2"/>
          <p:cNvPicPr>
            <a:picLocks noChangeAspect="1"/>
          </p:cNvPicPr>
          <p:nvPr/>
        </p:nvPicPr>
        <p:blipFill>
          <a:blip r:embed="rId3"/>
          <a:stretch>
            <a:fillRect/>
          </a:stretch>
        </p:blipFill>
        <p:spPr>
          <a:xfrm>
            <a:off x="248444" y="2701926"/>
            <a:ext cx="6705600" cy="2641600"/>
          </a:xfrm>
          <a:prstGeom prst="rect">
            <a:avLst/>
          </a:prstGeom>
        </p:spPr>
      </p:pic>
      <p:cxnSp>
        <p:nvCxnSpPr>
          <p:cNvPr id="9" name="Connecteur droit avec flèche 8"/>
          <p:cNvCxnSpPr/>
          <p:nvPr/>
        </p:nvCxnSpPr>
        <p:spPr>
          <a:xfrm flipH="1">
            <a:off x="4773613" y="4868675"/>
            <a:ext cx="316491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37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52" name="Rectangle 52251">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225" name="Titre 1"/>
          <p:cNvSpPr>
            <a:spLocks noGrp="1"/>
          </p:cNvSpPr>
          <p:nvPr>
            <p:ph type="title"/>
          </p:nvPr>
        </p:nvSpPr>
        <p:spPr>
          <a:xfrm>
            <a:off x="838200" y="365125"/>
            <a:ext cx="10515599" cy="1325563"/>
          </a:xfrm>
        </p:spPr>
        <p:txBody>
          <a:bodyPr vert="horz" lIns="91440" tIns="45720" rIns="91440" bIns="45720" rtlCol="0" anchor="ctr">
            <a:normAutofit/>
          </a:bodyPr>
          <a:lstStyle/>
          <a:p>
            <a:r>
              <a:rPr lang="en-US" altLang="fr-FR"/>
              <a:t>Myélome multiple: évolution de la prise en charge</a:t>
            </a:r>
          </a:p>
        </p:txBody>
      </p:sp>
      <p:sp>
        <p:nvSpPr>
          <p:cNvPr id="52227" name="ZoneTexte 4"/>
          <p:cNvSpPr txBox="1">
            <a:spLocks noChangeArrowheads="1"/>
          </p:cNvSpPr>
          <p:nvPr/>
        </p:nvSpPr>
        <p:spPr bwMode="auto">
          <a:xfrm>
            <a:off x="8387256" y="5843752"/>
            <a:ext cx="3324398" cy="26604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indent="-228600" fontAlgn="base">
              <a:lnSpc>
                <a:spcPct val="90000"/>
              </a:lnSpc>
              <a:spcBef>
                <a:spcPct val="0"/>
              </a:spcBef>
              <a:spcAft>
                <a:spcPts val="600"/>
              </a:spcAft>
              <a:buFont typeface="Arial" panose="020B0604020202020204" pitchFamily="34" charset="0"/>
              <a:buChar char="•"/>
            </a:pPr>
            <a:r>
              <a:rPr lang="en-US" altLang="fr-FR" sz="1000">
                <a:latin typeface="+mn-lt"/>
              </a:rPr>
              <a:t>Rajkumar et al Lancet Oncology 2014;15:e538-e548</a:t>
            </a:r>
          </a:p>
        </p:txBody>
      </p:sp>
      <p:pic>
        <p:nvPicPr>
          <p:cNvPr id="52248" name="Picture 52247">
            <a:extLst>
              <a:ext uri="{FF2B5EF4-FFF2-40B4-BE49-F238E27FC236}">
                <a16:creationId xmlns:a16="http://schemas.microsoft.com/office/drawing/2014/main" id="{8B9590D1-1D4E-5D95-A20F-FD3CE8AFA394}"/>
              </a:ext>
            </a:extLst>
          </p:cNvPr>
          <p:cNvPicPr>
            <a:picLocks noChangeAspect="1"/>
          </p:cNvPicPr>
          <p:nvPr/>
        </p:nvPicPr>
        <p:blipFill rotWithShape="1">
          <a:blip r:embed="rId2"/>
          <a:srcRect l="26551" r="6698" b="-1"/>
          <a:stretch/>
        </p:blipFill>
        <p:spPr>
          <a:xfrm>
            <a:off x="6848918" y="951271"/>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225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25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2238" name="Espace réservé du contenu 3">
            <a:extLst>
              <a:ext uri="{FF2B5EF4-FFF2-40B4-BE49-F238E27FC236}">
                <a16:creationId xmlns:a16="http://schemas.microsoft.com/office/drawing/2014/main" id="{C03CC088-FB89-5DAB-5521-1DF7EEE2ED0C}"/>
              </a:ext>
            </a:extLst>
          </p:cNvPr>
          <p:cNvGraphicFramePr>
            <a:graphicFrameLocks noGrp="1"/>
          </p:cNvGraphicFramePr>
          <p:nvPr>
            <p:ph idx="1"/>
            <p:extLst>
              <p:ext uri="{D42A27DB-BD31-4B8C-83A1-F6EECF244321}">
                <p14:modId xmlns:p14="http://schemas.microsoft.com/office/powerpoint/2010/main" val="3280693778"/>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341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E3F1D338-861B-0240-8DEC-285DFAAF6F53}"/>
              </a:ext>
            </a:extLst>
          </p:cNvPr>
          <p:cNvSpPr>
            <a:spLocks noGrp="1"/>
          </p:cNvSpPr>
          <p:nvPr>
            <p:ph type="title"/>
          </p:nvPr>
        </p:nvSpPr>
        <p:spPr>
          <a:xfrm>
            <a:off x="643467" y="321734"/>
            <a:ext cx="10905066" cy="1135737"/>
          </a:xfrm>
        </p:spPr>
        <p:txBody>
          <a:bodyPr>
            <a:normAutofit/>
          </a:bodyPr>
          <a:lstStyle/>
          <a:p>
            <a:r>
              <a:rPr lang="fr-FR" sz="3600"/>
              <a:t>Myélomes multiples.</a:t>
            </a:r>
          </a:p>
        </p:txBody>
      </p:sp>
      <p:sp>
        <p:nvSpPr>
          <p:cNvPr id="3" name="Espace réservé du contenu 2">
            <a:extLst>
              <a:ext uri="{FF2B5EF4-FFF2-40B4-BE49-F238E27FC236}">
                <a16:creationId xmlns:a16="http://schemas.microsoft.com/office/drawing/2014/main" id="{000D4A02-0517-894A-81CC-53440E07F4C9}"/>
              </a:ext>
            </a:extLst>
          </p:cNvPr>
          <p:cNvSpPr>
            <a:spLocks noGrp="1"/>
          </p:cNvSpPr>
          <p:nvPr>
            <p:ph idx="1"/>
          </p:nvPr>
        </p:nvSpPr>
        <p:spPr>
          <a:xfrm>
            <a:off x="643469" y="1782981"/>
            <a:ext cx="4008384" cy="4393982"/>
          </a:xfrm>
        </p:spPr>
        <p:txBody>
          <a:bodyPr>
            <a:normAutofit/>
          </a:bodyPr>
          <a:lstStyle/>
          <a:p>
            <a:r>
              <a:rPr lang="fr-FR" sz="2000"/>
              <a:t>Maladie très hétérogène.</a:t>
            </a:r>
          </a:p>
          <a:p>
            <a:r>
              <a:rPr lang="fr-FR" sz="2000"/>
              <a:t>Pronostic très variable.</a:t>
            </a:r>
          </a:p>
          <a:p>
            <a:r>
              <a:rPr lang="fr-FR" sz="2000"/>
              <a:t>Survie de quelques semaines à &gt; 15 ans.</a:t>
            </a:r>
          </a:p>
          <a:p>
            <a:endParaRPr lang="fr-FR" sz="2000"/>
          </a:p>
        </p:txBody>
      </p:sp>
      <p:grpSp>
        <p:nvGrpSpPr>
          <p:cNvPr id="19"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Image 4">
            <a:extLst>
              <a:ext uri="{FF2B5EF4-FFF2-40B4-BE49-F238E27FC236}">
                <a16:creationId xmlns:a16="http://schemas.microsoft.com/office/drawing/2014/main" id="{A28908C5-26D2-3D9B-2710-A5E5B6A38A93}"/>
              </a:ext>
            </a:extLst>
          </p:cNvPr>
          <p:cNvPicPr>
            <a:picLocks noChangeAspect="1"/>
          </p:cNvPicPr>
          <p:nvPr/>
        </p:nvPicPr>
        <p:blipFill>
          <a:blip r:embed="rId2"/>
          <a:stretch>
            <a:fillRect/>
          </a:stretch>
        </p:blipFill>
        <p:spPr>
          <a:xfrm>
            <a:off x="4383257" y="2430334"/>
            <a:ext cx="7874543" cy="3602603"/>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41387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p:cNvPicPr>
            <a:picLocks noChangeAspect="1"/>
          </p:cNvPicPr>
          <p:nvPr/>
        </p:nvPicPr>
        <p:blipFill>
          <a:blip r:embed="rId2"/>
          <a:stretch>
            <a:fillRect/>
          </a:stretch>
        </p:blipFill>
        <p:spPr>
          <a:xfrm>
            <a:off x="2306160" y="643467"/>
            <a:ext cx="7579680"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DA86D920-FC39-6008-ED36-2CF2D4943A71}"/>
              </a:ext>
            </a:extLst>
          </p:cNvPr>
          <p:cNvSpPr txBox="1"/>
          <p:nvPr/>
        </p:nvSpPr>
        <p:spPr>
          <a:xfrm>
            <a:off x="4834759" y="1828800"/>
            <a:ext cx="893379" cy="369332"/>
          </a:xfrm>
          <a:prstGeom prst="rect">
            <a:avLst/>
          </a:prstGeom>
          <a:noFill/>
        </p:spPr>
        <p:txBody>
          <a:bodyPr wrap="square" rtlCol="0">
            <a:spAutoFit/>
          </a:bodyPr>
          <a:lstStyle/>
          <a:p>
            <a:r>
              <a:rPr lang="fr-FR" dirty="0"/>
              <a:t>25%</a:t>
            </a:r>
          </a:p>
        </p:txBody>
      </p:sp>
      <p:sp>
        <p:nvSpPr>
          <p:cNvPr id="3" name="ZoneTexte 2">
            <a:extLst>
              <a:ext uri="{FF2B5EF4-FFF2-40B4-BE49-F238E27FC236}">
                <a16:creationId xmlns:a16="http://schemas.microsoft.com/office/drawing/2014/main" id="{69064FDE-75AE-988B-0EF1-6BCCB917D1F8}"/>
              </a:ext>
            </a:extLst>
          </p:cNvPr>
          <p:cNvSpPr txBox="1"/>
          <p:nvPr/>
        </p:nvSpPr>
        <p:spPr>
          <a:xfrm>
            <a:off x="8607972" y="1713186"/>
            <a:ext cx="748671" cy="367862"/>
          </a:xfrm>
          <a:prstGeom prst="rect">
            <a:avLst/>
          </a:prstGeom>
          <a:noFill/>
        </p:spPr>
        <p:txBody>
          <a:bodyPr wrap="square" rtlCol="0">
            <a:spAutoFit/>
          </a:bodyPr>
          <a:lstStyle/>
          <a:p>
            <a:r>
              <a:rPr lang="fr-FR" dirty="0"/>
              <a:t>75%</a:t>
            </a:r>
          </a:p>
        </p:txBody>
      </p:sp>
    </p:spTree>
    <p:extLst>
      <p:ext uri="{BB962C8B-B14F-4D97-AF65-F5344CB8AC3E}">
        <p14:creationId xmlns:p14="http://schemas.microsoft.com/office/powerpoint/2010/main" val="1800599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A7295CD-06DD-D841-A5C7-130142EFD552}"/>
              </a:ext>
            </a:extLst>
          </p:cNvPr>
          <p:cNvSpPr txBox="1"/>
          <p:nvPr/>
        </p:nvSpPr>
        <p:spPr>
          <a:xfrm>
            <a:off x="1871243" y="1035130"/>
            <a:ext cx="8380069" cy="369332"/>
          </a:xfrm>
          <a:prstGeom prst="rect">
            <a:avLst/>
          </a:prstGeom>
          <a:noFill/>
        </p:spPr>
        <p:txBody>
          <a:bodyPr wrap="square" rtlCol="0">
            <a:spAutoFit/>
          </a:bodyPr>
          <a:lstStyle/>
          <a:p>
            <a:r>
              <a:rPr lang="fr-FR" dirty="0"/>
              <a:t>ISS 3 + Bi-</a:t>
            </a:r>
            <a:r>
              <a:rPr lang="fr-FR" dirty="0" err="1"/>
              <a:t>allelic</a:t>
            </a:r>
            <a:r>
              <a:rPr lang="fr-FR" dirty="0"/>
              <a:t> TP 53 inactivation or amplification (&gt;4 copies) of CKS1B (1q21)  </a:t>
            </a:r>
          </a:p>
        </p:txBody>
      </p:sp>
      <p:pic>
        <p:nvPicPr>
          <p:cNvPr id="5" name="Image 4">
            <a:extLst>
              <a:ext uri="{FF2B5EF4-FFF2-40B4-BE49-F238E27FC236}">
                <a16:creationId xmlns:a16="http://schemas.microsoft.com/office/drawing/2014/main" id="{169FA309-8305-5444-BA71-E5680D42C635}"/>
              </a:ext>
            </a:extLst>
          </p:cNvPr>
          <p:cNvPicPr>
            <a:picLocks noChangeAspect="1"/>
          </p:cNvPicPr>
          <p:nvPr/>
        </p:nvPicPr>
        <p:blipFill>
          <a:blip r:embed="rId2"/>
          <a:stretch>
            <a:fillRect/>
          </a:stretch>
        </p:blipFill>
        <p:spPr>
          <a:xfrm>
            <a:off x="1871242" y="1574157"/>
            <a:ext cx="8055978" cy="2349661"/>
          </a:xfrm>
          <a:prstGeom prst="rect">
            <a:avLst/>
          </a:prstGeom>
        </p:spPr>
      </p:pic>
      <p:pic>
        <p:nvPicPr>
          <p:cNvPr id="6" name="Image 5">
            <a:extLst>
              <a:ext uri="{FF2B5EF4-FFF2-40B4-BE49-F238E27FC236}">
                <a16:creationId xmlns:a16="http://schemas.microsoft.com/office/drawing/2014/main" id="{3F775536-D074-4F4D-AB21-5F16659665D0}"/>
              </a:ext>
            </a:extLst>
          </p:cNvPr>
          <p:cNvPicPr>
            <a:picLocks noChangeAspect="1"/>
          </p:cNvPicPr>
          <p:nvPr/>
        </p:nvPicPr>
        <p:blipFill>
          <a:blip r:embed="rId3"/>
          <a:stretch>
            <a:fillRect/>
          </a:stretch>
        </p:blipFill>
        <p:spPr>
          <a:xfrm>
            <a:off x="2041404" y="3923818"/>
            <a:ext cx="7885816" cy="2801073"/>
          </a:xfrm>
          <a:prstGeom prst="rect">
            <a:avLst/>
          </a:prstGeom>
        </p:spPr>
      </p:pic>
      <p:sp>
        <p:nvSpPr>
          <p:cNvPr id="7" name="ZoneTexte 6">
            <a:extLst>
              <a:ext uri="{FF2B5EF4-FFF2-40B4-BE49-F238E27FC236}">
                <a16:creationId xmlns:a16="http://schemas.microsoft.com/office/drawing/2014/main" id="{DB33C17C-D166-9645-BACB-533106BF184F}"/>
              </a:ext>
            </a:extLst>
          </p:cNvPr>
          <p:cNvSpPr txBox="1"/>
          <p:nvPr/>
        </p:nvSpPr>
        <p:spPr>
          <a:xfrm>
            <a:off x="1697621" y="0"/>
            <a:ext cx="8657863" cy="1231106"/>
          </a:xfrm>
          <a:prstGeom prst="rect">
            <a:avLst/>
          </a:prstGeom>
          <a:noFill/>
        </p:spPr>
        <p:txBody>
          <a:bodyPr wrap="square" rtlCol="0">
            <a:spAutoFit/>
          </a:bodyPr>
          <a:lstStyle/>
          <a:p>
            <a:r>
              <a:rPr lang="fr-FR" sz="2800" b="1" dirty="0"/>
              <a:t>A high-</a:t>
            </a:r>
            <a:r>
              <a:rPr lang="fr-FR" sz="2800" b="1" dirty="0" err="1"/>
              <a:t>risk</a:t>
            </a:r>
            <a:r>
              <a:rPr lang="fr-FR" sz="2800" b="1" dirty="0"/>
              <a:t>, double hit, group of </a:t>
            </a:r>
            <a:r>
              <a:rPr lang="fr-FR" sz="2800" b="1" dirty="0" err="1"/>
              <a:t>newly</a:t>
            </a:r>
            <a:r>
              <a:rPr lang="fr-FR" sz="2800" b="1" dirty="0"/>
              <a:t> </a:t>
            </a:r>
            <a:r>
              <a:rPr lang="fr-FR" sz="2800" b="1" dirty="0" err="1"/>
              <a:t>diagnosed</a:t>
            </a:r>
            <a:r>
              <a:rPr lang="fr-FR" sz="2800" b="1" dirty="0"/>
              <a:t> </a:t>
            </a:r>
            <a:r>
              <a:rPr lang="fr-FR" sz="2800" b="1" dirty="0" err="1"/>
              <a:t>myeloma</a:t>
            </a:r>
            <a:r>
              <a:rPr lang="fr-FR" sz="2800" b="1" dirty="0"/>
              <a:t> </a:t>
            </a:r>
            <a:r>
              <a:rPr lang="fr-FR" sz="2800" b="1" dirty="0" err="1"/>
              <a:t>identified</a:t>
            </a:r>
            <a:r>
              <a:rPr lang="fr-FR" sz="2800" b="1" dirty="0"/>
              <a:t> by </a:t>
            </a:r>
            <a:r>
              <a:rPr lang="fr-FR" sz="2800" b="1" dirty="0" err="1"/>
              <a:t>genomic</a:t>
            </a:r>
            <a:r>
              <a:rPr lang="fr-FR" sz="2800" b="1" dirty="0"/>
              <a:t> </a:t>
            </a:r>
            <a:r>
              <a:rPr lang="fr-FR" sz="2800" b="1" dirty="0" err="1"/>
              <a:t>analysis</a:t>
            </a:r>
            <a:r>
              <a:rPr lang="fr-FR" dirty="0"/>
              <a:t>					</a:t>
            </a:r>
          </a:p>
        </p:txBody>
      </p:sp>
      <p:sp>
        <p:nvSpPr>
          <p:cNvPr id="2" name="ZoneTexte 1">
            <a:extLst>
              <a:ext uri="{FF2B5EF4-FFF2-40B4-BE49-F238E27FC236}">
                <a16:creationId xmlns:a16="http://schemas.microsoft.com/office/drawing/2014/main" id="{5EFCC19D-2818-0D41-9192-4E3C89379407}"/>
              </a:ext>
            </a:extLst>
          </p:cNvPr>
          <p:cNvSpPr txBox="1"/>
          <p:nvPr/>
        </p:nvSpPr>
        <p:spPr>
          <a:xfrm>
            <a:off x="7878502" y="601884"/>
            <a:ext cx="2789499" cy="338554"/>
          </a:xfrm>
          <a:prstGeom prst="rect">
            <a:avLst/>
          </a:prstGeom>
          <a:noFill/>
        </p:spPr>
        <p:txBody>
          <a:bodyPr wrap="square" rtlCol="0">
            <a:spAutoFit/>
          </a:bodyPr>
          <a:lstStyle/>
          <a:p>
            <a:r>
              <a:rPr lang="fr-FR" sz="1600" dirty="0"/>
              <a:t>Walker et al. </a:t>
            </a:r>
            <a:r>
              <a:rPr lang="fr-FR" sz="1600" dirty="0" err="1"/>
              <a:t>Leukemia</a:t>
            </a:r>
            <a:r>
              <a:rPr lang="fr-FR" sz="1600" dirty="0"/>
              <a:t> 2018</a:t>
            </a:r>
          </a:p>
        </p:txBody>
      </p:sp>
    </p:spTree>
    <p:extLst>
      <p:ext uri="{BB962C8B-B14F-4D97-AF65-F5344CB8AC3E}">
        <p14:creationId xmlns:p14="http://schemas.microsoft.com/office/powerpoint/2010/main" val="3006964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re 1">
            <a:extLst>
              <a:ext uri="{FF2B5EF4-FFF2-40B4-BE49-F238E27FC236}">
                <a16:creationId xmlns:a16="http://schemas.microsoft.com/office/drawing/2014/main" id="{1DCBAE9C-3999-18D6-DB0E-580C5B329E6A}"/>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Principe de traitement.</a:t>
            </a:r>
          </a:p>
        </p:txBody>
      </p:sp>
      <p:pic>
        <p:nvPicPr>
          <p:cNvPr id="6" name="Image 5">
            <a:extLst>
              <a:ext uri="{FF2B5EF4-FFF2-40B4-BE49-F238E27FC236}">
                <a16:creationId xmlns:a16="http://schemas.microsoft.com/office/drawing/2014/main" id="{2EB05540-0D19-BD73-49A1-FA769AC67B12}"/>
              </a:ext>
            </a:extLst>
          </p:cNvPr>
          <p:cNvPicPr>
            <a:picLocks noChangeAspect="1"/>
          </p:cNvPicPr>
          <p:nvPr/>
        </p:nvPicPr>
        <p:blipFill>
          <a:blip r:embed="rId2"/>
          <a:stretch>
            <a:fillRect/>
          </a:stretch>
        </p:blipFill>
        <p:spPr>
          <a:xfrm>
            <a:off x="4502428" y="1749013"/>
            <a:ext cx="7225748" cy="3359973"/>
          </a:xfrm>
          <a:prstGeom prst="rect">
            <a:avLst/>
          </a:prstGeom>
        </p:spPr>
      </p:pic>
    </p:spTree>
    <p:extLst>
      <p:ext uri="{BB962C8B-B14F-4D97-AF65-F5344CB8AC3E}">
        <p14:creationId xmlns:p14="http://schemas.microsoft.com/office/powerpoint/2010/main" val="2157326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6482" y="242047"/>
            <a:ext cx="53197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Traitement de première ligne</a:t>
            </a:r>
          </a:p>
        </p:txBody>
      </p:sp>
      <p:pic>
        <p:nvPicPr>
          <p:cNvPr id="3" name="Main graphic">
            <a:extLst>
              <a:ext uri="{FF2B5EF4-FFF2-40B4-BE49-F238E27FC236}">
                <a16:creationId xmlns:a16="http://schemas.microsoft.com/office/drawing/2014/main" id="{17B5A4A9-8042-035C-145B-349A83209A85}"/>
              </a:ext>
            </a:extLst>
          </p:cNvPr>
          <p:cNvPicPr/>
          <p:nvPr/>
        </p:nvPicPr>
        <p:blipFill>
          <a:blip r:embed="rId2"/>
          <a:stretch/>
        </p:blipFill>
        <p:spPr>
          <a:xfrm>
            <a:off x="6456989" y="611379"/>
            <a:ext cx="5319738" cy="5802299"/>
          </a:xfrm>
          <a:prstGeom prst="rect">
            <a:avLst/>
          </a:prstGeom>
          <a:ln>
            <a:noFill/>
          </a:ln>
        </p:spPr>
      </p:pic>
      <p:pic>
        <p:nvPicPr>
          <p:cNvPr id="6" name="Image 5" descr="Une image contenant texte&#10;&#10;Description générée automatiquement">
            <a:extLst>
              <a:ext uri="{FF2B5EF4-FFF2-40B4-BE49-F238E27FC236}">
                <a16:creationId xmlns:a16="http://schemas.microsoft.com/office/drawing/2014/main" id="{1E345451-4FC5-1448-2308-BF2B246642CE}"/>
              </a:ext>
            </a:extLst>
          </p:cNvPr>
          <p:cNvPicPr>
            <a:picLocks noChangeAspect="1"/>
          </p:cNvPicPr>
          <p:nvPr/>
        </p:nvPicPr>
        <p:blipFill>
          <a:blip r:embed="rId3"/>
          <a:stretch>
            <a:fillRect/>
          </a:stretch>
        </p:blipFill>
        <p:spPr>
          <a:xfrm>
            <a:off x="211873" y="1480939"/>
            <a:ext cx="5532105" cy="3259990"/>
          </a:xfrm>
          <a:prstGeom prst="rect">
            <a:avLst/>
          </a:prstGeom>
        </p:spPr>
      </p:pic>
      <p:sp>
        <p:nvSpPr>
          <p:cNvPr id="7" name="Ellipse 6">
            <a:extLst>
              <a:ext uri="{FF2B5EF4-FFF2-40B4-BE49-F238E27FC236}">
                <a16:creationId xmlns:a16="http://schemas.microsoft.com/office/drawing/2014/main" id="{2CAD0F2E-2256-D714-AA00-CC83421BF045}"/>
              </a:ext>
            </a:extLst>
          </p:cNvPr>
          <p:cNvSpPr/>
          <p:nvPr/>
        </p:nvSpPr>
        <p:spPr>
          <a:xfrm>
            <a:off x="6448024" y="1618593"/>
            <a:ext cx="2096886" cy="830317"/>
          </a:xfrm>
          <a:prstGeom prst="ellipse">
            <a:avLst/>
          </a:prstGeom>
          <a:noFill/>
          <a:ln w="698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45246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Content Placeholder 1"/>
          <p:cNvSpPr>
            <a:spLocks noGrp="1"/>
          </p:cNvSpPr>
          <p:nvPr/>
        </p:nvSpPr>
        <p:spPr bwMode="auto">
          <a:xfrm>
            <a:off x="2969433" y="4267200"/>
            <a:ext cx="6341269" cy="1225550"/>
          </a:xfrm>
          <a:prstGeom prst="rect">
            <a:avLst/>
          </a:prstGeom>
          <a:noFill/>
          <a:ln>
            <a:noFill/>
          </a:ln>
          <a:extLst>
            <a:ext uri="{909E8E84-426E-40dd-AFC4-6F175D3DCCD1}"/>
            <a:ext uri="{91240B29-F687-4f45-9708-019B960494DF}"/>
          </a:extLst>
        </p:spPr>
        <p:txBody>
          <a:bodyPr lIns="91439" tIns="45719" rIns="91439" bIns="45719"/>
          <a:lstStyle>
            <a:lvl1pPr marL="342900" indent="-342900" algn="l" rtl="0" eaLnBrk="0" fontAlgn="base" hangingPunct="0">
              <a:lnSpc>
                <a:spcPct val="90000"/>
              </a:lnSpc>
              <a:spcBef>
                <a:spcPts val="1000"/>
              </a:spcBef>
              <a:spcAft>
                <a:spcPts val="700"/>
              </a:spcAft>
              <a:buClr>
                <a:srgbClr val="FEFDDE"/>
              </a:buClr>
              <a:buFont typeface="Wingdings" pitchFamily="2" charset="2"/>
              <a:buChar char="§"/>
              <a:defRPr sz="26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charset="0"/>
              <a:buChar char="–"/>
              <a:defRPr sz="24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charset="0"/>
              <a:buChar char="–"/>
              <a:defRPr sz="22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charset="0"/>
              <a:buChar char="–"/>
              <a:defRPr>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C000">
                  <a:lumMod val="75000"/>
                </a:srgbClr>
              </a:buClr>
              <a:buFont typeface="Arial" panose="020B0604020202020204" pitchFamily="34" charset="0"/>
              <a:buChar char="•"/>
              <a:defRPr/>
            </a:pPr>
            <a:endParaRPr lang="en-US" altLang="en-US" sz="1969" dirty="0">
              <a:solidFill>
                <a:prstClr val="black"/>
              </a:solidFill>
            </a:endParaRPr>
          </a:p>
        </p:txBody>
      </p:sp>
      <p:sp>
        <p:nvSpPr>
          <p:cNvPr id="4" name="TextBox 3"/>
          <p:cNvSpPr txBox="1"/>
          <p:nvPr/>
        </p:nvSpPr>
        <p:spPr>
          <a:xfrm>
            <a:off x="8283181" y="4665663"/>
            <a:ext cx="431006" cy="676800"/>
          </a:xfrm>
          <a:prstGeom prst="rect">
            <a:avLst/>
          </a:prstGeom>
          <a:noFill/>
        </p:spPr>
        <p:txBody>
          <a:bodyPr>
            <a:spAutoFit/>
          </a:bodyPr>
          <a:lstStyle/>
          <a:p>
            <a:pPr>
              <a:defRPr/>
            </a:pPr>
            <a:r>
              <a:rPr lang="en-US" sz="1266" dirty="0">
                <a:solidFill>
                  <a:prstClr val="white"/>
                </a:solidFill>
              </a:rPr>
              <a:t>CR:</a:t>
            </a:r>
          </a:p>
          <a:p>
            <a:pPr>
              <a:defRPr/>
            </a:pPr>
            <a:r>
              <a:rPr lang="en-US" sz="1266" dirty="0">
                <a:solidFill>
                  <a:prstClr val="white"/>
                </a:solidFill>
              </a:rPr>
              <a:t>49%</a:t>
            </a:r>
          </a:p>
        </p:txBody>
      </p:sp>
      <p:sp>
        <p:nvSpPr>
          <p:cNvPr id="24" name="TextBox 23"/>
          <p:cNvSpPr txBox="1"/>
          <p:nvPr/>
        </p:nvSpPr>
        <p:spPr>
          <a:xfrm>
            <a:off x="9578579" y="4665663"/>
            <a:ext cx="579834" cy="482600"/>
          </a:xfrm>
          <a:prstGeom prst="rect">
            <a:avLst/>
          </a:prstGeom>
          <a:noFill/>
        </p:spPr>
        <p:txBody>
          <a:bodyPr>
            <a:spAutoFit/>
          </a:bodyPr>
          <a:lstStyle/>
          <a:p>
            <a:pPr>
              <a:defRPr/>
            </a:pPr>
            <a:r>
              <a:rPr lang="en-US" sz="1266" dirty="0">
                <a:solidFill>
                  <a:prstClr val="white"/>
                </a:solidFill>
              </a:rPr>
              <a:t>CR:</a:t>
            </a:r>
          </a:p>
          <a:p>
            <a:pPr>
              <a:defRPr/>
            </a:pPr>
            <a:r>
              <a:rPr lang="en-US" sz="1266" dirty="0">
                <a:solidFill>
                  <a:prstClr val="white"/>
                </a:solidFill>
              </a:rPr>
              <a:t>59%</a:t>
            </a:r>
          </a:p>
        </p:txBody>
      </p:sp>
      <p:sp>
        <p:nvSpPr>
          <p:cNvPr id="26" name="TextBox 25"/>
          <p:cNvSpPr txBox="1"/>
          <p:nvPr/>
        </p:nvSpPr>
        <p:spPr>
          <a:xfrm>
            <a:off x="9513122" y="3633788"/>
            <a:ext cx="579835" cy="676800"/>
          </a:xfrm>
          <a:prstGeom prst="rect">
            <a:avLst/>
          </a:prstGeom>
          <a:noFill/>
        </p:spPr>
        <p:txBody>
          <a:bodyPr>
            <a:spAutoFit/>
          </a:bodyPr>
          <a:lstStyle/>
          <a:p>
            <a:pPr>
              <a:defRPr/>
            </a:pPr>
            <a:r>
              <a:rPr lang="en-US" sz="1266" dirty="0">
                <a:solidFill>
                  <a:prstClr val="white"/>
                </a:solidFill>
              </a:rPr>
              <a:t>VGPR:</a:t>
            </a:r>
          </a:p>
          <a:p>
            <a:pPr>
              <a:defRPr/>
            </a:pPr>
            <a:r>
              <a:rPr lang="en-US" sz="1266" dirty="0">
                <a:solidFill>
                  <a:prstClr val="white"/>
                </a:solidFill>
              </a:rPr>
              <a:t>29%</a:t>
            </a:r>
          </a:p>
        </p:txBody>
      </p:sp>
      <p:sp>
        <p:nvSpPr>
          <p:cNvPr id="33" name="Rectangle 2"/>
          <p:cNvSpPr txBox="1">
            <a:spLocks noChangeArrowheads="1"/>
          </p:cNvSpPr>
          <p:nvPr/>
        </p:nvSpPr>
        <p:spPr bwMode="auto">
          <a:xfrm>
            <a:off x="1983581" y="238125"/>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nchor="ctr"/>
          <a:lst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a:lstStyle>
          <a:p>
            <a:pPr>
              <a:tabLst>
                <a:tab pos="7392988" algn="l"/>
              </a:tabLst>
              <a:defRPr/>
            </a:pPr>
            <a:r>
              <a:rPr lang="en-US" altLang="en-US" sz="3600" kern="0" dirty="0">
                <a:solidFill>
                  <a:srgbClr val="44546A"/>
                </a:solidFill>
              </a:rPr>
              <a:t>Phase III IFM/DFCI 2009: VRd ± ASCT in Newly Diagnosed Myeloma</a:t>
            </a:r>
          </a:p>
        </p:txBody>
      </p:sp>
      <p:sp>
        <p:nvSpPr>
          <p:cNvPr id="56327" name="Text Box 11"/>
          <p:cNvSpPr txBox="1">
            <a:spLocks noChangeArrowheads="1"/>
          </p:cNvSpPr>
          <p:nvPr/>
        </p:nvSpPr>
        <p:spPr bwMode="auto">
          <a:xfrm>
            <a:off x="1764580" y="6475615"/>
            <a:ext cx="7457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None/>
            </a:pPr>
            <a:r>
              <a:rPr lang="en-US" altLang="en-US" sz="1400" dirty="0" err="1">
                <a:solidFill>
                  <a:schemeClr val="tx1"/>
                </a:solidFill>
                <a:ea typeface="MS PGothic" panose="020B0600070205080204" pitchFamily="34" charset="-128"/>
              </a:rPr>
              <a:t>Avet-Loiseau</a:t>
            </a:r>
            <a:r>
              <a:rPr lang="en-US" altLang="en-US" sz="1400" dirty="0">
                <a:solidFill>
                  <a:schemeClr val="tx1"/>
                </a:solidFill>
                <a:ea typeface="MS PGothic" panose="020B0600070205080204" pitchFamily="34" charset="-128"/>
              </a:rPr>
              <a:t> H, et al. ASH 2015. Abstract 191. Attal M, et al. ASH 2015. Abstract 391.</a:t>
            </a:r>
          </a:p>
        </p:txBody>
      </p:sp>
      <p:sp>
        <p:nvSpPr>
          <p:cNvPr id="28" name="TextBox 27"/>
          <p:cNvSpPr txBox="1"/>
          <p:nvPr/>
        </p:nvSpPr>
        <p:spPr>
          <a:xfrm>
            <a:off x="9040417" y="3478214"/>
            <a:ext cx="735806" cy="481978"/>
          </a:xfrm>
          <a:prstGeom prst="rect">
            <a:avLst/>
          </a:prstGeom>
          <a:noFill/>
        </p:spPr>
        <p:txBody>
          <a:bodyPr>
            <a:spAutoFit/>
          </a:bodyPr>
          <a:lstStyle/>
          <a:p>
            <a:pPr>
              <a:defRPr/>
            </a:pPr>
            <a:r>
              <a:rPr lang="en-US" sz="1266" dirty="0">
                <a:solidFill>
                  <a:prstClr val="white"/>
                </a:solidFill>
              </a:rPr>
              <a:t>PR:</a:t>
            </a:r>
          </a:p>
          <a:p>
            <a:pPr>
              <a:defRPr/>
            </a:pPr>
            <a:r>
              <a:rPr lang="en-US" sz="1266" dirty="0">
                <a:solidFill>
                  <a:prstClr val="white"/>
                </a:solidFill>
              </a:rPr>
              <a:t>20%</a:t>
            </a:r>
          </a:p>
        </p:txBody>
      </p:sp>
      <p:sp>
        <p:nvSpPr>
          <p:cNvPr id="56329" name="Rectangle 28"/>
          <p:cNvSpPr>
            <a:spLocks noChangeArrowheads="1"/>
          </p:cNvSpPr>
          <p:nvPr/>
        </p:nvSpPr>
        <p:spPr bwMode="auto">
          <a:xfrm>
            <a:off x="4285060" y="2297169"/>
            <a:ext cx="3557588" cy="9048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None/>
            </a:pPr>
            <a:r>
              <a:rPr lang="en-US" altLang="en-US" sz="1800">
                <a:solidFill>
                  <a:srgbClr val="141415"/>
                </a:solidFill>
                <a:ea typeface="MS PGothic" panose="020B0600070205080204" pitchFamily="34" charset="-128"/>
              </a:rPr>
              <a:t>VRd*</a:t>
            </a:r>
            <a:r>
              <a:rPr lang="en-US" altLang="en-US" sz="1800" baseline="30000">
                <a:solidFill>
                  <a:srgbClr val="141415"/>
                </a:solidFill>
                <a:ea typeface="MS PGothic" panose="020B0600070205080204" pitchFamily="34" charset="-128"/>
              </a:rPr>
              <a:t>†</a:t>
            </a:r>
            <a:endParaRPr lang="en-US" altLang="en-US" sz="1800">
              <a:solidFill>
                <a:srgbClr val="141415"/>
              </a:solidFill>
              <a:ea typeface="MS PGothic" panose="020B0600070205080204" pitchFamily="34" charset="-128"/>
            </a:endParaRPr>
          </a:p>
          <a:p>
            <a:pPr algn="ctr">
              <a:lnSpc>
                <a:spcPct val="100000"/>
              </a:lnSpc>
              <a:spcBef>
                <a:spcPct val="0"/>
              </a:spcBef>
              <a:spcAft>
                <a:spcPct val="0"/>
              </a:spcAft>
              <a:buClrTx/>
              <a:buNone/>
            </a:pPr>
            <a:r>
              <a:rPr lang="en-US" altLang="en-US" sz="1800">
                <a:solidFill>
                  <a:srgbClr val="141415"/>
                </a:solidFill>
                <a:ea typeface="MS PGothic" panose="020B0600070205080204" pitchFamily="34" charset="-128"/>
              </a:rPr>
              <a:t>8 cycles</a:t>
            </a:r>
          </a:p>
        </p:txBody>
      </p:sp>
      <p:sp>
        <p:nvSpPr>
          <p:cNvPr id="56330" name="Text Box 23"/>
          <p:cNvSpPr txBox="1">
            <a:spLocks noChangeArrowheads="1"/>
          </p:cNvSpPr>
          <p:nvPr/>
        </p:nvSpPr>
        <p:spPr bwMode="auto">
          <a:xfrm>
            <a:off x="1958579" y="2695602"/>
            <a:ext cx="198000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None/>
            </a:pPr>
            <a:r>
              <a:rPr lang="en-GB" altLang="en-US" sz="1800">
                <a:solidFill>
                  <a:prstClr val="black"/>
                </a:solidFill>
                <a:ea typeface="MS PGothic" panose="020B0600070205080204" pitchFamily="34" charset="-128"/>
              </a:rPr>
              <a:t>Pts 65 yrs of age or younger with symptomatic NDMM</a:t>
            </a:r>
          </a:p>
          <a:p>
            <a:pPr algn="ctr">
              <a:lnSpc>
                <a:spcPct val="100000"/>
              </a:lnSpc>
              <a:spcBef>
                <a:spcPct val="0"/>
              </a:spcBef>
              <a:spcAft>
                <a:spcPct val="0"/>
              </a:spcAft>
              <a:buClrTx/>
              <a:buNone/>
            </a:pPr>
            <a:r>
              <a:rPr lang="en-GB" altLang="en-US" sz="1800">
                <a:solidFill>
                  <a:prstClr val="black"/>
                </a:solidFill>
                <a:ea typeface="MS PGothic" panose="020B0600070205080204" pitchFamily="34" charset="-128"/>
              </a:rPr>
              <a:t>(N = 700)</a:t>
            </a:r>
            <a:endParaRPr lang="en-US" altLang="en-US" sz="1800">
              <a:solidFill>
                <a:prstClr val="black"/>
              </a:solidFill>
              <a:ea typeface="MS PGothic" panose="020B0600070205080204" pitchFamily="34" charset="-128"/>
            </a:endParaRPr>
          </a:p>
        </p:txBody>
      </p:sp>
      <p:sp>
        <p:nvSpPr>
          <p:cNvPr id="56331" name="Line 27"/>
          <p:cNvSpPr>
            <a:spLocks noChangeShapeType="1"/>
          </p:cNvSpPr>
          <p:nvPr/>
        </p:nvSpPr>
        <p:spPr bwMode="auto">
          <a:xfrm flipV="1">
            <a:off x="3843339" y="2952750"/>
            <a:ext cx="401241" cy="3238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6332" name="Rectangle 28"/>
          <p:cNvSpPr>
            <a:spLocks noChangeArrowheads="1"/>
          </p:cNvSpPr>
          <p:nvPr/>
        </p:nvSpPr>
        <p:spPr bwMode="auto">
          <a:xfrm>
            <a:off x="4293396" y="3540125"/>
            <a:ext cx="1457325" cy="97948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None/>
            </a:pPr>
            <a:r>
              <a:rPr lang="en-US" altLang="en-US" sz="1800">
                <a:solidFill>
                  <a:srgbClr val="141415"/>
                </a:solidFill>
                <a:ea typeface="MS PGothic" panose="020B0600070205080204" pitchFamily="34" charset="-128"/>
              </a:rPr>
              <a:t>VRd*</a:t>
            </a:r>
          </a:p>
          <a:p>
            <a:pPr algn="ctr">
              <a:lnSpc>
                <a:spcPct val="100000"/>
              </a:lnSpc>
              <a:spcBef>
                <a:spcPct val="0"/>
              </a:spcBef>
              <a:spcAft>
                <a:spcPct val="0"/>
              </a:spcAft>
              <a:buClrTx/>
              <a:buNone/>
            </a:pPr>
            <a:r>
              <a:rPr lang="en-US" altLang="en-US" sz="1800">
                <a:solidFill>
                  <a:srgbClr val="141415"/>
                </a:solidFill>
                <a:ea typeface="MS PGothic" panose="020B0600070205080204" pitchFamily="34" charset="-128"/>
              </a:rPr>
              <a:t>3 cycles</a:t>
            </a:r>
          </a:p>
        </p:txBody>
      </p:sp>
      <p:sp>
        <p:nvSpPr>
          <p:cNvPr id="56333" name="Line 27"/>
          <p:cNvSpPr>
            <a:spLocks noChangeShapeType="1"/>
          </p:cNvSpPr>
          <p:nvPr/>
        </p:nvSpPr>
        <p:spPr bwMode="auto">
          <a:xfrm>
            <a:off x="3858816" y="3478213"/>
            <a:ext cx="400050" cy="3238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6334" name="TextBox 23"/>
          <p:cNvSpPr txBox="1">
            <a:spLocks noChangeArrowheads="1"/>
          </p:cNvSpPr>
          <p:nvPr/>
        </p:nvSpPr>
        <p:spPr bwMode="auto">
          <a:xfrm>
            <a:off x="8322496" y="2624138"/>
            <a:ext cx="1770460" cy="15303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
                <a:srgbClr val="954F72"/>
              </a:buClr>
              <a:buNone/>
            </a:pPr>
            <a:r>
              <a:rPr lang="en-US" altLang="en-US" sz="2000">
                <a:solidFill>
                  <a:srgbClr val="000000"/>
                </a:solidFill>
                <a:ea typeface="MS PGothic" panose="020B0600070205080204" pitchFamily="34" charset="-128"/>
              </a:rPr>
              <a:t>Lenalidomide</a:t>
            </a:r>
          </a:p>
          <a:p>
            <a:pPr algn="ctr">
              <a:lnSpc>
                <a:spcPct val="100000"/>
              </a:lnSpc>
              <a:spcBef>
                <a:spcPct val="0"/>
              </a:spcBef>
              <a:spcAft>
                <a:spcPct val="0"/>
              </a:spcAft>
              <a:buClr>
                <a:srgbClr val="954F72"/>
              </a:buClr>
              <a:buNone/>
            </a:pPr>
            <a:r>
              <a:rPr lang="en-US" altLang="en-US" sz="2000">
                <a:solidFill>
                  <a:srgbClr val="000000"/>
                </a:solidFill>
                <a:ea typeface="MS PGothic" panose="020B0600070205080204" pitchFamily="34" charset="-128"/>
              </a:rPr>
              <a:t>maintenance</a:t>
            </a:r>
          </a:p>
          <a:p>
            <a:pPr algn="ctr">
              <a:lnSpc>
                <a:spcPct val="100000"/>
              </a:lnSpc>
              <a:spcBef>
                <a:spcPct val="0"/>
              </a:spcBef>
              <a:spcAft>
                <a:spcPct val="0"/>
              </a:spcAft>
              <a:buClr>
                <a:srgbClr val="954F72"/>
              </a:buClr>
              <a:buNone/>
            </a:pPr>
            <a:r>
              <a:rPr lang="en-US" altLang="en-US" sz="2000">
                <a:solidFill>
                  <a:srgbClr val="000000"/>
                </a:solidFill>
                <a:ea typeface="MS PGothic" panose="020B0600070205080204" pitchFamily="34" charset="-128"/>
              </a:rPr>
              <a:t>12 mos</a:t>
            </a:r>
          </a:p>
        </p:txBody>
      </p:sp>
      <p:sp>
        <p:nvSpPr>
          <p:cNvPr id="56335" name="Rectangle 28"/>
          <p:cNvSpPr>
            <a:spLocks noChangeArrowheads="1"/>
          </p:cNvSpPr>
          <p:nvPr/>
        </p:nvSpPr>
        <p:spPr bwMode="auto">
          <a:xfrm>
            <a:off x="6677025" y="3540125"/>
            <a:ext cx="1165622" cy="97948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None/>
            </a:pPr>
            <a:r>
              <a:rPr lang="en-US" altLang="en-US" sz="1600" dirty="0" err="1">
                <a:solidFill>
                  <a:srgbClr val="141415"/>
                </a:solidFill>
                <a:ea typeface="MS PGothic" panose="020B0600070205080204" pitchFamily="34" charset="-128"/>
              </a:rPr>
              <a:t>VRd</a:t>
            </a:r>
            <a:r>
              <a:rPr lang="en-US" altLang="en-US" sz="1600" dirty="0">
                <a:solidFill>
                  <a:srgbClr val="141415"/>
                </a:solidFill>
                <a:ea typeface="MS PGothic" panose="020B0600070205080204" pitchFamily="34" charset="-128"/>
              </a:rPr>
              <a:t>*</a:t>
            </a:r>
          </a:p>
          <a:p>
            <a:pPr algn="ctr">
              <a:lnSpc>
                <a:spcPct val="100000"/>
              </a:lnSpc>
              <a:spcBef>
                <a:spcPct val="0"/>
              </a:spcBef>
              <a:spcAft>
                <a:spcPct val="0"/>
              </a:spcAft>
              <a:buClrTx/>
              <a:buNone/>
            </a:pPr>
            <a:r>
              <a:rPr lang="en-US" altLang="en-US" sz="1600" dirty="0">
                <a:solidFill>
                  <a:srgbClr val="141415"/>
                </a:solidFill>
                <a:ea typeface="MS PGothic" panose="020B0600070205080204" pitchFamily="34" charset="-128"/>
              </a:rPr>
              <a:t>2 cycles</a:t>
            </a:r>
          </a:p>
          <a:p>
            <a:pPr algn="ctr">
              <a:lnSpc>
                <a:spcPct val="100000"/>
              </a:lnSpc>
              <a:spcBef>
                <a:spcPct val="0"/>
              </a:spcBef>
              <a:spcAft>
                <a:spcPct val="0"/>
              </a:spcAft>
              <a:buClrTx/>
              <a:buNone/>
            </a:pPr>
            <a:r>
              <a:rPr lang="en-US" altLang="en-US" sz="1600" dirty="0">
                <a:solidFill>
                  <a:srgbClr val="141415"/>
                </a:solidFill>
                <a:ea typeface="MS PGothic" panose="020B0600070205080204" pitchFamily="34" charset="-128"/>
              </a:rPr>
              <a:t>consolidation</a:t>
            </a:r>
          </a:p>
        </p:txBody>
      </p:sp>
      <p:sp>
        <p:nvSpPr>
          <p:cNvPr id="56336" name="Rectangle 28"/>
          <p:cNvSpPr>
            <a:spLocks noChangeArrowheads="1"/>
          </p:cNvSpPr>
          <p:nvPr/>
        </p:nvSpPr>
        <p:spPr bwMode="auto">
          <a:xfrm>
            <a:off x="5823348" y="3540125"/>
            <a:ext cx="798909" cy="97948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lnSpc>
                <a:spcPct val="100000"/>
              </a:lnSpc>
              <a:spcBef>
                <a:spcPct val="0"/>
              </a:spcBef>
              <a:spcAft>
                <a:spcPct val="0"/>
              </a:spcAft>
              <a:buClrTx/>
              <a:buNone/>
            </a:pPr>
            <a:r>
              <a:rPr lang="en-US" altLang="en-US" sz="1600" dirty="0">
                <a:solidFill>
                  <a:srgbClr val="141415"/>
                </a:solidFill>
                <a:ea typeface="MS PGothic" panose="020B0600070205080204" pitchFamily="34" charset="-128"/>
              </a:rPr>
              <a:t>MEL200</a:t>
            </a:r>
          </a:p>
          <a:p>
            <a:pPr algn="ctr">
              <a:lnSpc>
                <a:spcPct val="100000"/>
              </a:lnSpc>
              <a:spcBef>
                <a:spcPct val="0"/>
              </a:spcBef>
              <a:spcAft>
                <a:spcPct val="0"/>
              </a:spcAft>
              <a:buClrTx/>
              <a:buNone/>
            </a:pPr>
            <a:r>
              <a:rPr lang="en-US" altLang="en-US" sz="1600" dirty="0">
                <a:solidFill>
                  <a:srgbClr val="141415"/>
                </a:solidFill>
                <a:ea typeface="MS PGothic" panose="020B0600070205080204" pitchFamily="34" charset="-128"/>
              </a:rPr>
              <a:t>ASCT</a:t>
            </a:r>
            <a:r>
              <a:rPr lang="en-US" altLang="en-US" sz="1600" baseline="30000" dirty="0">
                <a:solidFill>
                  <a:srgbClr val="141415"/>
                </a:solidFill>
                <a:ea typeface="MS PGothic" panose="020B0600070205080204" pitchFamily="34" charset="-128"/>
              </a:rPr>
              <a:t>†</a:t>
            </a:r>
          </a:p>
        </p:txBody>
      </p:sp>
      <p:sp>
        <p:nvSpPr>
          <p:cNvPr id="56337" name="Line 27"/>
          <p:cNvSpPr>
            <a:spLocks noChangeShapeType="1"/>
          </p:cNvSpPr>
          <p:nvPr/>
        </p:nvSpPr>
        <p:spPr bwMode="auto">
          <a:xfrm flipV="1">
            <a:off x="7875985" y="3517900"/>
            <a:ext cx="401240" cy="32543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6338" name="Line 27"/>
          <p:cNvSpPr>
            <a:spLocks noChangeShapeType="1"/>
          </p:cNvSpPr>
          <p:nvPr/>
        </p:nvSpPr>
        <p:spPr bwMode="auto">
          <a:xfrm>
            <a:off x="7875985" y="2924175"/>
            <a:ext cx="401240" cy="3238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6339" name="TextBox 20"/>
          <p:cNvSpPr txBox="1">
            <a:spLocks noChangeArrowheads="1"/>
          </p:cNvSpPr>
          <p:nvPr/>
        </p:nvSpPr>
        <p:spPr bwMode="auto">
          <a:xfrm>
            <a:off x="7858379" y="1525643"/>
            <a:ext cx="71035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spcBef>
                <a:spcPts val="700"/>
              </a:spcBef>
              <a:spcAft>
                <a:spcPts val="2400"/>
              </a:spcAft>
              <a:buClr>
                <a:srgbClr val="954F72"/>
              </a:buClr>
              <a:buNone/>
            </a:pPr>
            <a:r>
              <a:rPr lang="en-US" altLang="en-US" sz="1800">
                <a:solidFill>
                  <a:prstClr val="black"/>
                </a:solidFill>
                <a:ea typeface="MS PGothic" panose="020B0600070205080204" pitchFamily="34" charset="-128"/>
              </a:rPr>
              <a:t>MRD</a:t>
            </a:r>
            <a:endParaRPr lang="en-US" altLang="en-US" sz="2000">
              <a:solidFill>
                <a:prstClr val="black"/>
              </a:solidFill>
              <a:ea typeface="MS PGothic" panose="020B0600070205080204" pitchFamily="34" charset="-128"/>
            </a:endParaRPr>
          </a:p>
        </p:txBody>
      </p:sp>
      <p:cxnSp>
        <p:nvCxnSpPr>
          <p:cNvPr id="56340" name="Straight Arrow Connector 24"/>
          <p:cNvCxnSpPr>
            <a:cxnSpLocks noChangeShapeType="1"/>
          </p:cNvCxnSpPr>
          <p:nvPr/>
        </p:nvCxnSpPr>
        <p:spPr bwMode="auto">
          <a:xfrm flipH="1">
            <a:off x="8205788" y="1843088"/>
            <a:ext cx="0" cy="463550"/>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6341" name="TextBox 27"/>
          <p:cNvSpPr txBox="1">
            <a:spLocks noChangeArrowheads="1"/>
          </p:cNvSpPr>
          <p:nvPr/>
        </p:nvSpPr>
        <p:spPr bwMode="auto">
          <a:xfrm>
            <a:off x="8054759" y="2300344"/>
            <a:ext cx="3044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spcBef>
                <a:spcPts val="700"/>
              </a:spcBef>
              <a:spcAft>
                <a:spcPts val="2400"/>
              </a:spcAft>
              <a:buClr>
                <a:srgbClr val="954F72"/>
              </a:buClr>
              <a:buNone/>
            </a:pPr>
            <a:r>
              <a:rPr lang="en-US" altLang="en-US" sz="2400">
                <a:solidFill>
                  <a:prstClr val="black"/>
                </a:solidFill>
                <a:ea typeface="MS PGothic" panose="020B0600070205080204" pitchFamily="34" charset="-128"/>
              </a:rPr>
              <a:t>*</a:t>
            </a:r>
          </a:p>
        </p:txBody>
      </p:sp>
      <p:sp>
        <p:nvSpPr>
          <p:cNvPr id="56342" name="TextBox 20"/>
          <p:cNvSpPr txBox="1">
            <a:spLocks noChangeArrowheads="1"/>
          </p:cNvSpPr>
          <p:nvPr/>
        </p:nvSpPr>
        <p:spPr bwMode="auto">
          <a:xfrm>
            <a:off x="9534184" y="1517706"/>
            <a:ext cx="71035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spcBef>
                <a:spcPts val="700"/>
              </a:spcBef>
              <a:spcAft>
                <a:spcPts val="2400"/>
              </a:spcAft>
              <a:buClr>
                <a:srgbClr val="954F72"/>
              </a:buClr>
              <a:buNone/>
            </a:pPr>
            <a:r>
              <a:rPr lang="en-US" altLang="en-US" sz="1800">
                <a:solidFill>
                  <a:prstClr val="black"/>
                </a:solidFill>
                <a:ea typeface="MS PGothic" panose="020B0600070205080204" pitchFamily="34" charset="-128"/>
              </a:rPr>
              <a:t>MRD</a:t>
            </a:r>
            <a:endParaRPr lang="en-US" altLang="en-US" sz="2000">
              <a:solidFill>
                <a:prstClr val="black"/>
              </a:solidFill>
              <a:ea typeface="MS PGothic" panose="020B0600070205080204" pitchFamily="34" charset="-128"/>
            </a:endParaRPr>
          </a:p>
        </p:txBody>
      </p:sp>
      <p:cxnSp>
        <p:nvCxnSpPr>
          <p:cNvPr id="56343" name="Straight Arrow Connector 24"/>
          <p:cNvCxnSpPr>
            <a:cxnSpLocks noChangeShapeType="1"/>
          </p:cNvCxnSpPr>
          <p:nvPr/>
        </p:nvCxnSpPr>
        <p:spPr bwMode="auto">
          <a:xfrm flipH="1">
            <a:off x="9882188" y="1835150"/>
            <a:ext cx="0" cy="465138"/>
          </a:xfrm>
          <a:prstGeom prst="straightConnector1">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6344" name="TextBox 27"/>
          <p:cNvSpPr txBox="1">
            <a:spLocks noChangeArrowheads="1"/>
          </p:cNvSpPr>
          <p:nvPr/>
        </p:nvSpPr>
        <p:spPr bwMode="auto">
          <a:xfrm>
            <a:off x="9746637" y="2295581"/>
            <a:ext cx="3044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gn="ctr">
              <a:spcBef>
                <a:spcPts val="700"/>
              </a:spcBef>
              <a:spcAft>
                <a:spcPts val="2400"/>
              </a:spcAft>
              <a:buClr>
                <a:srgbClr val="954F72"/>
              </a:buClr>
              <a:buNone/>
            </a:pPr>
            <a:r>
              <a:rPr lang="en-US" altLang="en-US" sz="2400">
                <a:solidFill>
                  <a:prstClr val="black"/>
                </a:solidFill>
                <a:ea typeface="MS PGothic" panose="020B0600070205080204" pitchFamily="34" charset="-128"/>
              </a:rPr>
              <a:t>*</a:t>
            </a:r>
          </a:p>
        </p:txBody>
      </p:sp>
      <p:sp>
        <p:nvSpPr>
          <p:cNvPr id="76826" name="Content Placeholder 14"/>
          <p:cNvSpPr>
            <a:spLocks noGrp="1"/>
          </p:cNvSpPr>
          <p:nvPr/>
        </p:nvSpPr>
        <p:spPr bwMode="auto">
          <a:xfrm>
            <a:off x="1983583" y="4654551"/>
            <a:ext cx="6347222" cy="140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spcBef>
                <a:spcPct val="0"/>
              </a:spcBef>
              <a:spcAft>
                <a:spcPct val="0"/>
              </a:spcAft>
              <a:buNone/>
              <a:defRPr/>
            </a:pPr>
            <a:r>
              <a:rPr lang="en-US" altLang="en-US" sz="1600" dirty="0">
                <a:solidFill>
                  <a:prstClr val="black"/>
                </a:solidFill>
                <a:ea typeface="ＭＳ Ｐゴシック" panose="020B0600070205080204" pitchFamily="34" charset="-128"/>
              </a:rPr>
              <a:t>*VRd: bortezomib 1.3 mg/m</a:t>
            </a:r>
            <a:r>
              <a:rPr lang="en-US" altLang="en-US" sz="1600" baseline="30000" dirty="0">
                <a:solidFill>
                  <a:prstClr val="black"/>
                </a:solidFill>
                <a:ea typeface="ＭＳ Ｐゴシック" panose="020B0600070205080204" pitchFamily="34" charset="-128"/>
              </a:rPr>
              <a:t>2</a:t>
            </a:r>
            <a:r>
              <a:rPr lang="en-US" altLang="en-US" sz="1600" dirty="0">
                <a:solidFill>
                  <a:prstClr val="black"/>
                </a:solidFill>
                <a:ea typeface="ＭＳ Ｐゴシック" panose="020B0600070205080204" pitchFamily="34" charset="-128"/>
              </a:rPr>
              <a:t> IV on Days 1, 4, 8, 11 + lenalidomide 25 mg on Days 1-14 + dexamethasone 40 mg on Days 1, 8, 15.</a:t>
            </a:r>
          </a:p>
          <a:p>
            <a:pPr>
              <a:spcBef>
                <a:spcPct val="0"/>
              </a:spcBef>
              <a:spcAft>
                <a:spcPct val="0"/>
              </a:spcAft>
              <a:buNone/>
              <a:defRPr/>
            </a:pPr>
            <a:r>
              <a:rPr lang="en-US" altLang="en-US" sz="1600" baseline="30000" dirty="0">
                <a:solidFill>
                  <a:prstClr val="black"/>
                </a:solidFill>
                <a:ea typeface="ＭＳ Ｐゴシック" panose="020B0600070205080204" pitchFamily="34" charset="-128"/>
              </a:rPr>
              <a:t>†</a:t>
            </a:r>
            <a:r>
              <a:rPr lang="en-US" altLang="en-US" sz="1600" dirty="0">
                <a:solidFill>
                  <a:prstClr val="black"/>
                </a:solidFill>
                <a:ea typeface="ＭＳ Ｐゴシック" panose="020B0600070205080204" pitchFamily="34" charset="-128"/>
              </a:rPr>
              <a:t>Included PBSC collection with cyclophosphamide 3 g/m</a:t>
            </a:r>
            <a:r>
              <a:rPr lang="en-US" altLang="en-US" sz="1600" baseline="30000" dirty="0">
                <a:solidFill>
                  <a:prstClr val="black"/>
                </a:solidFill>
                <a:ea typeface="ＭＳ Ｐゴシック" panose="020B0600070205080204" pitchFamily="34" charset="-128"/>
              </a:rPr>
              <a:t>2</a:t>
            </a:r>
            <a:r>
              <a:rPr lang="en-US" altLang="en-US" sz="1600" dirty="0">
                <a:solidFill>
                  <a:prstClr val="black"/>
                </a:solidFill>
                <a:ea typeface="ＭＳ Ｐゴシック" panose="020B0600070205080204" pitchFamily="34" charset="-128"/>
              </a:rPr>
              <a:t> + G-CSF after cycle 3.</a:t>
            </a:r>
          </a:p>
          <a:p>
            <a:pPr>
              <a:spcBef>
                <a:spcPct val="0"/>
              </a:spcBef>
              <a:spcAft>
                <a:spcPct val="0"/>
              </a:spcAft>
              <a:buNone/>
              <a:defRPr/>
            </a:pPr>
            <a:endParaRPr lang="en-US" altLang="en-US" sz="1400" dirty="0">
              <a:solidFill>
                <a:prstClr val="black"/>
              </a:solidFill>
              <a:ea typeface="ＭＳ Ｐゴシック" panose="020B0600070205080204" pitchFamily="34" charset="-128"/>
            </a:endParaRPr>
          </a:p>
          <a:p>
            <a:pPr marL="342900" indent="-342900">
              <a:spcBef>
                <a:spcPct val="0"/>
              </a:spcBef>
              <a:spcAft>
                <a:spcPct val="0"/>
              </a:spcAft>
              <a:buClr>
                <a:prstClr val="black"/>
              </a:buClr>
              <a:defRPr/>
            </a:pPr>
            <a:r>
              <a:rPr lang="en-US" altLang="en-US" sz="2000" dirty="0">
                <a:solidFill>
                  <a:prstClr val="black"/>
                </a:solidFill>
                <a:ea typeface="ＭＳ Ｐゴシック" panose="020B0600070205080204" pitchFamily="34" charset="-128"/>
              </a:rPr>
              <a:t>Primary objective: PFS</a:t>
            </a:r>
          </a:p>
          <a:p>
            <a:pPr marL="342900" indent="-342900">
              <a:spcBef>
                <a:spcPct val="0"/>
              </a:spcBef>
              <a:spcAft>
                <a:spcPct val="0"/>
              </a:spcAft>
              <a:buClr>
                <a:prstClr val="black"/>
              </a:buClr>
              <a:defRPr/>
            </a:pPr>
            <a:r>
              <a:rPr lang="en-US" altLang="en-US" sz="2000" dirty="0">
                <a:solidFill>
                  <a:prstClr val="black"/>
                </a:solidFill>
                <a:ea typeface="ＭＳ Ｐゴシック" panose="020B0600070205080204" pitchFamily="34" charset="-128"/>
              </a:rPr>
              <a:t>Secondary objectives: ORR, MRD, TTP, OS, safety</a:t>
            </a:r>
          </a:p>
          <a:p>
            <a:pPr>
              <a:spcBef>
                <a:spcPct val="0"/>
              </a:spcBef>
              <a:spcAft>
                <a:spcPct val="0"/>
              </a:spcAft>
              <a:buNone/>
              <a:defRPr/>
            </a:pPr>
            <a:endParaRPr lang="en-US" altLang="en-US" sz="1400" dirty="0">
              <a:solidFill>
                <a:prstClr val="black"/>
              </a:solidFill>
              <a:ea typeface="ＭＳ Ｐゴシック" panose="020B0600070205080204" pitchFamily="34" charset="-128"/>
            </a:endParaRPr>
          </a:p>
        </p:txBody>
      </p:sp>
    </p:spTree>
    <p:extLst>
      <p:ext uri="{BB962C8B-B14F-4D97-AF65-F5344CB8AC3E}">
        <p14:creationId xmlns:p14="http://schemas.microsoft.com/office/powerpoint/2010/main" val="15046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2DCFC31-DE7A-C1E7-9453-00B89F7C3A93}"/>
              </a:ext>
            </a:extLst>
          </p:cNvPr>
          <p:cNvSpPr>
            <a:spLocks noGrp="1"/>
          </p:cNvSpPr>
          <p:nvPr>
            <p:ph type="title"/>
          </p:nvPr>
        </p:nvSpPr>
        <p:spPr>
          <a:xfrm>
            <a:off x="686834" y="1153572"/>
            <a:ext cx="3200400" cy="4461163"/>
          </a:xfrm>
        </p:spPr>
        <p:txBody>
          <a:bodyPr>
            <a:normAutofit/>
          </a:bodyPr>
          <a:lstStyle/>
          <a:p>
            <a:r>
              <a:rPr lang="fr-FR">
                <a:solidFill>
                  <a:srgbClr val="FFFFFF"/>
                </a:solidFill>
              </a:rPr>
              <a:t>Cancer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5C4FDF11-ECCA-B649-DE13-108DCEDBD846}"/>
              </a:ext>
            </a:extLst>
          </p:cNvPr>
          <p:cNvSpPr>
            <a:spLocks noGrp="1"/>
          </p:cNvSpPr>
          <p:nvPr>
            <p:ph idx="1"/>
          </p:nvPr>
        </p:nvSpPr>
        <p:spPr>
          <a:xfrm>
            <a:off x="4447308" y="591344"/>
            <a:ext cx="6906491" cy="5585619"/>
          </a:xfrm>
        </p:spPr>
        <p:txBody>
          <a:bodyPr anchor="ctr">
            <a:normAutofit/>
          </a:bodyPr>
          <a:lstStyle/>
          <a:p>
            <a:endParaRPr lang="fr-FR" dirty="0"/>
          </a:p>
          <a:p>
            <a:r>
              <a:rPr lang="fr-FR" dirty="0"/>
              <a:t>Cellules tumorales</a:t>
            </a:r>
          </a:p>
          <a:p>
            <a:endParaRPr lang="fr-FR" dirty="0"/>
          </a:p>
          <a:p>
            <a:r>
              <a:rPr lang="fr-FR" dirty="0"/>
              <a:t>Micro-environnement</a:t>
            </a:r>
          </a:p>
          <a:p>
            <a:endParaRPr lang="fr-FR" dirty="0"/>
          </a:p>
          <a:p>
            <a:r>
              <a:rPr lang="fr-FR" dirty="0"/>
              <a:t>Interactions avec le système immunitaire</a:t>
            </a:r>
          </a:p>
        </p:txBody>
      </p:sp>
    </p:spTree>
    <p:extLst>
      <p:ext uri="{BB962C8B-B14F-4D97-AF65-F5344CB8AC3E}">
        <p14:creationId xmlns:p14="http://schemas.microsoft.com/office/powerpoint/2010/main" val="1841586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27042D83-D11C-4919-AA29-EE109F2A8465}"/>
              </a:ext>
            </a:extLst>
          </p:cNvPr>
          <p:cNvSpPr>
            <a:spLocks noGrp="1"/>
          </p:cNvSpPr>
          <p:nvPr>
            <p:ph type="title"/>
          </p:nvPr>
        </p:nvSpPr>
        <p:spPr>
          <a:xfrm>
            <a:off x="611189" y="238126"/>
            <a:ext cx="10869613" cy="1103313"/>
          </a:xfrm>
        </p:spPr>
        <p:txBody>
          <a:bodyPr>
            <a:normAutofit fontScale="90000"/>
          </a:bodyPr>
          <a:lstStyle/>
          <a:p>
            <a:r>
              <a:rPr lang="en-US" altLang="en-US" dirty="0"/>
              <a:t>Phase III IFM/DFCI 2009: Frontline VRd ± ASCT in Younger Pts With MM</a:t>
            </a:r>
          </a:p>
        </p:txBody>
      </p:sp>
      <p:sp>
        <p:nvSpPr>
          <p:cNvPr id="61443" name="Content Placeholder 5">
            <a:extLst>
              <a:ext uri="{FF2B5EF4-FFF2-40B4-BE49-F238E27FC236}">
                <a16:creationId xmlns:a16="http://schemas.microsoft.com/office/drawing/2014/main" id="{3F324537-C165-4B10-92E7-93125E8B4A7E}"/>
              </a:ext>
            </a:extLst>
          </p:cNvPr>
          <p:cNvSpPr>
            <a:spLocks noGrp="1"/>
          </p:cNvSpPr>
          <p:nvPr>
            <p:ph idx="1"/>
          </p:nvPr>
        </p:nvSpPr>
        <p:spPr>
          <a:xfrm>
            <a:off x="606427" y="1512889"/>
            <a:ext cx="10874375" cy="4872851"/>
          </a:xfrm>
          <a:noFill/>
        </p:spPr>
        <p:txBody>
          <a:bodyPr/>
          <a:lstStyle/>
          <a:p>
            <a:r>
              <a:rPr lang="en-US" altLang="en-US" sz="2400" dirty="0"/>
              <a:t>Previously untreated patients ≤ 65 yrs of age (N = 700)</a:t>
            </a:r>
          </a:p>
          <a:p>
            <a:endParaRPr lang="en-US" altLang="en-US" sz="2400" dirty="0"/>
          </a:p>
          <a:p>
            <a:endParaRPr lang="en-US" altLang="en-US" sz="2400" dirty="0"/>
          </a:p>
          <a:p>
            <a:endParaRPr lang="en-US" altLang="en-US" sz="2400" dirty="0"/>
          </a:p>
          <a:p>
            <a:endParaRPr lang="en-US" altLang="en-US" sz="2400" dirty="0"/>
          </a:p>
          <a:p>
            <a:endParaRPr lang="en-US" altLang="en-US" sz="2400" dirty="0"/>
          </a:p>
          <a:p>
            <a:endParaRPr lang="en-US" altLang="en-US" sz="2400" dirty="0"/>
          </a:p>
          <a:p>
            <a:endParaRPr lang="en-US" altLang="en-US" sz="2400" dirty="0"/>
          </a:p>
          <a:p>
            <a:r>
              <a:rPr lang="en-US" altLang="en-US" sz="2400" dirty="0"/>
              <a:t>PFS benefit in ASCT arm uniform across subgroups: age (&lt; 60 or 60-65 yrs), sex, isotype (IgG or IgA or light chain), ISS stage (I or II or III), cytogenetics (standard or high risk)</a:t>
            </a:r>
          </a:p>
          <a:p>
            <a:endParaRPr lang="en-US" altLang="en-US" sz="2400" dirty="0"/>
          </a:p>
        </p:txBody>
      </p:sp>
      <p:sp>
        <p:nvSpPr>
          <p:cNvPr id="61444" name="Text Box 11">
            <a:extLst>
              <a:ext uri="{FF2B5EF4-FFF2-40B4-BE49-F238E27FC236}">
                <a16:creationId xmlns:a16="http://schemas.microsoft.com/office/drawing/2014/main" id="{12D4581B-A8DA-4CA6-86FA-6FC2FB30DBB4}"/>
              </a:ext>
            </a:extLst>
          </p:cNvPr>
          <p:cNvSpPr txBox="1">
            <a:spLocks noChangeArrowheads="1"/>
          </p:cNvSpPr>
          <p:nvPr/>
        </p:nvSpPr>
        <p:spPr bwMode="auto">
          <a:xfrm>
            <a:off x="412752"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Attal. N Engl J Med. 2017;376:1311.</a:t>
            </a:r>
          </a:p>
        </p:txBody>
      </p:sp>
      <p:graphicFrame>
        <p:nvGraphicFramePr>
          <p:cNvPr id="10" name="Group 3">
            <a:extLst>
              <a:ext uri="{FF2B5EF4-FFF2-40B4-BE49-F238E27FC236}">
                <a16:creationId xmlns:a16="http://schemas.microsoft.com/office/drawing/2014/main" id="{288C6338-7288-4526-B381-12FFC220E67B}"/>
              </a:ext>
            </a:extLst>
          </p:cNvPr>
          <p:cNvGraphicFramePr>
            <a:graphicFrameLocks noGrp="1"/>
          </p:cNvGraphicFramePr>
          <p:nvPr>
            <p:extLst>
              <p:ext uri="{D42A27DB-BD31-4B8C-83A1-F6EECF244321}">
                <p14:modId xmlns:p14="http://schemas.microsoft.com/office/powerpoint/2010/main" val="2884353196"/>
              </p:ext>
            </p:extLst>
          </p:nvPr>
        </p:nvGraphicFramePr>
        <p:xfrm>
          <a:off x="606427" y="2088489"/>
          <a:ext cx="10651969" cy="2681022"/>
        </p:xfrm>
        <a:graphic>
          <a:graphicData uri="http://schemas.openxmlformats.org/drawingml/2006/table">
            <a:tbl>
              <a:tblPr/>
              <a:tblGrid>
                <a:gridCol w="2225519">
                  <a:extLst>
                    <a:ext uri="{9D8B030D-6E8A-4147-A177-3AD203B41FA5}">
                      <a16:colId xmlns:a16="http://schemas.microsoft.com/office/drawing/2014/main" val="548688798"/>
                    </a:ext>
                  </a:extLst>
                </a:gridCol>
                <a:gridCol w="2484438">
                  <a:extLst>
                    <a:ext uri="{9D8B030D-6E8A-4147-A177-3AD203B41FA5}">
                      <a16:colId xmlns:a16="http://schemas.microsoft.com/office/drawing/2014/main" val="1164233423"/>
                    </a:ext>
                  </a:extLst>
                </a:gridCol>
                <a:gridCol w="2484437">
                  <a:extLst>
                    <a:ext uri="{9D8B030D-6E8A-4147-A177-3AD203B41FA5}">
                      <a16:colId xmlns:a16="http://schemas.microsoft.com/office/drawing/2014/main" val="2811569451"/>
                    </a:ext>
                  </a:extLst>
                </a:gridCol>
                <a:gridCol w="2133600">
                  <a:extLst>
                    <a:ext uri="{9D8B030D-6E8A-4147-A177-3AD203B41FA5}">
                      <a16:colId xmlns:a16="http://schemas.microsoft.com/office/drawing/2014/main" val="4243383628"/>
                    </a:ext>
                  </a:extLst>
                </a:gridCol>
                <a:gridCol w="1323975">
                  <a:extLst>
                    <a:ext uri="{9D8B030D-6E8A-4147-A177-3AD203B41FA5}">
                      <a16:colId xmlns:a16="http://schemas.microsoft.com/office/drawing/2014/main" val="2240949917"/>
                    </a:ext>
                  </a:extLst>
                </a:gridCol>
              </a:tblGrid>
              <a:tr h="594472">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GB" altLang="en-US" sz="2000" b="1" i="0" u="none" strike="noStrike" cap="none" normalizeH="0" baseline="0" dirty="0">
                          <a:ln>
                            <a:noFill/>
                          </a:ln>
                          <a:solidFill>
                            <a:schemeClr val="tx1"/>
                          </a:solidFill>
                          <a:effectLst/>
                          <a:latin typeface="Calibri" panose="020F0502020204030204" pitchFamily="34" charset="0"/>
                          <a:cs typeface="Arial" panose="020B0604020202020204" pitchFamily="34" charset="0"/>
                        </a:rPr>
                        <a:t>Outcome</a:t>
                      </a:r>
                    </a:p>
                  </a:txBody>
                  <a:tcPr marL="121699" marR="121699" marT="45646" marB="45646" anchor="ctr" horzOverflow="overflow">
                    <a:lnL>
                      <a:noFill/>
                    </a:lnL>
                    <a:lnR>
                      <a:noFill/>
                    </a:lnR>
                    <a:lnT>
                      <a:noFill/>
                    </a:lnT>
                    <a:lnB>
                      <a:noFill/>
                    </a:lnB>
                    <a:lnTlToBr>
                      <a:noFill/>
                    </a:lnTlToBr>
                    <a:lnBlToTr>
                      <a:noFill/>
                    </a:lnBlToTr>
                    <a:solidFill>
                      <a:schemeClr val="accent6"/>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2000" b="1" i="0" u="none" strike="noStrike" cap="none" normalizeH="0" baseline="0" dirty="0">
                          <a:ln>
                            <a:noFill/>
                          </a:ln>
                          <a:solidFill>
                            <a:schemeClr val="tx1"/>
                          </a:solidFill>
                          <a:effectLst/>
                          <a:latin typeface="Calibri" panose="020F0502020204030204" pitchFamily="34" charset="0"/>
                          <a:cs typeface="Arial" panose="020B0604020202020204" pitchFamily="34" charset="0"/>
                        </a:rPr>
                        <a:t>VRd + ASCT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2000" b="1" i="0" u="none" strike="noStrike" cap="none" normalizeH="0" baseline="0" dirty="0">
                          <a:ln>
                            <a:noFill/>
                          </a:ln>
                          <a:solidFill>
                            <a:schemeClr val="tx1"/>
                          </a:solidFill>
                          <a:effectLst/>
                          <a:latin typeface="Calibri" panose="020F0502020204030204" pitchFamily="34" charset="0"/>
                          <a:cs typeface="Arial" panose="020B0604020202020204" pitchFamily="34" charset="0"/>
                        </a:rPr>
                        <a:t>(n = 350)</a:t>
                      </a:r>
                    </a:p>
                  </a:txBody>
                  <a:tcPr marL="121699" marR="121699" marT="45646" marB="45646" anchor="ctr" horzOverflow="overflow">
                    <a:lnL>
                      <a:noFill/>
                    </a:lnL>
                    <a:lnR>
                      <a:noFill/>
                    </a:lnR>
                    <a:lnT>
                      <a:noFill/>
                    </a:lnT>
                    <a:lnB>
                      <a:noFill/>
                    </a:lnB>
                    <a:lnTlToBr>
                      <a:noFill/>
                    </a:lnTlToBr>
                    <a:lnBlToTr>
                      <a:noFill/>
                    </a:lnBlToTr>
                    <a:solidFill>
                      <a:schemeClr val="accent6"/>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2000" b="1" i="0" u="none" strike="noStrike" cap="none" normalizeH="0" baseline="0" dirty="0">
                          <a:ln>
                            <a:noFill/>
                          </a:ln>
                          <a:solidFill>
                            <a:schemeClr val="tx1"/>
                          </a:solidFill>
                          <a:effectLst/>
                          <a:latin typeface="Calibri" panose="020F0502020204030204" pitchFamily="34" charset="0"/>
                          <a:cs typeface="Arial" panose="020B0604020202020204" pitchFamily="34" charset="0"/>
                        </a:rPr>
                        <a:t>VRd Only </a:t>
                      </a:r>
                    </a:p>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2000" b="1" i="0" u="none" strike="noStrike" cap="none" normalizeH="0" baseline="0" dirty="0">
                          <a:ln>
                            <a:noFill/>
                          </a:ln>
                          <a:solidFill>
                            <a:schemeClr val="tx1"/>
                          </a:solidFill>
                          <a:effectLst/>
                          <a:latin typeface="Calibri" panose="020F0502020204030204" pitchFamily="34" charset="0"/>
                          <a:cs typeface="Arial" panose="020B0604020202020204" pitchFamily="34" charset="0"/>
                        </a:rPr>
                        <a:t>(n = 350)</a:t>
                      </a:r>
                    </a:p>
                  </a:txBody>
                  <a:tcPr marL="121699" marR="121699" marT="45646" marB="45646" anchor="ctr" horzOverflow="overflow">
                    <a:lnL>
                      <a:noFill/>
                    </a:lnL>
                    <a:lnR>
                      <a:noFill/>
                    </a:lnR>
                    <a:lnT>
                      <a:noFill/>
                    </a:lnT>
                    <a:lnB>
                      <a:noFill/>
                    </a:lnB>
                    <a:lnTlToBr>
                      <a:noFill/>
                    </a:lnTlToBr>
                    <a:lnBlToTr>
                      <a:noFill/>
                    </a:lnBlToTr>
                    <a:solidFill>
                      <a:schemeClr val="accent6"/>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2000" b="1" i="0" u="none" strike="noStrike" cap="none" normalizeH="0" baseline="0" dirty="0">
                          <a:ln>
                            <a:noFill/>
                          </a:ln>
                          <a:solidFill>
                            <a:schemeClr val="tx1"/>
                          </a:solidFill>
                          <a:effectLst/>
                          <a:latin typeface="Calibri" panose="020F0502020204030204" pitchFamily="34" charset="0"/>
                          <a:cs typeface="Arial" panose="020B0604020202020204" pitchFamily="34" charset="0"/>
                        </a:rPr>
                        <a:t>HR (95% CI)</a:t>
                      </a:r>
                    </a:p>
                  </a:txBody>
                  <a:tcPr marL="121699" marR="121699" marT="45646" marB="45646" anchor="ctr" horzOverflow="overflow">
                    <a:lnL>
                      <a:noFill/>
                    </a:lnL>
                    <a:lnR>
                      <a:noFill/>
                    </a:lnR>
                    <a:lnT>
                      <a:noFill/>
                    </a:lnT>
                    <a:lnB>
                      <a:noFill/>
                    </a:lnB>
                    <a:lnTlToBr>
                      <a:noFill/>
                    </a:lnTlToBr>
                    <a:lnBlToTr>
                      <a:noFill/>
                    </a:lnBlToTr>
                    <a:solidFill>
                      <a:schemeClr val="accent6"/>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anose="05000000000000000000" pitchFamily="2" charset="2"/>
                        <a:buNone/>
                        <a:tabLst/>
                      </a:pPr>
                      <a:r>
                        <a:rPr kumimoji="0" lang="en-US" altLang="en-US" sz="2000" b="1" i="1" u="none" strike="noStrike" cap="none" normalizeH="0" baseline="0" dirty="0">
                          <a:ln>
                            <a:noFill/>
                          </a:ln>
                          <a:solidFill>
                            <a:schemeClr val="tx1"/>
                          </a:solidFill>
                          <a:effectLst/>
                          <a:latin typeface="Calibri" panose="020F0502020204030204" pitchFamily="34" charset="0"/>
                          <a:cs typeface="Arial" panose="020B0604020202020204" pitchFamily="34" charset="0"/>
                        </a:rPr>
                        <a:t>P</a:t>
                      </a:r>
                      <a:r>
                        <a:rPr kumimoji="0" lang="en-US" altLang="en-US" sz="2000" b="1" i="0" u="none" strike="noStrike" cap="none" normalizeH="0" baseline="0" dirty="0">
                          <a:ln>
                            <a:noFill/>
                          </a:ln>
                          <a:solidFill>
                            <a:schemeClr val="tx1"/>
                          </a:solidFill>
                          <a:effectLst/>
                          <a:latin typeface="Calibri" panose="020F0502020204030204" pitchFamily="34" charset="0"/>
                          <a:cs typeface="Arial" panose="020B0604020202020204" pitchFamily="34" charset="0"/>
                        </a:rPr>
                        <a:t> Value</a:t>
                      </a:r>
                      <a:endParaRPr kumimoji="0" lang="en-US" altLang="en-US" sz="2000" b="1" i="1"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L="121699" marR="121699" marT="45646" marB="45646" anchor="ctr" horzOverflow="overflow">
                    <a:lnL>
                      <a:noFill/>
                    </a:lnL>
                    <a:lnR>
                      <a:noFill/>
                    </a:lnR>
                    <a:lnT>
                      <a:noFill/>
                    </a:lnT>
                    <a:lnB>
                      <a:noFill/>
                    </a:lnB>
                    <a:lnTlToBr>
                      <a:noFill/>
                    </a:lnTlToBr>
                    <a:lnBlToTr>
                      <a:noFill/>
                    </a:lnBlToTr>
                    <a:solidFill>
                      <a:schemeClr val="accent6"/>
                    </a:solidFill>
                  </a:tcPr>
                </a:tc>
                <a:extLst>
                  <a:ext uri="{0D108BD9-81ED-4DB2-BD59-A6C34878D82A}">
                    <a16:rowId xmlns:a16="http://schemas.microsoft.com/office/drawing/2014/main" val="2997739076"/>
                  </a:ext>
                </a:extLst>
              </a:tr>
              <a:tr h="335895">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Median PFS, mos</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50</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36</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0.65 (0.53-0.80)</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&lt; .001</a:t>
                      </a:r>
                    </a:p>
                  </a:txBody>
                  <a:tcPr marL="101173" marR="101173" marT="45613" marB="4561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532332951"/>
                  </a:ext>
                </a:extLst>
              </a:tr>
              <a:tr h="335895">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4-yr OS, %</a:t>
                      </a: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81</a:t>
                      </a: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82</a:t>
                      </a: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1.16 (0.80-1.680</a:t>
                      </a:r>
                      <a:r>
                        <a:rPr kumimoji="0" lang="en-US" altLang="en-US" sz="2000" b="0" i="1" u="none" strike="noStrike" cap="none" normalizeH="0" baseline="0" dirty="0">
                          <a:ln>
                            <a:noFill/>
                          </a:ln>
                          <a:solidFill>
                            <a:srgbClr val="141415"/>
                          </a:solidFill>
                          <a:effectLst/>
                          <a:latin typeface="Calibri" panose="020F0502020204030204" pitchFamily="34" charset="0"/>
                          <a:cs typeface="Arial" panose="020B0604020202020204" pitchFamily="34" charset="0"/>
                        </a:rPr>
                        <a:t> </a:t>
                      </a:r>
                      <a:endPar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endParaRP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.87</a:t>
                      </a:r>
                    </a:p>
                  </a:txBody>
                  <a:tcPr marL="101173" marR="101173" marT="45613" marB="45613"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1344194539"/>
                  </a:ext>
                </a:extLst>
              </a:tr>
              <a:tr h="335895">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 1 SPM, %</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7</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6</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endParaRP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endParaRPr>
                    </a:p>
                  </a:txBody>
                  <a:tcPr marL="101173" marR="101173" marT="45613" marB="4561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09273117"/>
                  </a:ext>
                </a:extLst>
              </a:tr>
              <a:tr h="335895">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ORR, %</a:t>
                      </a: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98</a:t>
                      </a: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97</a:t>
                      </a: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endParaRPr>
                    </a:p>
                  </a:txBody>
                  <a:tcPr marL="101173" marR="101173" marT="45613" marB="45613" horzOverflow="overflow">
                    <a:lnL>
                      <a:noFill/>
                    </a:lnL>
                    <a:lnR>
                      <a:noFill/>
                    </a:lnR>
                    <a:lnT>
                      <a:noFill/>
                    </a:lnT>
                    <a:lnB>
                      <a:noFill/>
                    </a:lnB>
                    <a:lnTlToBr>
                      <a:noFill/>
                    </a:lnTlToBr>
                    <a:lnBlToTr>
                      <a:noFill/>
                    </a:lnBlToTr>
                    <a:solidFill>
                      <a:srgbClr val="F2F2F2"/>
                    </a:solid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endParaRPr>
                    </a:p>
                  </a:txBody>
                  <a:tcPr marL="101173" marR="101173" marT="45613" marB="45613" horzOverflow="overflow">
                    <a:lnL>
                      <a:noFill/>
                    </a:lnL>
                    <a:lnR>
                      <a:noFill/>
                    </a:lnR>
                    <a:lnT>
                      <a:noFill/>
                    </a:lnT>
                    <a:lnB>
                      <a:noFill/>
                    </a:lnB>
                    <a:lnTlToBr>
                      <a:noFill/>
                    </a:lnTlToBr>
                    <a:lnBlToTr>
                      <a:noFill/>
                    </a:lnBlToTr>
                    <a:solidFill>
                      <a:srgbClr val="F2F2F2"/>
                    </a:solidFill>
                  </a:tcPr>
                </a:tc>
                <a:extLst>
                  <a:ext uri="{0D108BD9-81ED-4DB2-BD59-A6C34878D82A}">
                    <a16:rowId xmlns:a16="http://schemas.microsoft.com/office/drawing/2014/main" val="568130952"/>
                  </a:ext>
                </a:extLst>
              </a:tr>
              <a:tr h="335895">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 VGPR, %</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88</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77</a:t>
                      </a: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endParaRPr>
                    </a:p>
                  </a:txBody>
                  <a:tcPr marL="101173" marR="101173" marT="45613" marB="45613" horzOverflow="overflow">
                    <a:lnL>
                      <a:noFill/>
                    </a:lnL>
                    <a:lnR>
                      <a:noFill/>
                    </a:lnR>
                    <a:lnT>
                      <a:noFill/>
                    </a:lnT>
                    <a:lnB>
                      <a:noFill/>
                    </a:lnB>
                    <a:lnTlToBr>
                      <a:noFill/>
                    </a:lnTlToBr>
                    <a:lnBlToTr>
                      <a:noFill/>
                    </a:lnBlToTr>
                    <a:noFill/>
                  </a:tcPr>
                </a:tc>
                <a:tc>
                  <a:txBody>
                    <a:bodyPr/>
                    <a:lstStyle>
                      <a:lvl1pPr>
                        <a:lnSpc>
                          <a:spcPct val="90000"/>
                        </a:lnSpc>
                        <a:spcBef>
                          <a:spcPts val="1000"/>
                        </a:spcBef>
                        <a:spcAft>
                          <a:spcPts val="700"/>
                        </a:spcAft>
                        <a:buClr>
                          <a:srgbClr val="FEFDDE"/>
                        </a:buClr>
                        <a:buFont typeface="Wingdings" panose="05000000000000000000" pitchFamily="2" charset="2"/>
                        <a:defRPr sz="24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defRPr sz="22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defRPr>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41415"/>
                          </a:solidFill>
                          <a:effectLst/>
                          <a:latin typeface="Calibri" panose="020F0502020204030204" pitchFamily="34" charset="0"/>
                          <a:cs typeface="Arial" panose="020B0604020202020204" pitchFamily="34" charset="0"/>
                        </a:rPr>
                        <a:t>.001</a:t>
                      </a:r>
                    </a:p>
                  </a:txBody>
                  <a:tcPr marL="101173" marR="101173" marT="45613" marB="45613"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99037683"/>
                  </a:ext>
                </a:extLst>
              </a:tr>
            </a:tbl>
          </a:graphicData>
        </a:graphic>
      </p:graphicFrame>
    </p:spTree>
    <p:extLst>
      <p:ext uri="{BB962C8B-B14F-4D97-AF65-F5344CB8AC3E}">
        <p14:creationId xmlns:p14="http://schemas.microsoft.com/office/powerpoint/2010/main" val="3856446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12775" y="238125"/>
            <a:ext cx="11256963" cy="1103313"/>
          </a:xfrm>
        </p:spPr>
        <p:txBody>
          <a:bodyPr/>
          <a:lstStyle/>
          <a:p>
            <a:pPr>
              <a:tabLst>
                <a:tab pos="7392988" algn="l"/>
              </a:tabLst>
            </a:pPr>
            <a:r>
              <a:rPr lang="en-US" altLang="en-US" sz="3600"/>
              <a:t>Phase III IFM/DFCI 2009: VRd ± ASCT in Newly Diagnosed Myeloma</a:t>
            </a:r>
          </a:p>
        </p:txBody>
      </p:sp>
      <p:sp>
        <p:nvSpPr>
          <p:cNvPr id="58372" name="Text Box 11"/>
          <p:cNvSpPr txBox="1">
            <a:spLocks noChangeArrowheads="1"/>
          </p:cNvSpPr>
          <p:nvPr/>
        </p:nvSpPr>
        <p:spPr bwMode="auto">
          <a:xfrm>
            <a:off x="406400" y="6366073"/>
            <a:ext cx="6657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Attal M, et al. ASH 2015. Abstract 391</a:t>
            </a:r>
            <a:r>
              <a:rPr kumimoji="0" lang="en-US" altLang="en-US" sz="1400" b="0" i="0" u="none" strike="noStrike" kern="1200" cap="none" spc="0" normalizeH="0" baseline="0" noProof="0" dirty="0">
                <a:ln>
                  <a:noFill/>
                </a:ln>
                <a:solidFill>
                  <a:srgbClr val="CDCDCF"/>
                </a:solidFill>
                <a:effectLst/>
                <a:uLnTx/>
                <a:uFillTx/>
                <a:latin typeface="Arial" panose="020B0604020202020204" pitchFamily="34" charset="0"/>
                <a:ea typeface="+mn-ea"/>
                <a:cs typeface="+mn-cs"/>
              </a:rPr>
              <a:t>. </a:t>
            </a:r>
          </a:p>
        </p:txBody>
      </p:sp>
      <p:sp>
        <p:nvSpPr>
          <p:cNvPr id="58373" name="TextBox 10"/>
          <p:cNvSpPr txBox="1">
            <a:spLocks noChangeArrowheads="1"/>
          </p:cNvSpPr>
          <p:nvPr/>
        </p:nvSpPr>
        <p:spPr bwMode="auto">
          <a:xfrm rot="-5400000">
            <a:off x="-852487" y="3338513"/>
            <a:ext cx="26749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Pts (%)</a:t>
            </a:r>
          </a:p>
        </p:txBody>
      </p:sp>
      <p:sp>
        <p:nvSpPr>
          <p:cNvPr id="58374" name="TextBox 11"/>
          <p:cNvSpPr txBox="1">
            <a:spLocks noChangeArrowheads="1"/>
          </p:cNvSpPr>
          <p:nvPr/>
        </p:nvSpPr>
        <p:spPr bwMode="auto">
          <a:xfrm>
            <a:off x="2195513" y="4900613"/>
            <a:ext cx="27765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Follow-up (Mos)</a:t>
            </a:r>
          </a:p>
        </p:txBody>
      </p:sp>
      <p:sp>
        <p:nvSpPr>
          <p:cNvPr id="58375" name="TextBox 12"/>
          <p:cNvSpPr txBox="1">
            <a:spLocks noChangeArrowheads="1"/>
          </p:cNvSpPr>
          <p:nvPr/>
        </p:nvSpPr>
        <p:spPr bwMode="auto">
          <a:xfrm>
            <a:off x="4059238" y="2038350"/>
            <a:ext cx="2281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ASCT (n = 350)</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 ASCT (n = 350)</a:t>
            </a:r>
          </a:p>
        </p:txBody>
      </p:sp>
      <p:cxnSp>
        <p:nvCxnSpPr>
          <p:cNvPr id="58376" name="Straight Connector 14"/>
          <p:cNvCxnSpPr>
            <a:cxnSpLocks noChangeShapeType="1"/>
          </p:cNvCxnSpPr>
          <p:nvPr/>
        </p:nvCxnSpPr>
        <p:spPr bwMode="auto">
          <a:xfrm>
            <a:off x="1146175" y="1955800"/>
            <a:ext cx="0" cy="26606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77" name="Straight Connector 16"/>
          <p:cNvCxnSpPr>
            <a:cxnSpLocks noChangeShapeType="1"/>
          </p:cNvCxnSpPr>
          <p:nvPr/>
        </p:nvCxnSpPr>
        <p:spPr bwMode="auto">
          <a:xfrm rot="5400000">
            <a:off x="1121569" y="4655344"/>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78" name="Straight Connector 20"/>
          <p:cNvCxnSpPr>
            <a:cxnSpLocks noChangeShapeType="1"/>
          </p:cNvCxnSpPr>
          <p:nvPr/>
        </p:nvCxnSpPr>
        <p:spPr bwMode="auto">
          <a:xfrm>
            <a:off x="1089025" y="4616450"/>
            <a:ext cx="492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379" name="TextBox 34"/>
          <p:cNvSpPr txBox="1">
            <a:spLocks noChangeArrowheads="1"/>
          </p:cNvSpPr>
          <p:nvPr/>
        </p:nvSpPr>
        <p:spPr bwMode="auto">
          <a:xfrm>
            <a:off x="1028700" y="4643438"/>
            <a:ext cx="2428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0</a:t>
            </a:r>
          </a:p>
        </p:txBody>
      </p:sp>
      <p:cxnSp>
        <p:nvCxnSpPr>
          <p:cNvPr id="58380" name="Straight Connector 35"/>
          <p:cNvCxnSpPr>
            <a:cxnSpLocks noChangeShapeType="1"/>
          </p:cNvCxnSpPr>
          <p:nvPr/>
        </p:nvCxnSpPr>
        <p:spPr bwMode="auto">
          <a:xfrm>
            <a:off x="1136650" y="4622800"/>
            <a:ext cx="49768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81" name="Straight Connector 42"/>
          <p:cNvCxnSpPr>
            <a:cxnSpLocks noChangeShapeType="1"/>
          </p:cNvCxnSpPr>
          <p:nvPr/>
        </p:nvCxnSpPr>
        <p:spPr bwMode="auto">
          <a:xfrm rot="5400000">
            <a:off x="2176463" y="4660900"/>
            <a:ext cx="50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82" name="Straight Connector 44"/>
          <p:cNvCxnSpPr>
            <a:cxnSpLocks noChangeShapeType="1"/>
          </p:cNvCxnSpPr>
          <p:nvPr/>
        </p:nvCxnSpPr>
        <p:spPr bwMode="auto">
          <a:xfrm rot="5400000">
            <a:off x="3230563" y="4660900"/>
            <a:ext cx="50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383" name="TextBox 34"/>
          <p:cNvSpPr txBox="1">
            <a:spLocks noChangeArrowheads="1"/>
          </p:cNvSpPr>
          <p:nvPr/>
        </p:nvSpPr>
        <p:spPr bwMode="auto">
          <a:xfrm>
            <a:off x="1990725" y="4649788"/>
            <a:ext cx="3444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12</a:t>
            </a:r>
          </a:p>
        </p:txBody>
      </p:sp>
      <p:sp>
        <p:nvSpPr>
          <p:cNvPr id="58384" name="TextBox 34"/>
          <p:cNvSpPr txBox="1">
            <a:spLocks noChangeArrowheads="1"/>
          </p:cNvSpPr>
          <p:nvPr/>
        </p:nvSpPr>
        <p:spPr bwMode="auto">
          <a:xfrm>
            <a:off x="3086100" y="4649788"/>
            <a:ext cx="3429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24</a:t>
            </a:r>
          </a:p>
        </p:txBody>
      </p:sp>
      <p:sp>
        <p:nvSpPr>
          <p:cNvPr id="58385" name="TextBox 34"/>
          <p:cNvSpPr txBox="1">
            <a:spLocks noChangeArrowheads="1"/>
          </p:cNvSpPr>
          <p:nvPr/>
        </p:nvSpPr>
        <p:spPr bwMode="auto">
          <a:xfrm>
            <a:off x="4137025" y="4649788"/>
            <a:ext cx="3429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36</a:t>
            </a:r>
          </a:p>
        </p:txBody>
      </p:sp>
      <p:sp>
        <p:nvSpPr>
          <p:cNvPr id="58386" name="TextBox 34"/>
          <p:cNvSpPr txBox="1">
            <a:spLocks noChangeArrowheads="1"/>
          </p:cNvSpPr>
          <p:nvPr/>
        </p:nvSpPr>
        <p:spPr bwMode="auto">
          <a:xfrm>
            <a:off x="5200650" y="4643438"/>
            <a:ext cx="3413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48</a:t>
            </a:r>
          </a:p>
        </p:txBody>
      </p:sp>
      <p:sp>
        <p:nvSpPr>
          <p:cNvPr id="58387" name="TextBox 129"/>
          <p:cNvSpPr txBox="1">
            <a:spLocks noChangeArrowheads="1"/>
          </p:cNvSpPr>
          <p:nvPr/>
        </p:nvSpPr>
        <p:spPr bwMode="auto">
          <a:xfrm>
            <a:off x="1401763" y="3560763"/>
            <a:ext cx="1520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&lt; .001</a:t>
            </a:r>
          </a:p>
        </p:txBody>
      </p:sp>
      <p:cxnSp>
        <p:nvCxnSpPr>
          <p:cNvPr id="58388" name="Straight Connector 42"/>
          <p:cNvCxnSpPr>
            <a:cxnSpLocks noChangeShapeType="1"/>
          </p:cNvCxnSpPr>
          <p:nvPr/>
        </p:nvCxnSpPr>
        <p:spPr bwMode="auto">
          <a:xfrm rot="5400000">
            <a:off x="4283869" y="4655344"/>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89" name="Straight Connector 44"/>
          <p:cNvCxnSpPr>
            <a:cxnSpLocks noChangeShapeType="1"/>
          </p:cNvCxnSpPr>
          <p:nvPr/>
        </p:nvCxnSpPr>
        <p:spPr bwMode="auto">
          <a:xfrm rot="5400000">
            <a:off x="5339557" y="4655344"/>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39" name="Straight Connector 138"/>
          <p:cNvCxnSpPr>
            <a:cxnSpLocks/>
          </p:cNvCxnSpPr>
          <p:nvPr/>
        </p:nvCxnSpPr>
        <p:spPr bwMode="auto">
          <a:xfrm flipH="1">
            <a:off x="3830638" y="2238375"/>
            <a:ext cx="182562" cy="0"/>
          </a:xfrm>
          <a:prstGeom prst="line">
            <a:avLst/>
          </a:prstGeom>
          <a:noFill/>
          <a:ln w="28575" cap="flat" cmpd="sng" algn="ctr">
            <a:solidFill>
              <a:schemeClr val="accent3"/>
            </a:solidFill>
            <a:prstDash val="solid"/>
            <a:round/>
            <a:headEnd type="none" w="med" len="med"/>
            <a:tailEnd type="none" w="med" len="med"/>
          </a:ln>
          <a:effectLst/>
        </p:spPr>
      </p:cxnSp>
      <p:cxnSp>
        <p:nvCxnSpPr>
          <p:cNvPr id="58391" name="Straight Connector 139"/>
          <p:cNvCxnSpPr>
            <a:cxnSpLocks noChangeShapeType="1"/>
          </p:cNvCxnSpPr>
          <p:nvPr/>
        </p:nvCxnSpPr>
        <p:spPr bwMode="auto">
          <a:xfrm flipH="1">
            <a:off x="3830638" y="2487613"/>
            <a:ext cx="182562"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grpSp>
        <p:nvGrpSpPr>
          <p:cNvPr id="58392" name="Group 142"/>
          <p:cNvGrpSpPr>
            <a:grpSpLocks/>
          </p:cNvGrpSpPr>
          <p:nvPr/>
        </p:nvGrpSpPr>
        <p:grpSpPr bwMode="auto">
          <a:xfrm>
            <a:off x="1150938" y="1960563"/>
            <a:ext cx="4838700" cy="1670050"/>
            <a:chOff x="1750186" y="1460557"/>
            <a:chExt cx="6218748" cy="2147392"/>
          </a:xfrm>
        </p:grpSpPr>
        <p:sp>
          <p:nvSpPr>
            <p:cNvPr id="141" name="Freeform 140"/>
            <p:cNvSpPr/>
            <p:nvPr/>
          </p:nvSpPr>
          <p:spPr bwMode="auto">
            <a:xfrm>
              <a:off x="4704499" y="2297468"/>
              <a:ext cx="3264435" cy="1310481"/>
            </a:xfrm>
            <a:custGeom>
              <a:avLst/>
              <a:gdLst>
                <a:gd name="connsiteX0" fmla="*/ 3264532 w 3264532"/>
                <a:gd name="connsiteY0" fmla="*/ 1311605 h 1311605"/>
                <a:gd name="connsiteX1" fmla="*/ 2854914 w 3264532"/>
                <a:gd name="connsiteY1" fmla="*/ 1311605 h 1311605"/>
                <a:gd name="connsiteX2" fmla="*/ 2854914 w 3264532"/>
                <a:gd name="connsiteY2" fmla="*/ 1183341 h 1311605"/>
                <a:gd name="connsiteX3" fmla="*/ 2734925 w 3264532"/>
                <a:gd name="connsiteY3" fmla="*/ 1183341 h 1311605"/>
                <a:gd name="connsiteX4" fmla="*/ 2734925 w 3264532"/>
                <a:gd name="connsiteY4" fmla="*/ 1084040 h 1311605"/>
                <a:gd name="connsiteX5" fmla="*/ 2664586 w 3264532"/>
                <a:gd name="connsiteY5" fmla="*/ 1084040 h 1311605"/>
                <a:gd name="connsiteX6" fmla="*/ 2664586 w 3264532"/>
                <a:gd name="connsiteY6" fmla="*/ 997151 h 1311605"/>
                <a:gd name="connsiteX7" fmla="*/ 2085328 w 3264532"/>
                <a:gd name="connsiteY7" fmla="*/ 997151 h 1311605"/>
                <a:gd name="connsiteX8" fmla="*/ 2085328 w 3264532"/>
                <a:gd name="connsiteY8" fmla="*/ 980601 h 1311605"/>
                <a:gd name="connsiteX9" fmla="*/ 1990165 w 3264532"/>
                <a:gd name="connsiteY9" fmla="*/ 980601 h 1311605"/>
                <a:gd name="connsiteX10" fmla="*/ 1990165 w 3264532"/>
                <a:gd name="connsiteY10" fmla="*/ 914400 h 1311605"/>
                <a:gd name="connsiteX11" fmla="*/ 1750186 w 3264532"/>
                <a:gd name="connsiteY11" fmla="*/ 914400 h 1311605"/>
                <a:gd name="connsiteX12" fmla="*/ 1750186 w 3264532"/>
                <a:gd name="connsiteY12" fmla="*/ 897850 h 1311605"/>
                <a:gd name="connsiteX13" fmla="*/ 1733636 w 3264532"/>
                <a:gd name="connsiteY13" fmla="*/ 897850 h 1311605"/>
                <a:gd name="connsiteX14" fmla="*/ 1733636 w 3264532"/>
                <a:gd name="connsiteY14" fmla="*/ 856474 h 1311605"/>
                <a:gd name="connsiteX15" fmla="*/ 1696398 w 3264532"/>
                <a:gd name="connsiteY15" fmla="*/ 856474 h 1311605"/>
                <a:gd name="connsiteX16" fmla="*/ 1696398 w 3264532"/>
                <a:gd name="connsiteY16" fmla="*/ 815099 h 1311605"/>
                <a:gd name="connsiteX17" fmla="*/ 1638472 w 3264532"/>
                <a:gd name="connsiteY17" fmla="*/ 815099 h 1311605"/>
                <a:gd name="connsiteX18" fmla="*/ 1638472 w 3264532"/>
                <a:gd name="connsiteY18" fmla="*/ 802686 h 1311605"/>
                <a:gd name="connsiteX19" fmla="*/ 1626060 w 3264532"/>
                <a:gd name="connsiteY19" fmla="*/ 802686 h 1311605"/>
                <a:gd name="connsiteX20" fmla="*/ 1626060 w 3264532"/>
                <a:gd name="connsiteY20" fmla="*/ 777861 h 1311605"/>
                <a:gd name="connsiteX21" fmla="*/ 1588822 w 3264532"/>
                <a:gd name="connsiteY21" fmla="*/ 777861 h 1311605"/>
                <a:gd name="connsiteX22" fmla="*/ 1588822 w 3264532"/>
                <a:gd name="connsiteY22" fmla="*/ 744760 h 1311605"/>
                <a:gd name="connsiteX23" fmla="*/ 1568134 w 3264532"/>
                <a:gd name="connsiteY23" fmla="*/ 744760 h 1311605"/>
                <a:gd name="connsiteX24" fmla="*/ 1568134 w 3264532"/>
                <a:gd name="connsiteY24" fmla="*/ 707522 h 1311605"/>
                <a:gd name="connsiteX25" fmla="*/ 1518483 w 3264532"/>
                <a:gd name="connsiteY25" fmla="*/ 707522 h 1311605"/>
                <a:gd name="connsiteX26" fmla="*/ 1518483 w 3264532"/>
                <a:gd name="connsiteY26" fmla="*/ 670284 h 1311605"/>
                <a:gd name="connsiteX27" fmla="*/ 1468832 w 3264532"/>
                <a:gd name="connsiteY27" fmla="*/ 670284 h 1311605"/>
                <a:gd name="connsiteX28" fmla="*/ 1468832 w 3264532"/>
                <a:gd name="connsiteY28" fmla="*/ 653734 h 1311605"/>
                <a:gd name="connsiteX29" fmla="*/ 1435732 w 3264532"/>
                <a:gd name="connsiteY29" fmla="*/ 653734 h 1311605"/>
                <a:gd name="connsiteX30" fmla="*/ 1435732 w 3264532"/>
                <a:gd name="connsiteY30" fmla="*/ 637184 h 1311605"/>
                <a:gd name="connsiteX31" fmla="*/ 1386081 w 3264532"/>
                <a:gd name="connsiteY31" fmla="*/ 637184 h 1311605"/>
                <a:gd name="connsiteX32" fmla="*/ 1386081 w 3264532"/>
                <a:gd name="connsiteY32" fmla="*/ 595808 h 1311605"/>
                <a:gd name="connsiteX33" fmla="*/ 1328155 w 3264532"/>
                <a:gd name="connsiteY33" fmla="*/ 595808 h 1311605"/>
                <a:gd name="connsiteX34" fmla="*/ 1328155 w 3264532"/>
                <a:gd name="connsiteY34" fmla="*/ 575120 h 1311605"/>
                <a:gd name="connsiteX35" fmla="*/ 1311605 w 3264532"/>
                <a:gd name="connsiteY35" fmla="*/ 575120 h 1311605"/>
                <a:gd name="connsiteX36" fmla="*/ 1311605 w 3264532"/>
                <a:gd name="connsiteY36" fmla="*/ 558570 h 1311605"/>
                <a:gd name="connsiteX37" fmla="*/ 1232992 w 3264532"/>
                <a:gd name="connsiteY37" fmla="*/ 558570 h 1311605"/>
                <a:gd name="connsiteX38" fmla="*/ 1232992 w 3264532"/>
                <a:gd name="connsiteY38" fmla="*/ 537882 h 1311605"/>
                <a:gd name="connsiteX39" fmla="*/ 1220579 w 3264532"/>
                <a:gd name="connsiteY39" fmla="*/ 537882 h 1311605"/>
                <a:gd name="connsiteX40" fmla="*/ 1220579 w 3264532"/>
                <a:gd name="connsiteY40" fmla="*/ 521332 h 1311605"/>
                <a:gd name="connsiteX41" fmla="*/ 1199891 w 3264532"/>
                <a:gd name="connsiteY41" fmla="*/ 521332 h 1311605"/>
                <a:gd name="connsiteX42" fmla="*/ 1199891 w 3264532"/>
                <a:gd name="connsiteY42" fmla="*/ 504782 h 1311605"/>
                <a:gd name="connsiteX43" fmla="*/ 1158516 w 3264532"/>
                <a:gd name="connsiteY43" fmla="*/ 504782 h 1311605"/>
                <a:gd name="connsiteX44" fmla="*/ 1158516 w 3264532"/>
                <a:gd name="connsiteY44" fmla="*/ 496507 h 1311605"/>
                <a:gd name="connsiteX45" fmla="*/ 1071627 w 3264532"/>
                <a:gd name="connsiteY45" fmla="*/ 496507 h 1311605"/>
                <a:gd name="connsiteX46" fmla="*/ 1071627 w 3264532"/>
                <a:gd name="connsiteY46" fmla="*/ 463406 h 1311605"/>
                <a:gd name="connsiteX47" fmla="*/ 1026114 w 3264532"/>
                <a:gd name="connsiteY47" fmla="*/ 463406 h 1311605"/>
                <a:gd name="connsiteX48" fmla="*/ 1026114 w 3264532"/>
                <a:gd name="connsiteY48" fmla="*/ 442718 h 1311605"/>
                <a:gd name="connsiteX49" fmla="*/ 968188 w 3264532"/>
                <a:gd name="connsiteY49" fmla="*/ 442718 h 1311605"/>
                <a:gd name="connsiteX50" fmla="*/ 968188 w 3264532"/>
                <a:gd name="connsiteY50" fmla="*/ 438581 h 1311605"/>
                <a:gd name="connsiteX51" fmla="*/ 939225 w 3264532"/>
                <a:gd name="connsiteY51" fmla="*/ 438581 h 1311605"/>
                <a:gd name="connsiteX52" fmla="*/ 939225 w 3264532"/>
                <a:gd name="connsiteY52" fmla="*/ 417893 h 1311605"/>
                <a:gd name="connsiteX53" fmla="*/ 864749 w 3264532"/>
                <a:gd name="connsiteY53" fmla="*/ 417893 h 1311605"/>
                <a:gd name="connsiteX54" fmla="*/ 864749 w 3264532"/>
                <a:gd name="connsiteY54" fmla="*/ 401343 h 1311605"/>
                <a:gd name="connsiteX55" fmla="*/ 839924 w 3264532"/>
                <a:gd name="connsiteY55" fmla="*/ 401343 h 1311605"/>
                <a:gd name="connsiteX56" fmla="*/ 839924 w 3264532"/>
                <a:gd name="connsiteY56" fmla="*/ 376518 h 1311605"/>
                <a:gd name="connsiteX57" fmla="*/ 827511 w 3264532"/>
                <a:gd name="connsiteY57" fmla="*/ 376518 h 1311605"/>
                <a:gd name="connsiteX58" fmla="*/ 827511 w 3264532"/>
                <a:gd name="connsiteY58" fmla="*/ 359967 h 1311605"/>
                <a:gd name="connsiteX59" fmla="*/ 798548 w 3264532"/>
                <a:gd name="connsiteY59" fmla="*/ 359967 h 1311605"/>
                <a:gd name="connsiteX60" fmla="*/ 798548 w 3264532"/>
                <a:gd name="connsiteY60" fmla="*/ 347555 h 1311605"/>
                <a:gd name="connsiteX61" fmla="*/ 753035 w 3264532"/>
                <a:gd name="connsiteY61" fmla="*/ 347555 h 1311605"/>
                <a:gd name="connsiteX62" fmla="*/ 753035 w 3264532"/>
                <a:gd name="connsiteY62" fmla="*/ 339280 h 1311605"/>
                <a:gd name="connsiteX63" fmla="*/ 736485 w 3264532"/>
                <a:gd name="connsiteY63" fmla="*/ 339280 h 1311605"/>
                <a:gd name="connsiteX64" fmla="*/ 736485 w 3264532"/>
                <a:gd name="connsiteY64" fmla="*/ 331004 h 1311605"/>
                <a:gd name="connsiteX65" fmla="*/ 715797 w 3264532"/>
                <a:gd name="connsiteY65" fmla="*/ 331004 h 1311605"/>
                <a:gd name="connsiteX66" fmla="*/ 715797 w 3264532"/>
                <a:gd name="connsiteY66" fmla="*/ 310317 h 1311605"/>
                <a:gd name="connsiteX67" fmla="*/ 657871 w 3264532"/>
                <a:gd name="connsiteY67" fmla="*/ 310317 h 1311605"/>
                <a:gd name="connsiteX68" fmla="*/ 657871 w 3264532"/>
                <a:gd name="connsiteY68" fmla="*/ 302042 h 1311605"/>
                <a:gd name="connsiteX69" fmla="*/ 612358 w 3264532"/>
                <a:gd name="connsiteY69" fmla="*/ 302042 h 1311605"/>
                <a:gd name="connsiteX70" fmla="*/ 612358 w 3264532"/>
                <a:gd name="connsiteY70" fmla="*/ 285491 h 1311605"/>
                <a:gd name="connsiteX71" fmla="*/ 591670 w 3264532"/>
                <a:gd name="connsiteY71" fmla="*/ 285491 h 1311605"/>
                <a:gd name="connsiteX72" fmla="*/ 591670 w 3264532"/>
                <a:gd name="connsiteY72" fmla="*/ 273079 h 1311605"/>
                <a:gd name="connsiteX73" fmla="*/ 546157 w 3264532"/>
                <a:gd name="connsiteY73" fmla="*/ 273079 h 1311605"/>
                <a:gd name="connsiteX74" fmla="*/ 546157 w 3264532"/>
                <a:gd name="connsiteY74" fmla="*/ 260666 h 1311605"/>
                <a:gd name="connsiteX75" fmla="*/ 479956 w 3264532"/>
                <a:gd name="connsiteY75" fmla="*/ 260666 h 1311605"/>
                <a:gd name="connsiteX76" fmla="*/ 479956 w 3264532"/>
                <a:gd name="connsiteY76" fmla="*/ 239978 h 1311605"/>
                <a:gd name="connsiteX77" fmla="*/ 450993 w 3264532"/>
                <a:gd name="connsiteY77" fmla="*/ 239978 h 1311605"/>
                <a:gd name="connsiteX78" fmla="*/ 450993 w 3264532"/>
                <a:gd name="connsiteY78" fmla="*/ 223428 h 1311605"/>
                <a:gd name="connsiteX79" fmla="*/ 430306 w 3264532"/>
                <a:gd name="connsiteY79" fmla="*/ 223428 h 1311605"/>
                <a:gd name="connsiteX80" fmla="*/ 430306 w 3264532"/>
                <a:gd name="connsiteY80" fmla="*/ 211015 h 1311605"/>
                <a:gd name="connsiteX81" fmla="*/ 376517 w 3264532"/>
                <a:gd name="connsiteY81" fmla="*/ 211015 h 1311605"/>
                <a:gd name="connsiteX82" fmla="*/ 376517 w 3264532"/>
                <a:gd name="connsiteY82" fmla="*/ 186190 h 1311605"/>
                <a:gd name="connsiteX83" fmla="*/ 355830 w 3264532"/>
                <a:gd name="connsiteY83" fmla="*/ 186190 h 1311605"/>
                <a:gd name="connsiteX84" fmla="*/ 355830 w 3264532"/>
                <a:gd name="connsiteY84" fmla="*/ 161365 h 1311605"/>
                <a:gd name="connsiteX85" fmla="*/ 331004 w 3264532"/>
                <a:gd name="connsiteY85" fmla="*/ 161365 h 1311605"/>
                <a:gd name="connsiteX86" fmla="*/ 331004 w 3264532"/>
                <a:gd name="connsiteY86" fmla="*/ 144814 h 1311605"/>
                <a:gd name="connsiteX87" fmla="*/ 273079 w 3264532"/>
                <a:gd name="connsiteY87" fmla="*/ 144814 h 1311605"/>
                <a:gd name="connsiteX88" fmla="*/ 273079 w 3264532"/>
                <a:gd name="connsiteY88" fmla="*/ 132402 h 1311605"/>
                <a:gd name="connsiteX89" fmla="*/ 248253 w 3264532"/>
                <a:gd name="connsiteY89" fmla="*/ 132402 h 1311605"/>
                <a:gd name="connsiteX90" fmla="*/ 248253 w 3264532"/>
                <a:gd name="connsiteY90" fmla="*/ 111714 h 1311605"/>
                <a:gd name="connsiteX91" fmla="*/ 231703 w 3264532"/>
                <a:gd name="connsiteY91" fmla="*/ 111714 h 1311605"/>
                <a:gd name="connsiteX92" fmla="*/ 231703 w 3264532"/>
                <a:gd name="connsiteY92" fmla="*/ 99301 h 1311605"/>
                <a:gd name="connsiteX93" fmla="*/ 198603 w 3264532"/>
                <a:gd name="connsiteY93" fmla="*/ 99301 h 1311605"/>
                <a:gd name="connsiteX94" fmla="*/ 198603 w 3264532"/>
                <a:gd name="connsiteY94" fmla="*/ 86889 h 1311605"/>
                <a:gd name="connsiteX95" fmla="*/ 99301 w 3264532"/>
                <a:gd name="connsiteY95" fmla="*/ 86889 h 1311605"/>
                <a:gd name="connsiteX96" fmla="*/ 99301 w 3264532"/>
                <a:gd name="connsiteY96" fmla="*/ 62063 h 1311605"/>
                <a:gd name="connsiteX97" fmla="*/ 70338 w 3264532"/>
                <a:gd name="connsiteY97" fmla="*/ 62063 h 1311605"/>
                <a:gd name="connsiteX98" fmla="*/ 70338 w 3264532"/>
                <a:gd name="connsiteY98" fmla="*/ 41375 h 1311605"/>
                <a:gd name="connsiteX99" fmla="*/ 49650 w 3264532"/>
                <a:gd name="connsiteY99" fmla="*/ 41375 h 1311605"/>
                <a:gd name="connsiteX100" fmla="*/ 49650 w 3264532"/>
                <a:gd name="connsiteY100" fmla="*/ 24825 h 1311605"/>
                <a:gd name="connsiteX101" fmla="*/ 33100 w 3264532"/>
                <a:gd name="connsiteY101" fmla="*/ 24825 h 1311605"/>
                <a:gd name="connsiteX102" fmla="*/ 33100 w 3264532"/>
                <a:gd name="connsiteY102" fmla="*/ 0 h 1311605"/>
                <a:gd name="connsiteX103" fmla="*/ 0 w 3264532"/>
                <a:gd name="connsiteY103" fmla="*/ 0 h 13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64532" h="1311605">
                  <a:moveTo>
                    <a:pt x="3264532" y="1311605"/>
                  </a:moveTo>
                  <a:lnTo>
                    <a:pt x="2854914" y="1311605"/>
                  </a:lnTo>
                  <a:lnTo>
                    <a:pt x="2854914" y="1183341"/>
                  </a:lnTo>
                  <a:lnTo>
                    <a:pt x="2734925" y="1183341"/>
                  </a:lnTo>
                  <a:lnTo>
                    <a:pt x="2734925" y="1084040"/>
                  </a:lnTo>
                  <a:lnTo>
                    <a:pt x="2664586" y="1084040"/>
                  </a:lnTo>
                  <a:lnTo>
                    <a:pt x="2664586" y="997151"/>
                  </a:lnTo>
                  <a:lnTo>
                    <a:pt x="2085328" y="997151"/>
                  </a:lnTo>
                  <a:lnTo>
                    <a:pt x="2085328" y="980601"/>
                  </a:lnTo>
                  <a:lnTo>
                    <a:pt x="1990165" y="980601"/>
                  </a:lnTo>
                  <a:lnTo>
                    <a:pt x="1990165" y="914400"/>
                  </a:lnTo>
                  <a:lnTo>
                    <a:pt x="1750186" y="914400"/>
                  </a:lnTo>
                  <a:lnTo>
                    <a:pt x="1750186" y="897850"/>
                  </a:lnTo>
                  <a:lnTo>
                    <a:pt x="1733636" y="897850"/>
                  </a:lnTo>
                  <a:lnTo>
                    <a:pt x="1733636" y="856474"/>
                  </a:lnTo>
                  <a:lnTo>
                    <a:pt x="1696398" y="856474"/>
                  </a:lnTo>
                  <a:lnTo>
                    <a:pt x="1696398" y="815099"/>
                  </a:lnTo>
                  <a:lnTo>
                    <a:pt x="1638472" y="815099"/>
                  </a:lnTo>
                  <a:lnTo>
                    <a:pt x="1638472" y="802686"/>
                  </a:lnTo>
                  <a:lnTo>
                    <a:pt x="1626060" y="802686"/>
                  </a:lnTo>
                  <a:lnTo>
                    <a:pt x="1626060" y="777861"/>
                  </a:lnTo>
                  <a:lnTo>
                    <a:pt x="1588822" y="777861"/>
                  </a:lnTo>
                  <a:lnTo>
                    <a:pt x="1588822" y="744760"/>
                  </a:lnTo>
                  <a:lnTo>
                    <a:pt x="1568134" y="744760"/>
                  </a:lnTo>
                  <a:lnTo>
                    <a:pt x="1568134" y="707522"/>
                  </a:lnTo>
                  <a:lnTo>
                    <a:pt x="1518483" y="707522"/>
                  </a:lnTo>
                  <a:lnTo>
                    <a:pt x="1518483" y="670284"/>
                  </a:lnTo>
                  <a:lnTo>
                    <a:pt x="1468832" y="670284"/>
                  </a:lnTo>
                  <a:lnTo>
                    <a:pt x="1468832" y="653734"/>
                  </a:lnTo>
                  <a:lnTo>
                    <a:pt x="1435732" y="653734"/>
                  </a:lnTo>
                  <a:lnTo>
                    <a:pt x="1435732" y="637184"/>
                  </a:lnTo>
                  <a:lnTo>
                    <a:pt x="1386081" y="637184"/>
                  </a:lnTo>
                  <a:lnTo>
                    <a:pt x="1386081" y="595808"/>
                  </a:lnTo>
                  <a:lnTo>
                    <a:pt x="1328155" y="595808"/>
                  </a:lnTo>
                  <a:lnTo>
                    <a:pt x="1328155" y="575120"/>
                  </a:lnTo>
                  <a:lnTo>
                    <a:pt x="1311605" y="575120"/>
                  </a:lnTo>
                  <a:lnTo>
                    <a:pt x="1311605" y="558570"/>
                  </a:lnTo>
                  <a:lnTo>
                    <a:pt x="1232992" y="558570"/>
                  </a:lnTo>
                  <a:lnTo>
                    <a:pt x="1232992" y="537882"/>
                  </a:lnTo>
                  <a:lnTo>
                    <a:pt x="1220579" y="537882"/>
                  </a:lnTo>
                  <a:lnTo>
                    <a:pt x="1220579" y="521332"/>
                  </a:lnTo>
                  <a:lnTo>
                    <a:pt x="1199891" y="521332"/>
                  </a:lnTo>
                  <a:lnTo>
                    <a:pt x="1199891" y="504782"/>
                  </a:lnTo>
                  <a:lnTo>
                    <a:pt x="1158516" y="504782"/>
                  </a:lnTo>
                  <a:lnTo>
                    <a:pt x="1158516" y="496507"/>
                  </a:lnTo>
                  <a:lnTo>
                    <a:pt x="1071627" y="496507"/>
                  </a:lnTo>
                  <a:lnTo>
                    <a:pt x="1071627" y="463406"/>
                  </a:lnTo>
                  <a:lnTo>
                    <a:pt x="1026114" y="463406"/>
                  </a:lnTo>
                  <a:lnTo>
                    <a:pt x="1026114" y="442718"/>
                  </a:lnTo>
                  <a:lnTo>
                    <a:pt x="968188" y="442718"/>
                  </a:lnTo>
                  <a:lnTo>
                    <a:pt x="968188" y="438581"/>
                  </a:lnTo>
                  <a:lnTo>
                    <a:pt x="939225" y="438581"/>
                  </a:lnTo>
                  <a:lnTo>
                    <a:pt x="939225" y="417893"/>
                  </a:lnTo>
                  <a:lnTo>
                    <a:pt x="864749" y="417893"/>
                  </a:lnTo>
                  <a:lnTo>
                    <a:pt x="864749" y="401343"/>
                  </a:lnTo>
                  <a:lnTo>
                    <a:pt x="839924" y="401343"/>
                  </a:lnTo>
                  <a:lnTo>
                    <a:pt x="839924" y="376518"/>
                  </a:lnTo>
                  <a:lnTo>
                    <a:pt x="827511" y="376518"/>
                  </a:lnTo>
                  <a:lnTo>
                    <a:pt x="827511" y="359967"/>
                  </a:lnTo>
                  <a:lnTo>
                    <a:pt x="798548" y="359967"/>
                  </a:lnTo>
                  <a:lnTo>
                    <a:pt x="798548" y="347555"/>
                  </a:lnTo>
                  <a:lnTo>
                    <a:pt x="753035" y="347555"/>
                  </a:lnTo>
                  <a:lnTo>
                    <a:pt x="753035" y="339280"/>
                  </a:lnTo>
                  <a:lnTo>
                    <a:pt x="736485" y="339280"/>
                  </a:lnTo>
                  <a:lnTo>
                    <a:pt x="736485" y="331004"/>
                  </a:lnTo>
                  <a:lnTo>
                    <a:pt x="715797" y="331004"/>
                  </a:lnTo>
                  <a:lnTo>
                    <a:pt x="715797" y="310317"/>
                  </a:lnTo>
                  <a:lnTo>
                    <a:pt x="657871" y="310317"/>
                  </a:lnTo>
                  <a:lnTo>
                    <a:pt x="657871" y="302042"/>
                  </a:lnTo>
                  <a:lnTo>
                    <a:pt x="612358" y="302042"/>
                  </a:lnTo>
                  <a:lnTo>
                    <a:pt x="612358" y="285491"/>
                  </a:lnTo>
                  <a:lnTo>
                    <a:pt x="591670" y="285491"/>
                  </a:lnTo>
                  <a:lnTo>
                    <a:pt x="591670" y="273079"/>
                  </a:lnTo>
                  <a:lnTo>
                    <a:pt x="546157" y="273079"/>
                  </a:lnTo>
                  <a:lnTo>
                    <a:pt x="546157" y="260666"/>
                  </a:lnTo>
                  <a:lnTo>
                    <a:pt x="479956" y="260666"/>
                  </a:lnTo>
                  <a:lnTo>
                    <a:pt x="479956" y="239978"/>
                  </a:lnTo>
                  <a:lnTo>
                    <a:pt x="450993" y="239978"/>
                  </a:lnTo>
                  <a:lnTo>
                    <a:pt x="450993" y="223428"/>
                  </a:lnTo>
                  <a:lnTo>
                    <a:pt x="430306" y="223428"/>
                  </a:lnTo>
                  <a:lnTo>
                    <a:pt x="430306" y="211015"/>
                  </a:lnTo>
                  <a:lnTo>
                    <a:pt x="376517" y="211015"/>
                  </a:lnTo>
                  <a:lnTo>
                    <a:pt x="376517" y="186190"/>
                  </a:lnTo>
                  <a:lnTo>
                    <a:pt x="355830" y="186190"/>
                  </a:lnTo>
                  <a:lnTo>
                    <a:pt x="355830" y="161365"/>
                  </a:lnTo>
                  <a:lnTo>
                    <a:pt x="331004" y="161365"/>
                  </a:lnTo>
                  <a:lnTo>
                    <a:pt x="331004" y="144814"/>
                  </a:lnTo>
                  <a:lnTo>
                    <a:pt x="273079" y="144814"/>
                  </a:lnTo>
                  <a:lnTo>
                    <a:pt x="273079" y="132402"/>
                  </a:lnTo>
                  <a:lnTo>
                    <a:pt x="248253" y="132402"/>
                  </a:lnTo>
                  <a:lnTo>
                    <a:pt x="248253" y="111714"/>
                  </a:lnTo>
                  <a:lnTo>
                    <a:pt x="231703" y="111714"/>
                  </a:lnTo>
                  <a:lnTo>
                    <a:pt x="231703" y="99301"/>
                  </a:lnTo>
                  <a:lnTo>
                    <a:pt x="198603" y="99301"/>
                  </a:lnTo>
                  <a:lnTo>
                    <a:pt x="198603" y="86889"/>
                  </a:lnTo>
                  <a:lnTo>
                    <a:pt x="99301" y="86889"/>
                  </a:lnTo>
                  <a:lnTo>
                    <a:pt x="99301" y="62063"/>
                  </a:lnTo>
                  <a:lnTo>
                    <a:pt x="70338" y="62063"/>
                  </a:lnTo>
                  <a:lnTo>
                    <a:pt x="70338" y="41375"/>
                  </a:lnTo>
                  <a:lnTo>
                    <a:pt x="49650" y="41375"/>
                  </a:lnTo>
                  <a:lnTo>
                    <a:pt x="49650" y="24825"/>
                  </a:lnTo>
                  <a:lnTo>
                    <a:pt x="33100" y="24825"/>
                  </a:lnTo>
                  <a:lnTo>
                    <a:pt x="33100" y="0"/>
                  </a:lnTo>
                  <a:lnTo>
                    <a:pt x="0" y="0"/>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141"/>
            <p:cNvSpPr/>
            <p:nvPr/>
          </p:nvSpPr>
          <p:spPr bwMode="auto">
            <a:xfrm>
              <a:off x="1750186" y="1460557"/>
              <a:ext cx="2958394" cy="830787"/>
            </a:xfrm>
            <a:custGeom>
              <a:avLst/>
              <a:gdLst>
                <a:gd name="connsiteX0" fmla="*/ 0 w 2958353"/>
                <a:gd name="connsiteY0" fmla="*/ 0 h 831649"/>
                <a:gd name="connsiteX1" fmla="*/ 132402 w 2958353"/>
                <a:gd name="connsiteY1" fmla="*/ 0 h 831649"/>
                <a:gd name="connsiteX2" fmla="*/ 132402 w 2958353"/>
                <a:gd name="connsiteY2" fmla="*/ 28963 h 831649"/>
                <a:gd name="connsiteX3" fmla="*/ 177915 w 2958353"/>
                <a:gd name="connsiteY3" fmla="*/ 28963 h 831649"/>
                <a:gd name="connsiteX4" fmla="*/ 177915 w 2958353"/>
                <a:gd name="connsiteY4" fmla="*/ 41376 h 831649"/>
                <a:gd name="connsiteX5" fmla="*/ 202741 w 2958353"/>
                <a:gd name="connsiteY5" fmla="*/ 41376 h 831649"/>
                <a:gd name="connsiteX6" fmla="*/ 202741 w 2958353"/>
                <a:gd name="connsiteY6" fmla="*/ 53789 h 831649"/>
                <a:gd name="connsiteX7" fmla="*/ 223428 w 2958353"/>
                <a:gd name="connsiteY7" fmla="*/ 53789 h 831649"/>
                <a:gd name="connsiteX8" fmla="*/ 223428 w 2958353"/>
                <a:gd name="connsiteY8" fmla="*/ 74476 h 831649"/>
                <a:gd name="connsiteX9" fmla="*/ 339280 w 2958353"/>
                <a:gd name="connsiteY9" fmla="*/ 74476 h 831649"/>
                <a:gd name="connsiteX10" fmla="*/ 339280 w 2958353"/>
                <a:gd name="connsiteY10" fmla="*/ 91027 h 831649"/>
                <a:gd name="connsiteX11" fmla="*/ 359968 w 2958353"/>
                <a:gd name="connsiteY11" fmla="*/ 91027 h 831649"/>
                <a:gd name="connsiteX12" fmla="*/ 359968 w 2958353"/>
                <a:gd name="connsiteY12" fmla="*/ 124127 h 831649"/>
                <a:gd name="connsiteX13" fmla="*/ 380656 w 2958353"/>
                <a:gd name="connsiteY13" fmla="*/ 124127 h 831649"/>
                <a:gd name="connsiteX14" fmla="*/ 380656 w 2958353"/>
                <a:gd name="connsiteY14" fmla="*/ 140677 h 831649"/>
                <a:gd name="connsiteX15" fmla="*/ 562708 w 2958353"/>
                <a:gd name="connsiteY15" fmla="*/ 140677 h 831649"/>
                <a:gd name="connsiteX16" fmla="*/ 562708 w 2958353"/>
                <a:gd name="connsiteY16" fmla="*/ 148953 h 831649"/>
                <a:gd name="connsiteX17" fmla="*/ 579258 w 2958353"/>
                <a:gd name="connsiteY17" fmla="*/ 148953 h 831649"/>
                <a:gd name="connsiteX18" fmla="*/ 579258 w 2958353"/>
                <a:gd name="connsiteY18" fmla="*/ 165503 h 831649"/>
                <a:gd name="connsiteX19" fmla="*/ 666147 w 2958353"/>
                <a:gd name="connsiteY19" fmla="*/ 165503 h 831649"/>
                <a:gd name="connsiteX20" fmla="*/ 666147 w 2958353"/>
                <a:gd name="connsiteY20" fmla="*/ 177915 h 831649"/>
                <a:gd name="connsiteX21" fmla="*/ 732348 w 2958353"/>
                <a:gd name="connsiteY21" fmla="*/ 177915 h 831649"/>
                <a:gd name="connsiteX22" fmla="*/ 732348 w 2958353"/>
                <a:gd name="connsiteY22" fmla="*/ 194466 h 831649"/>
                <a:gd name="connsiteX23" fmla="*/ 802686 w 2958353"/>
                <a:gd name="connsiteY23" fmla="*/ 194466 h 831649"/>
                <a:gd name="connsiteX24" fmla="*/ 802686 w 2958353"/>
                <a:gd name="connsiteY24" fmla="*/ 215153 h 831649"/>
                <a:gd name="connsiteX25" fmla="*/ 918538 w 2958353"/>
                <a:gd name="connsiteY25" fmla="*/ 215153 h 831649"/>
                <a:gd name="connsiteX26" fmla="*/ 918538 w 2958353"/>
                <a:gd name="connsiteY26" fmla="*/ 223429 h 831649"/>
                <a:gd name="connsiteX27" fmla="*/ 964051 w 2958353"/>
                <a:gd name="connsiteY27" fmla="*/ 223429 h 831649"/>
                <a:gd name="connsiteX28" fmla="*/ 964051 w 2958353"/>
                <a:gd name="connsiteY28" fmla="*/ 244116 h 831649"/>
                <a:gd name="connsiteX29" fmla="*/ 1038527 w 2958353"/>
                <a:gd name="connsiteY29" fmla="*/ 244116 h 831649"/>
                <a:gd name="connsiteX30" fmla="*/ 1038527 w 2958353"/>
                <a:gd name="connsiteY30" fmla="*/ 273079 h 831649"/>
                <a:gd name="connsiteX31" fmla="*/ 1063352 w 2958353"/>
                <a:gd name="connsiteY31" fmla="*/ 273079 h 831649"/>
                <a:gd name="connsiteX32" fmla="*/ 1063352 w 2958353"/>
                <a:gd name="connsiteY32" fmla="*/ 289629 h 831649"/>
                <a:gd name="connsiteX33" fmla="*/ 1092315 w 2958353"/>
                <a:gd name="connsiteY33" fmla="*/ 289629 h 831649"/>
                <a:gd name="connsiteX34" fmla="*/ 1092315 w 2958353"/>
                <a:gd name="connsiteY34" fmla="*/ 302042 h 831649"/>
                <a:gd name="connsiteX35" fmla="*/ 1092315 w 2958353"/>
                <a:gd name="connsiteY35" fmla="*/ 314455 h 831649"/>
                <a:gd name="connsiteX36" fmla="*/ 1154379 w 2958353"/>
                <a:gd name="connsiteY36" fmla="*/ 314455 h 831649"/>
                <a:gd name="connsiteX37" fmla="*/ 1154379 w 2958353"/>
                <a:gd name="connsiteY37" fmla="*/ 318592 h 831649"/>
                <a:gd name="connsiteX38" fmla="*/ 1195754 w 2958353"/>
                <a:gd name="connsiteY38" fmla="*/ 318592 h 831649"/>
                <a:gd name="connsiteX39" fmla="*/ 1195754 w 2958353"/>
                <a:gd name="connsiteY39" fmla="*/ 331005 h 831649"/>
                <a:gd name="connsiteX40" fmla="*/ 1311606 w 2958353"/>
                <a:gd name="connsiteY40" fmla="*/ 331005 h 831649"/>
                <a:gd name="connsiteX41" fmla="*/ 1311606 w 2958353"/>
                <a:gd name="connsiteY41" fmla="*/ 343418 h 831649"/>
                <a:gd name="connsiteX42" fmla="*/ 1332294 w 2958353"/>
                <a:gd name="connsiteY42" fmla="*/ 343418 h 831649"/>
                <a:gd name="connsiteX43" fmla="*/ 1332294 w 2958353"/>
                <a:gd name="connsiteY43" fmla="*/ 359968 h 831649"/>
                <a:gd name="connsiteX44" fmla="*/ 1348844 w 2958353"/>
                <a:gd name="connsiteY44" fmla="*/ 359968 h 831649"/>
                <a:gd name="connsiteX45" fmla="*/ 1348844 w 2958353"/>
                <a:gd name="connsiteY45" fmla="*/ 384793 h 831649"/>
                <a:gd name="connsiteX46" fmla="*/ 1452283 w 2958353"/>
                <a:gd name="connsiteY46" fmla="*/ 384793 h 831649"/>
                <a:gd name="connsiteX47" fmla="*/ 1452283 w 2958353"/>
                <a:gd name="connsiteY47" fmla="*/ 397206 h 831649"/>
                <a:gd name="connsiteX48" fmla="*/ 1551584 w 2958353"/>
                <a:gd name="connsiteY48" fmla="*/ 397206 h 831649"/>
                <a:gd name="connsiteX49" fmla="*/ 1551584 w 2958353"/>
                <a:gd name="connsiteY49" fmla="*/ 413756 h 831649"/>
                <a:gd name="connsiteX50" fmla="*/ 1576409 w 2958353"/>
                <a:gd name="connsiteY50" fmla="*/ 413756 h 831649"/>
                <a:gd name="connsiteX51" fmla="*/ 1576409 w 2958353"/>
                <a:gd name="connsiteY51" fmla="*/ 434444 h 831649"/>
                <a:gd name="connsiteX52" fmla="*/ 1597097 w 2958353"/>
                <a:gd name="connsiteY52" fmla="*/ 434444 h 831649"/>
                <a:gd name="connsiteX53" fmla="*/ 1597097 w 2958353"/>
                <a:gd name="connsiteY53" fmla="*/ 463407 h 831649"/>
                <a:gd name="connsiteX54" fmla="*/ 1642610 w 2958353"/>
                <a:gd name="connsiteY54" fmla="*/ 463407 h 831649"/>
                <a:gd name="connsiteX55" fmla="*/ 1642610 w 2958353"/>
                <a:gd name="connsiteY55" fmla="*/ 475819 h 831649"/>
                <a:gd name="connsiteX56" fmla="*/ 1712949 w 2958353"/>
                <a:gd name="connsiteY56" fmla="*/ 475819 h 831649"/>
                <a:gd name="connsiteX57" fmla="*/ 1712949 w 2958353"/>
                <a:gd name="connsiteY57" fmla="*/ 484095 h 831649"/>
                <a:gd name="connsiteX58" fmla="*/ 1733637 w 2958353"/>
                <a:gd name="connsiteY58" fmla="*/ 484095 h 831649"/>
                <a:gd name="connsiteX59" fmla="*/ 1733637 w 2958353"/>
                <a:gd name="connsiteY59" fmla="*/ 513057 h 831649"/>
                <a:gd name="connsiteX60" fmla="*/ 1820525 w 2958353"/>
                <a:gd name="connsiteY60" fmla="*/ 513057 h 831649"/>
                <a:gd name="connsiteX61" fmla="*/ 1820525 w 2958353"/>
                <a:gd name="connsiteY61" fmla="*/ 546158 h 831649"/>
                <a:gd name="connsiteX62" fmla="*/ 1866038 w 2958353"/>
                <a:gd name="connsiteY62" fmla="*/ 546158 h 831649"/>
                <a:gd name="connsiteX63" fmla="*/ 1866038 w 2958353"/>
                <a:gd name="connsiteY63" fmla="*/ 558571 h 831649"/>
                <a:gd name="connsiteX64" fmla="*/ 1882589 w 2958353"/>
                <a:gd name="connsiteY64" fmla="*/ 558571 h 831649"/>
                <a:gd name="connsiteX65" fmla="*/ 1882589 w 2958353"/>
                <a:gd name="connsiteY65" fmla="*/ 570983 h 831649"/>
                <a:gd name="connsiteX66" fmla="*/ 1965340 w 2958353"/>
                <a:gd name="connsiteY66" fmla="*/ 570983 h 831649"/>
                <a:gd name="connsiteX67" fmla="*/ 1965340 w 2958353"/>
                <a:gd name="connsiteY67" fmla="*/ 579258 h 831649"/>
                <a:gd name="connsiteX68" fmla="*/ 1998440 w 2958353"/>
                <a:gd name="connsiteY68" fmla="*/ 579258 h 831649"/>
                <a:gd name="connsiteX69" fmla="*/ 1998440 w 2958353"/>
                <a:gd name="connsiteY69" fmla="*/ 591671 h 831649"/>
                <a:gd name="connsiteX70" fmla="*/ 2122567 w 2958353"/>
                <a:gd name="connsiteY70" fmla="*/ 591671 h 831649"/>
                <a:gd name="connsiteX71" fmla="*/ 2122567 w 2958353"/>
                <a:gd name="connsiteY71" fmla="*/ 616496 h 831649"/>
                <a:gd name="connsiteX72" fmla="*/ 2168080 w 2958353"/>
                <a:gd name="connsiteY72" fmla="*/ 616496 h 831649"/>
                <a:gd name="connsiteX73" fmla="*/ 2168080 w 2958353"/>
                <a:gd name="connsiteY73" fmla="*/ 633047 h 831649"/>
                <a:gd name="connsiteX74" fmla="*/ 2197043 w 2958353"/>
                <a:gd name="connsiteY74" fmla="*/ 633047 h 831649"/>
                <a:gd name="connsiteX75" fmla="*/ 2197043 w 2958353"/>
                <a:gd name="connsiteY75" fmla="*/ 645459 h 831649"/>
                <a:gd name="connsiteX76" fmla="*/ 2217731 w 2958353"/>
                <a:gd name="connsiteY76" fmla="*/ 645459 h 831649"/>
                <a:gd name="connsiteX77" fmla="*/ 2217731 w 2958353"/>
                <a:gd name="connsiteY77" fmla="*/ 662010 h 831649"/>
                <a:gd name="connsiteX78" fmla="*/ 2250831 w 2958353"/>
                <a:gd name="connsiteY78" fmla="*/ 662010 h 831649"/>
                <a:gd name="connsiteX79" fmla="*/ 2250831 w 2958353"/>
                <a:gd name="connsiteY79" fmla="*/ 674422 h 831649"/>
                <a:gd name="connsiteX80" fmla="*/ 2345995 w 2958353"/>
                <a:gd name="connsiteY80" fmla="*/ 674422 h 831649"/>
                <a:gd name="connsiteX81" fmla="*/ 2345995 w 2958353"/>
                <a:gd name="connsiteY81" fmla="*/ 695110 h 831649"/>
                <a:gd name="connsiteX82" fmla="*/ 2408058 w 2958353"/>
                <a:gd name="connsiteY82" fmla="*/ 695110 h 831649"/>
                <a:gd name="connsiteX83" fmla="*/ 2408058 w 2958353"/>
                <a:gd name="connsiteY83" fmla="*/ 707523 h 831649"/>
                <a:gd name="connsiteX84" fmla="*/ 2532185 w 2958353"/>
                <a:gd name="connsiteY84" fmla="*/ 707523 h 831649"/>
                <a:gd name="connsiteX85" fmla="*/ 2532185 w 2958353"/>
                <a:gd name="connsiteY85" fmla="*/ 736486 h 831649"/>
                <a:gd name="connsiteX86" fmla="*/ 2594248 w 2958353"/>
                <a:gd name="connsiteY86" fmla="*/ 736486 h 831649"/>
                <a:gd name="connsiteX87" fmla="*/ 2594248 w 2958353"/>
                <a:gd name="connsiteY87" fmla="*/ 757173 h 831649"/>
                <a:gd name="connsiteX88" fmla="*/ 2660449 w 2958353"/>
                <a:gd name="connsiteY88" fmla="*/ 757173 h 831649"/>
                <a:gd name="connsiteX89" fmla="*/ 2660449 w 2958353"/>
                <a:gd name="connsiteY89" fmla="*/ 769586 h 831649"/>
                <a:gd name="connsiteX90" fmla="*/ 2751476 w 2958353"/>
                <a:gd name="connsiteY90" fmla="*/ 769586 h 831649"/>
                <a:gd name="connsiteX91" fmla="*/ 2751476 w 2958353"/>
                <a:gd name="connsiteY91" fmla="*/ 781999 h 831649"/>
                <a:gd name="connsiteX92" fmla="*/ 2784576 w 2958353"/>
                <a:gd name="connsiteY92" fmla="*/ 781999 h 831649"/>
                <a:gd name="connsiteX93" fmla="*/ 2784576 w 2958353"/>
                <a:gd name="connsiteY93" fmla="*/ 802686 h 831649"/>
                <a:gd name="connsiteX94" fmla="*/ 2879740 w 2958353"/>
                <a:gd name="connsiteY94" fmla="*/ 802686 h 831649"/>
                <a:gd name="connsiteX95" fmla="*/ 2879740 w 2958353"/>
                <a:gd name="connsiteY95" fmla="*/ 815099 h 831649"/>
                <a:gd name="connsiteX96" fmla="*/ 2908703 w 2958353"/>
                <a:gd name="connsiteY96" fmla="*/ 815099 h 831649"/>
                <a:gd name="connsiteX97" fmla="*/ 2908703 w 2958353"/>
                <a:gd name="connsiteY97" fmla="*/ 831649 h 831649"/>
                <a:gd name="connsiteX98" fmla="*/ 2958353 w 2958353"/>
                <a:gd name="connsiteY98" fmla="*/ 831649 h 83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958353" h="831649">
                  <a:moveTo>
                    <a:pt x="0" y="0"/>
                  </a:moveTo>
                  <a:lnTo>
                    <a:pt x="132402" y="0"/>
                  </a:lnTo>
                  <a:lnTo>
                    <a:pt x="132402" y="28963"/>
                  </a:lnTo>
                  <a:lnTo>
                    <a:pt x="177915" y="28963"/>
                  </a:lnTo>
                  <a:lnTo>
                    <a:pt x="177915" y="41376"/>
                  </a:lnTo>
                  <a:lnTo>
                    <a:pt x="202741" y="41376"/>
                  </a:lnTo>
                  <a:lnTo>
                    <a:pt x="202741" y="53789"/>
                  </a:lnTo>
                  <a:lnTo>
                    <a:pt x="223428" y="53789"/>
                  </a:lnTo>
                  <a:lnTo>
                    <a:pt x="223428" y="74476"/>
                  </a:lnTo>
                  <a:lnTo>
                    <a:pt x="339280" y="74476"/>
                  </a:lnTo>
                  <a:lnTo>
                    <a:pt x="339280" y="91027"/>
                  </a:lnTo>
                  <a:lnTo>
                    <a:pt x="359968" y="91027"/>
                  </a:lnTo>
                  <a:lnTo>
                    <a:pt x="359968" y="124127"/>
                  </a:lnTo>
                  <a:lnTo>
                    <a:pt x="380656" y="124127"/>
                  </a:lnTo>
                  <a:lnTo>
                    <a:pt x="380656" y="140677"/>
                  </a:lnTo>
                  <a:lnTo>
                    <a:pt x="562708" y="140677"/>
                  </a:lnTo>
                  <a:lnTo>
                    <a:pt x="562708" y="148953"/>
                  </a:lnTo>
                  <a:lnTo>
                    <a:pt x="579258" y="148953"/>
                  </a:lnTo>
                  <a:lnTo>
                    <a:pt x="579258" y="165503"/>
                  </a:lnTo>
                  <a:lnTo>
                    <a:pt x="666147" y="165503"/>
                  </a:lnTo>
                  <a:lnTo>
                    <a:pt x="666147" y="177915"/>
                  </a:lnTo>
                  <a:lnTo>
                    <a:pt x="732348" y="177915"/>
                  </a:lnTo>
                  <a:lnTo>
                    <a:pt x="732348" y="194466"/>
                  </a:lnTo>
                  <a:lnTo>
                    <a:pt x="802686" y="194466"/>
                  </a:lnTo>
                  <a:lnTo>
                    <a:pt x="802686" y="215153"/>
                  </a:lnTo>
                  <a:lnTo>
                    <a:pt x="918538" y="215153"/>
                  </a:lnTo>
                  <a:lnTo>
                    <a:pt x="918538" y="223429"/>
                  </a:lnTo>
                  <a:lnTo>
                    <a:pt x="964051" y="223429"/>
                  </a:lnTo>
                  <a:lnTo>
                    <a:pt x="964051" y="244116"/>
                  </a:lnTo>
                  <a:lnTo>
                    <a:pt x="1038527" y="244116"/>
                  </a:lnTo>
                  <a:lnTo>
                    <a:pt x="1038527" y="273079"/>
                  </a:lnTo>
                  <a:lnTo>
                    <a:pt x="1063352" y="273079"/>
                  </a:lnTo>
                  <a:lnTo>
                    <a:pt x="1063352" y="289629"/>
                  </a:lnTo>
                  <a:lnTo>
                    <a:pt x="1092315" y="289629"/>
                  </a:lnTo>
                  <a:lnTo>
                    <a:pt x="1092315" y="302042"/>
                  </a:lnTo>
                  <a:lnTo>
                    <a:pt x="1092315" y="314455"/>
                  </a:lnTo>
                  <a:lnTo>
                    <a:pt x="1154379" y="314455"/>
                  </a:lnTo>
                  <a:lnTo>
                    <a:pt x="1154379" y="318592"/>
                  </a:lnTo>
                  <a:lnTo>
                    <a:pt x="1195754" y="318592"/>
                  </a:lnTo>
                  <a:lnTo>
                    <a:pt x="1195754" y="331005"/>
                  </a:lnTo>
                  <a:lnTo>
                    <a:pt x="1311606" y="331005"/>
                  </a:lnTo>
                  <a:lnTo>
                    <a:pt x="1311606" y="343418"/>
                  </a:lnTo>
                  <a:lnTo>
                    <a:pt x="1332294" y="343418"/>
                  </a:lnTo>
                  <a:lnTo>
                    <a:pt x="1332294" y="359968"/>
                  </a:lnTo>
                  <a:lnTo>
                    <a:pt x="1348844" y="359968"/>
                  </a:lnTo>
                  <a:lnTo>
                    <a:pt x="1348844" y="384793"/>
                  </a:lnTo>
                  <a:lnTo>
                    <a:pt x="1452283" y="384793"/>
                  </a:lnTo>
                  <a:lnTo>
                    <a:pt x="1452283" y="397206"/>
                  </a:lnTo>
                  <a:lnTo>
                    <a:pt x="1551584" y="397206"/>
                  </a:lnTo>
                  <a:lnTo>
                    <a:pt x="1551584" y="413756"/>
                  </a:lnTo>
                  <a:lnTo>
                    <a:pt x="1576409" y="413756"/>
                  </a:lnTo>
                  <a:lnTo>
                    <a:pt x="1576409" y="434444"/>
                  </a:lnTo>
                  <a:lnTo>
                    <a:pt x="1597097" y="434444"/>
                  </a:lnTo>
                  <a:lnTo>
                    <a:pt x="1597097" y="463407"/>
                  </a:lnTo>
                  <a:lnTo>
                    <a:pt x="1642610" y="463407"/>
                  </a:lnTo>
                  <a:lnTo>
                    <a:pt x="1642610" y="475819"/>
                  </a:lnTo>
                  <a:lnTo>
                    <a:pt x="1712949" y="475819"/>
                  </a:lnTo>
                  <a:lnTo>
                    <a:pt x="1712949" y="484095"/>
                  </a:lnTo>
                  <a:lnTo>
                    <a:pt x="1733637" y="484095"/>
                  </a:lnTo>
                  <a:lnTo>
                    <a:pt x="1733637" y="513057"/>
                  </a:lnTo>
                  <a:lnTo>
                    <a:pt x="1820525" y="513057"/>
                  </a:lnTo>
                  <a:lnTo>
                    <a:pt x="1820525" y="546158"/>
                  </a:lnTo>
                  <a:lnTo>
                    <a:pt x="1866038" y="546158"/>
                  </a:lnTo>
                  <a:lnTo>
                    <a:pt x="1866038" y="558571"/>
                  </a:lnTo>
                  <a:lnTo>
                    <a:pt x="1882589" y="558571"/>
                  </a:lnTo>
                  <a:lnTo>
                    <a:pt x="1882589" y="570983"/>
                  </a:lnTo>
                  <a:lnTo>
                    <a:pt x="1965340" y="570983"/>
                  </a:lnTo>
                  <a:lnTo>
                    <a:pt x="1965340" y="579258"/>
                  </a:lnTo>
                  <a:lnTo>
                    <a:pt x="1998440" y="579258"/>
                  </a:lnTo>
                  <a:lnTo>
                    <a:pt x="1998440" y="591671"/>
                  </a:lnTo>
                  <a:lnTo>
                    <a:pt x="2122567" y="591671"/>
                  </a:lnTo>
                  <a:lnTo>
                    <a:pt x="2122567" y="616496"/>
                  </a:lnTo>
                  <a:lnTo>
                    <a:pt x="2168080" y="616496"/>
                  </a:lnTo>
                  <a:lnTo>
                    <a:pt x="2168080" y="633047"/>
                  </a:lnTo>
                  <a:lnTo>
                    <a:pt x="2197043" y="633047"/>
                  </a:lnTo>
                  <a:lnTo>
                    <a:pt x="2197043" y="645459"/>
                  </a:lnTo>
                  <a:lnTo>
                    <a:pt x="2217731" y="645459"/>
                  </a:lnTo>
                  <a:lnTo>
                    <a:pt x="2217731" y="662010"/>
                  </a:lnTo>
                  <a:lnTo>
                    <a:pt x="2250831" y="662010"/>
                  </a:lnTo>
                  <a:lnTo>
                    <a:pt x="2250831" y="674422"/>
                  </a:lnTo>
                  <a:lnTo>
                    <a:pt x="2345995" y="674422"/>
                  </a:lnTo>
                  <a:lnTo>
                    <a:pt x="2345995" y="695110"/>
                  </a:lnTo>
                  <a:lnTo>
                    <a:pt x="2408058" y="695110"/>
                  </a:lnTo>
                  <a:lnTo>
                    <a:pt x="2408058" y="707523"/>
                  </a:lnTo>
                  <a:lnTo>
                    <a:pt x="2532185" y="707523"/>
                  </a:lnTo>
                  <a:lnTo>
                    <a:pt x="2532185" y="736486"/>
                  </a:lnTo>
                  <a:lnTo>
                    <a:pt x="2594248" y="736486"/>
                  </a:lnTo>
                  <a:lnTo>
                    <a:pt x="2594248" y="757173"/>
                  </a:lnTo>
                  <a:lnTo>
                    <a:pt x="2660449" y="757173"/>
                  </a:lnTo>
                  <a:lnTo>
                    <a:pt x="2660449" y="769586"/>
                  </a:lnTo>
                  <a:lnTo>
                    <a:pt x="2751476" y="769586"/>
                  </a:lnTo>
                  <a:lnTo>
                    <a:pt x="2751476" y="781999"/>
                  </a:lnTo>
                  <a:lnTo>
                    <a:pt x="2784576" y="781999"/>
                  </a:lnTo>
                  <a:lnTo>
                    <a:pt x="2784576" y="802686"/>
                  </a:lnTo>
                  <a:lnTo>
                    <a:pt x="2879740" y="802686"/>
                  </a:lnTo>
                  <a:lnTo>
                    <a:pt x="2879740" y="815099"/>
                  </a:lnTo>
                  <a:lnTo>
                    <a:pt x="2908703" y="815099"/>
                  </a:lnTo>
                  <a:lnTo>
                    <a:pt x="2908703" y="831649"/>
                  </a:lnTo>
                  <a:lnTo>
                    <a:pt x="2958353" y="831649"/>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8393" name="Group 145"/>
          <p:cNvGrpSpPr>
            <a:grpSpLocks/>
          </p:cNvGrpSpPr>
          <p:nvPr/>
        </p:nvGrpSpPr>
        <p:grpSpPr bwMode="auto">
          <a:xfrm>
            <a:off x="1155700" y="1960563"/>
            <a:ext cx="4806950" cy="1998662"/>
            <a:chOff x="1754324" y="1460557"/>
            <a:chExt cx="6181509" cy="2569423"/>
          </a:xfrm>
        </p:grpSpPr>
        <p:sp>
          <p:nvSpPr>
            <p:cNvPr id="58440" name="Freeform 143"/>
            <p:cNvSpPr>
              <a:spLocks/>
            </p:cNvSpPr>
            <p:nvPr/>
          </p:nvSpPr>
          <p:spPr bwMode="auto">
            <a:xfrm>
              <a:off x="5602252" y="3185919"/>
              <a:ext cx="2333581" cy="844061"/>
            </a:xfrm>
            <a:custGeom>
              <a:avLst/>
              <a:gdLst>
                <a:gd name="T0" fmla="*/ 2333581 w 2333581"/>
                <a:gd name="T1" fmla="*/ 844061 h 844061"/>
                <a:gd name="T2" fmla="*/ 1936376 w 2333581"/>
                <a:gd name="T3" fmla="*/ 844061 h 844061"/>
                <a:gd name="T4" fmla="*/ 1936376 w 2333581"/>
                <a:gd name="T5" fmla="*/ 703384 h 844061"/>
                <a:gd name="T6" fmla="*/ 1808112 w 2333581"/>
                <a:gd name="T7" fmla="*/ 703384 h 844061"/>
                <a:gd name="T8" fmla="*/ 1808112 w 2333581"/>
                <a:gd name="T9" fmla="*/ 628908 h 844061"/>
                <a:gd name="T10" fmla="*/ 1688123 w 2333581"/>
                <a:gd name="T11" fmla="*/ 628908 h 844061"/>
                <a:gd name="T12" fmla="*/ 1688123 w 2333581"/>
                <a:gd name="T13" fmla="*/ 566845 h 844061"/>
                <a:gd name="T14" fmla="*/ 1630197 w 2333581"/>
                <a:gd name="T15" fmla="*/ 566845 h 844061"/>
                <a:gd name="T16" fmla="*/ 1630197 w 2333581"/>
                <a:gd name="T17" fmla="*/ 508919 h 844061"/>
                <a:gd name="T18" fmla="*/ 1340568 w 2333581"/>
                <a:gd name="T19" fmla="*/ 508919 h 844061"/>
                <a:gd name="T20" fmla="*/ 1340568 w 2333581"/>
                <a:gd name="T21" fmla="*/ 484094 h 844061"/>
                <a:gd name="T22" fmla="*/ 1084039 w 2333581"/>
                <a:gd name="T23" fmla="*/ 484094 h 844061"/>
                <a:gd name="T24" fmla="*/ 1084039 w 2333581"/>
                <a:gd name="T25" fmla="*/ 455131 h 844061"/>
                <a:gd name="T26" fmla="*/ 1009563 w 2333581"/>
                <a:gd name="T27" fmla="*/ 455131 h 844061"/>
                <a:gd name="T28" fmla="*/ 1009563 w 2333581"/>
                <a:gd name="T29" fmla="*/ 426168 h 844061"/>
                <a:gd name="T30" fmla="*/ 988876 w 2333581"/>
                <a:gd name="T31" fmla="*/ 426168 h 844061"/>
                <a:gd name="T32" fmla="*/ 988876 w 2333581"/>
                <a:gd name="T33" fmla="*/ 397205 h 844061"/>
                <a:gd name="T34" fmla="*/ 930950 w 2333581"/>
                <a:gd name="T35" fmla="*/ 397205 h 844061"/>
                <a:gd name="T36" fmla="*/ 930950 w 2333581"/>
                <a:gd name="T37" fmla="*/ 347554 h 844061"/>
                <a:gd name="T38" fmla="*/ 794410 w 2333581"/>
                <a:gd name="T39" fmla="*/ 347554 h 844061"/>
                <a:gd name="T40" fmla="*/ 794410 w 2333581"/>
                <a:gd name="T41" fmla="*/ 310316 h 844061"/>
                <a:gd name="T42" fmla="*/ 781998 w 2333581"/>
                <a:gd name="T43" fmla="*/ 310316 h 844061"/>
                <a:gd name="T44" fmla="*/ 781998 w 2333581"/>
                <a:gd name="T45" fmla="*/ 297904 h 844061"/>
                <a:gd name="T46" fmla="*/ 719934 w 2333581"/>
                <a:gd name="T47" fmla="*/ 297904 h 844061"/>
                <a:gd name="T48" fmla="*/ 719934 w 2333581"/>
                <a:gd name="T49" fmla="*/ 277216 h 844061"/>
                <a:gd name="T50" fmla="*/ 570982 w 2333581"/>
                <a:gd name="T51" fmla="*/ 277216 h 844061"/>
                <a:gd name="T52" fmla="*/ 570982 w 2333581"/>
                <a:gd name="T53" fmla="*/ 264803 h 844061"/>
                <a:gd name="T54" fmla="*/ 479956 w 2333581"/>
                <a:gd name="T55" fmla="*/ 264803 h 844061"/>
                <a:gd name="T56" fmla="*/ 479956 w 2333581"/>
                <a:gd name="T57" fmla="*/ 223428 h 844061"/>
                <a:gd name="T58" fmla="*/ 417893 w 2333581"/>
                <a:gd name="T59" fmla="*/ 223428 h 844061"/>
                <a:gd name="T60" fmla="*/ 417893 w 2333581"/>
                <a:gd name="T61" fmla="*/ 211015 h 844061"/>
                <a:gd name="T62" fmla="*/ 397205 w 2333581"/>
                <a:gd name="T63" fmla="*/ 211015 h 844061"/>
                <a:gd name="T64" fmla="*/ 397205 w 2333581"/>
                <a:gd name="T65" fmla="*/ 198602 h 844061"/>
                <a:gd name="T66" fmla="*/ 380655 w 2333581"/>
                <a:gd name="T67" fmla="*/ 198602 h 844061"/>
                <a:gd name="T68" fmla="*/ 380655 w 2333581"/>
                <a:gd name="T69" fmla="*/ 165502 h 844061"/>
                <a:gd name="T70" fmla="*/ 372380 w 2333581"/>
                <a:gd name="T71" fmla="*/ 165502 h 844061"/>
                <a:gd name="T72" fmla="*/ 372380 w 2333581"/>
                <a:gd name="T73" fmla="*/ 132401 h 844061"/>
                <a:gd name="T74" fmla="*/ 339279 w 2333581"/>
                <a:gd name="T75" fmla="*/ 132401 h 844061"/>
                <a:gd name="T76" fmla="*/ 339279 w 2333581"/>
                <a:gd name="T77" fmla="*/ 107576 h 844061"/>
                <a:gd name="T78" fmla="*/ 318591 w 2333581"/>
                <a:gd name="T79" fmla="*/ 107576 h 844061"/>
                <a:gd name="T80" fmla="*/ 318591 w 2333581"/>
                <a:gd name="T81" fmla="*/ 95163 h 844061"/>
                <a:gd name="T82" fmla="*/ 231703 w 2333581"/>
                <a:gd name="T83" fmla="*/ 95163 h 844061"/>
                <a:gd name="T84" fmla="*/ 231703 w 2333581"/>
                <a:gd name="T85" fmla="*/ 66200 h 844061"/>
                <a:gd name="T86" fmla="*/ 211015 w 2333581"/>
                <a:gd name="T87" fmla="*/ 66200 h 844061"/>
                <a:gd name="T88" fmla="*/ 211015 w 2333581"/>
                <a:gd name="T89" fmla="*/ 37238 h 844061"/>
                <a:gd name="T90" fmla="*/ 161364 w 2333581"/>
                <a:gd name="T91" fmla="*/ 37238 h 844061"/>
                <a:gd name="T92" fmla="*/ 161364 w 2333581"/>
                <a:gd name="T93" fmla="*/ 28962 h 844061"/>
                <a:gd name="T94" fmla="*/ 107576 w 2333581"/>
                <a:gd name="T95" fmla="*/ 28962 h 844061"/>
                <a:gd name="T96" fmla="*/ 107576 w 2333581"/>
                <a:gd name="T97" fmla="*/ 12412 h 844061"/>
                <a:gd name="T98" fmla="*/ 74476 w 2333581"/>
                <a:gd name="T99" fmla="*/ 12412 h 844061"/>
                <a:gd name="T100" fmla="*/ 74476 w 2333581"/>
                <a:gd name="T101" fmla="*/ 0 h 844061"/>
                <a:gd name="T102" fmla="*/ 0 w 2333581"/>
                <a:gd name="T103" fmla="*/ 0 h 8440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333581" h="844061">
                  <a:moveTo>
                    <a:pt x="2333581" y="844061"/>
                  </a:moveTo>
                  <a:lnTo>
                    <a:pt x="1936376" y="844061"/>
                  </a:lnTo>
                  <a:lnTo>
                    <a:pt x="1936376" y="703384"/>
                  </a:lnTo>
                  <a:lnTo>
                    <a:pt x="1808112" y="703384"/>
                  </a:lnTo>
                  <a:lnTo>
                    <a:pt x="1808112" y="628908"/>
                  </a:lnTo>
                  <a:lnTo>
                    <a:pt x="1688123" y="628908"/>
                  </a:lnTo>
                  <a:lnTo>
                    <a:pt x="1688123" y="566845"/>
                  </a:lnTo>
                  <a:lnTo>
                    <a:pt x="1630197" y="566845"/>
                  </a:lnTo>
                  <a:lnTo>
                    <a:pt x="1630197" y="508919"/>
                  </a:lnTo>
                  <a:lnTo>
                    <a:pt x="1340568" y="508919"/>
                  </a:lnTo>
                  <a:lnTo>
                    <a:pt x="1340568" y="484094"/>
                  </a:lnTo>
                  <a:lnTo>
                    <a:pt x="1084039" y="484094"/>
                  </a:lnTo>
                  <a:lnTo>
                    <a:pt x="1084039" y="455131"/>
                  </a:lnTo>
                  <a:lnTo>
                    <a:pt x="1009563" y="455131"/>
                  </a:lnTo>
                  <a:lnTo>
                    <a:pt x="1009563" y="426168"/>
                  </a:lnTo>
                  <a:lnTo>
                    <a:pt x="988876" y="426168"/>
                  </a:lnTo>
                  <a:lnTo>
                    <a:pt x="988876" y="397205"/>
                  </a:lnTo>
                  <a:lnTo>
                    <a:pt x="930950" y="397205"/>
                  </a:lnTo>
                  <a:lnTo>
                    <a:pt x="930950" y="347554"/>
                  </a:lnTo>
                  <a:lnTo>
                    <a:pt x="794410" y="347554"/>
                  </a:lnTo>
                  <a:lnTo>
                    <a:pt x="794410" y="310316"/>
                  </a:lnTo>
                  <a:lnTo>
                    <a:pt x="781998" y="310316"/>
                  </a:lnTo>
                  <a:lnTo>
                    <a:pt x="781998" y="297904"/>
                  </a:lnTo>
                  <a:lnTo>
                    <a:pt x="719934" y="297904"/>
                  </a:lnTo>
                  <a:lnTo>
                    <a:pt x="719934" y="277216"/>
                  </a:lnTo>
                  <a:lnTo>
                    <a:pt x="570982" y="277216"/>
                  </a:lnTo>
                  <a:lnTo>
                    <a:pt x="570982" y="264803"/>
                  </a:lnTo>
                  <a:lnTo>
                    <a:pt x="479956" y="264803"/>
                  </a:lnTo>
                  <a:lnTo>
                    <a:pt x="479956" y="223428"/>
                  </a:lnTo>
                  <a:lnTo>
                    <a:pt x="417893" y="223428"/>
                  </a:lnTo>
                  <a:lnTo>
                    <a:pt x="417893" y="211015"/>
                  </a:lnTo>
                  <a:lnTo>
                    <a:pt x="397205" y="211015"/>
                  </a:lnTo>
                  <a:lnTo>
                    <a:pt x="397205" y="198602"/>
                  </a:lnTo>
                  <a:lnTo>
                    <a:pt x="380655" y="198602"/>
                  </a:lnTo>
                  <a:lnTo>
                    <a:pt x="380655" y="165502"/>
                  </a:lnTo>
                  <a:lnTo>
                    <a:pt x="372380" y="165502"/>
                  </a:lnTo>
                  <a:lnTo>
                    <a:pt x="372380" y="132401"/>
                  </a:lnTo>
                  <a:lnTo>
                    <a:pt x="339279" y="132401"/>
                  </a:lnTo>
                  <a:lnTo>
                    <a:pt x="339279" y="107576"/>
                  </a:lnTo>
                  <a:lnTo>
                    <a:pt x="318591" y="107576"/>
                  </a:lnTo>
                  <a:lnTo>
                    <a:pt x="318591" y="95163"/>
                  </a:lnTo>
                  <a:lnTo>
                    <a:pt x="231703" y="95163"/>
                  </a:lnTo>
                  <a:lnTo>
                    <a:pt x="231703" y="66200"/>
                  </a:lnTo>
                  <a:lnTo>
                    <a:pt x="211015" y="66200"/>
                  </a:lnTo>
                  <a:lnTo>
                    <a:pt x="211015" y="37238"/>
                  </a:lnTo>
                  <a:lnTo>
                    <a:pt x="161364" y="37238"/>
                  </a:lnTo>
                  <a:lnTo>
                    <a:pt x="161364" y="28962"/>
                  </a:lnTo>
                  <a:lnTo>
                    <a:pt x="107576" y="28962"/>
                  </a:lnTo>
                  <a:lnTo>
                    <a:pt x="107576" y="12412"/>
                  </a:lnTo>
                  <a:lnTo>
                    <a:pt x="74476" y="12412"/>
                  </a:lnTo>
                  <a:lnTo>
                    <a:pt x="74476" y="0"/>
                  </a:lnTo>
                  <a:lnTo>
                    <a:pt x="0" y="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41" name="Freeform 144"/>
            <p:cNvSpPr>
              <a:spLocks/>
            </p:cNvSpPr>
            <p:nvPr/>
          </p:nvSpPr>
          <p:spPr bwMode="auto">
            <a:xfrm>
              <a:off x="1754324" y="1460557"/>
              <a:ext cx="3864478" cy="1721224"/>
            </a:xfrm>
            <a:custGeom>
              <a:avLst/>
              <a:gdLst>
                <a:gd name="T0" fmla="*/ 144814 w 3864478"/>
                <a:gd name="T1" fmla="*/ 28963 h 1721224"/>
                <a:gd name="T2" fmla="*/ 248253 w 3864478"/>
                <a:gd name="T3" fmla="*/ 49651 h 1721224"/>
                <a:gd name="T4" fmla="*/ 471681 w 3864478"/>
                <a:gd name="T5" fmla="*/ 86889 h 1721224"/>
                <a:gd name="T6" fmla="*/ 533745 w 3864478"/>
                <a:gd name="T7" fmla="*/ 103439 h 1721224"/>
                <a:gd name="T8" fmla="*/ 570983 w 3864478"/>
                <a:gd name="T9" fmla="*/ 144815 h 1721224"/>
                <a:gd name="T10" fmla="*/ 794411 w 3864478"/>
                <a:gd name="T11" fmla="*/ 177915 h 1721224"/>
                <a:gd name="T12" fmla="*/ 852337 w 3864478"/>
                <a:gd name="T13" fmla="*/ 211016 h 1721224"/>
                <a:gd name="T14" fmla="*/ 922675 w 3864478"/>
                <a:gd name="T15" fmla="*/ 235841 h 1721224"/>
                <a:gd name="T16" fmla="*/ 939225 w 3864478"/>
                <a:gd name="T17" fmla="*/ 277217 h 1721224"/>
                <a:gd name="T18" fmla="*/ 997151 w 3864478"/>
                <a:gd name="T19" fmla="*/ 293767 h 1721224"/>
                <a:gd name="T20" fmla="*/ 1034389 w 3864478"/>
                <a:gd name="T21" fmla="*/ 364105 h 1721224"/>
                <a:gd name="T22" fmla="*/ 1108865 w 3864478"/>
                <a:gd name="T23" fmla="*/ 388931 h 1721224"/>
                <a:gd name="T24" fmla="*/ 1141966 w 3864478"/>
                <a:gd name="T25" fmla="*/ 422031 h 1721224"/>
                <a:gd name="T26" fmla="*/ 1237129 w 3864478"/>
                <a:gd name="T27" fmla="*/ 442719 h 1721224"/>
                <a:gd name="T28" fmla="*/ 1278505 w 3864478"/>
                <a:gd name="T29" fmla="*/ 492370 h 1721224"/>
                <a:gd name="T30" fmla="*/ 1390219 w 3864478"/>
                <a:gd name="T31" fmla="*/ 525470 h 1721224"/>
                <a:gd name="T32" fmla="*/ 1444007 w 3864478"/>
                <a:gd name="T33" fmla="*/ 558571 h 1721224"/>
                <a:gd name="T34" fmla="*/ 1547446 w 3864478"/>
                <a:gd name="T35" fmla="*/ 570983 h 1721224"/>
                <a:gd name="T36" fmla="*/ 1563996 w 3864478"/>
                <a:gd name="T37" fmla="*/ 616496 h 1721224"/>
                <a:gd name="T38" fmla="*/ 1621922 w 3864478"/>
                <a:gd name="T39" fmla="*/ 633047 h 1721224"/>
                <a:gd name="T40" fmla="*/ 1650885 w 3864478"/>
                <a:gd name="T41" fmla="*/ 678560 h 1721224"/>
                <a:gd name="T42" fmla="*/ 1692261 w 3864478"/>
                <a:gd name="T43" fmla="*/ 703385 h 1721224"/>
                <a:gd name="T44" fmla="*/ 1746049 w 3864478"/>
                <a:gd name="T45" fmla="*/ 724073 h 1721224"/>
                <a:gd name="T46" fmla="*/ 1779149 w 3864478"/>
                <a:gd name="T47" fmla="*/ 744761 h 1721224"/>
                <a:gd name="T48" fmla="*/ 1799837 w 3864478"/>
                <a:gd name="T49" fmla="*/ 773724 h 1721224"/>
                <a:gd name="T50" fmla="*/ 1886726 w 3864478"/>
                <a:gd name="T51" fmla="*/ 786136 h 1721224"/>
                <a:gd name="T52" fmla="*/ 1932239 w 3864478"/>
                <a:gd name="T53" fmla="*/ 835787 h 1721224"/>
                <a:gd name="T54" fmla="*/ 2118429 w 3864478"/>
                <a:gd name="T55" fmla="*/ 860612 h 1721224"/>
                <a:gd name="T56" fmla="*/ 2147392 w 3864478"/>
                <a:gd name="T57" fmla="*/ 897850 h 1721224"/>
                <a:gd name="T58" fmla="*/ 2271519 w 3864478"/>
                <a:gd name="T59" fmla="*/ 930951 h 1721224"/>
                <a:gd name="T60" fmla="*/ 2279794 w 3864478"/>
                <a:gd name="T61" fmla="*/ 980601 h 1721224"/>
                <a:gd name="T62" fmla="*/ 2341857 w 3864478"/>
                <a:gd name="T63" fmla="*/ 1005427 h 1721224"/>
                <a:gd name="T64" fmla="*/ 2370820 w 3864478"/>
                <a:gd name="T65" fmla="*/ 1038527 h 1721224"/>
                <a:gd name="T66" fmla="*/ 2449433 w 3864478"/>
                <a:gd name="T67" fmla="*/ 1042664 h 1721224"/>
                <a:gd name="T68" fmla="*/ 2561147 w 3864478"/>
                <a:gd name="T69" fmla="*/ 1084040 h 1721224"/>
                <a:gd name="T70" fmla="*/ 2614936 w 3864478"/>
                <a:gd name="T71" fmla="*/ 1096453 h 1721224"/>
                <a:gd name="T72" fmla="*/ 2693549 w 3864478"/>
                <a:gd name="T73" fmla="*/ 1141966 h 1721224"/>
                <a:gd name="T74" fmla="*/ 2747338 w 3864478"/>
                <a:gd name="T75" fmla="*/ 1166791 h 1721224"/>
                <a:gd name="T76" fmla="*/ 2768025 w 3864478"/>
                <a:gd name="T77" fmla="*/ 1232992 h 1721224"/>
                <a:gd name="T78" fmla="*/ 2912840 w 3864478"/>
                <a:gd name="T79" fmla="*/ 1245405 h 1721224"/>
                <a:gd name="T80" fmla="*/ 2970766 w 3864478"/>
                <a:gd name="T81" fmla="*/ 1303331 h 1721224"/>
                <a:gd name="T82" fmla="*/ 3123855 w 3864478"/>
                <a:gd name="T83" fmla="*/ 1315743 h 1721224"/>
                <a:gd name="T84" fmla="*/ 3173506 w 3864478"/>
                <a:gd name="T85" fmla="*/ 1336431 h 1721224"/>
                <a:gd name="T86" fmla="*/ 3223157 w 3864478"/>
                <a:gd name="T87" fmla="*/ 1352981 h 1721224"/>
                <a:gd name="T88" fmla="*/ 3239707 w 3864478"/>
                <a:gd name="T89" fmla="*/ 1406770 h 1721224"/>
                <a:gd name="T90" fmla="*/ 3334871 w 3864478"/>
                <a:gd name="T91" fmla="*/ 1431595 h 1721224"/>
                <a:gd name="T92" fmla="*/ 3363833 w 3864478"/>
                <a:gd name="T93" fmla="*/ 1477108 h 1721224"/>
                <a:gd name="T94" fmla="*/ 3450722 w 3864478"/>
                <a:gd name="T95" fmla="*/ 1493658 h 1721224"/>
                <a:gd name="T96" fmla="*/ 3554161 w 3864478"/>
                <a:gd name="T97" fmla="*/ 1535034 h 1721224"/>
                <a:gd name="T98" fmla="*/ 3645187 w 3864478"/>
                <a:gd name="T99" fmla="*/ 1551584 h 1721224"/>
                <a:gd name="T100" fmla="*/ 3678288 w 3864478"/>
                <a:gd name="T101" fmla="*/ 1609510 h 1721224"/>
                <a:gd name="T102" fmla="*/ 3727938 w 3864478"/>
                <a:gd name="T103" fmla="*/ 1617785 h 1721224"/>
                <a:gd name="T104" fmla="*/ 3769314 w 3864478"/>
                <a:gd name="T105" fmla="*/ 1683986 h 1721224"/>
                <a:gd name="T106" fmla="*/ 3831377 w 3864478"/>
                <a:gd name="T107" fmla="*/ 1700536 h 17212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864478" h="1721224">
                  <a:moveTo>
                    <a:pt x="0" y="0"/>
                  </a:moveTo>
                  <a:lnTo>
                    <a:pt x="144814" y="0"/>
                  </a:lnTo>
                  <a:lnTo>
                    <a:pt x="144814" y="28963"/>
                  </a:lnTo>
                  <a:lnTo>
                    <a:pt x="190328" y="28963"/>
                  </a:lnTo>
                  <a:lnTo>
                    <a:pt x="190328" y="49651"/>
                  </a:lnTo>
                  <a:lnTo>
                    <a:pt x="248253" y="49651"/>
                  </a:lnTo>
                  <a:lnTo>
                    <a:pt x="248253" y="74476"/>
                  </a:lnTo>
                  <a:lnTo>
                    <a:pt x="471681" y="74476"/>
                  </a:lnTo>
                  <a:lnTo>
                    <a:pt x="471681" y="86889"/>
                  </a:lnTo>
                  <a:lnTo>
                    <a:pt x="496507" y="86889"/>
                  </a:lnTo>
                  <a:lnTo>
                    <a:pt x="496507" y="103439"/>
                  </a:lnTo>
                  <a:lnTo>
                    <a:pt x="533745" y="103439"/>
                  </a:lnTo>
                  <a:lnTo>
                    <a:pt x="533745" y="119990"/>
                  </a:lnTo>
                  <a:lnTo>
                    <a:pt x="570983" y="119990"/>
                  </a:lnTo>
                  <a:lnTo>
                    <a:pt x="570983" y="144815"/>
                  </a:lnTo>
                  <a:lnTo>
                    <a:pt x="699247" y="144815"/>
                  </a:lnTo>
                  <a:lnTo>
                    <a:pt x="699247" y="177915"/>
                  </a:lnTo>
                  <a:lnTo>
                    <a:pt x="794411" y="177915"/>
                  </a:lnTo>
                  <a:lnTo>
                    <a:pt x="794411" y="190328"/>
                  </a:lnTo>
                  <a:lnTo>
                    <a:pt x="852337" y="190328"/>
                  </a:lnTo>
                  <a:lnTo>
                    <a:pt x="852337" y="211016"/>
                  </a:lnTo>
                  <a:lnTo>
                    <a:pt x="893712" y="211016"/>
                  </a:lnTo>
                  <a:lnTo>
                    <a:pt x="893712" y="235841"/>
                  </a:lnTo>
                  <a:lnTo>
                    <a:pt x="922675" y="235841"/>
                  </a:lnTo>
                  <a:lnTo>
                    <a:pt x="922675" y="252391"/>
                  </a:lnTo>
                  <a:lnTo>
                    <a:pt x="939225" y="252391"/>
                  </a:lnTo>
                  <a:lnTo>
                    <a:pt x="939225" y="277217"/>
                  </a:lnTo>
                  <a:lnTo>
                    <a:pt x="972326" y="277217"/>
                  </a:lnTo>
                  <a:lnTo>
                    <a:pt x="972326" y="293767"/>
                  </a:lnTo>
                  <a:lnTo>
                    <a:pt x="997151" y="293767"/>
                  </a:lnTo>
                  <a:lnTo>
                    <a:pt x="997151" y="343418"/>
                  </a:lnTo>
                  <a:lnTo>
                    <a:pt x="1034389" y="343418"/>
                  </a:lnTo>
                  <a:lnTo>
                    <a:pt x="1034389" y="364105"/>
                  </a:lnTo>
                  <a:lnTo>
                    <a:pt x="1071627" y="364105"/>
                  </a:lnTo>
                  <a:lnTo>
                    <a:pt x="1071627" y="388931"/>
                  </a:lnTo>
                  <a:lnTo>
                    <a:pt x="1108865" y="388931"/>
                  </a:lnTo>
                  <a:lnTo>
                    <a:pt x="1108865" y="409619"/>
                  </a:lnTo>
                  <a:lnTo>
                    <a:pt x="1141966" y="409619"/>
                  </a:lnTo>
                  <a:lnTo>
                    <a:pt x="1141966" y="422031"/>
                  </a:lnTo>
                  <a:lnTo>
                    <a:pt x="1162653" y="422031"/>
                  </a:lnTo>
                  <a:lnTo>
                    <a:pt x="1162653" y="442719"/>
                  </a:lnTo>
                  <a:lnTo>
                    <a:pt x="1237129" y="442719"/>
                  </a:lnTo>
                  <a:lnTo>
                    <a:pt x="1237129" y="459269"/>
                  </a:lnTo>
                  <a:lnTo>
                    <a:pt x="1278505" y="459269"/>
                  </a:lnTo>
                  <a:lnTo>
                    <a:pt x="1278505" y="492370"/>
                  </a:lnTo>
                  <a:lnTo>
                    <a:pt x="1365394" y="492370"/>
                  </a:lnTo>
                  <a:lnTo>
                    <a:pt x="1365394" y="525470"/>
                  </a:lnTo>
                  <a:lnTo>
                    <a:pt x="1390219" y="525470"/>
                  </a:lnTo>
                  <a:lnTo>
                    <a:pt x="1390219" y="537883"/>
                  </a:lnTo>
                  <a:lnTo>
                    <a:pt x="1444007" y="537883"/>
                  </a:lnTo>
                  <a:lnTo>
                    <a:pt x="1444007" y="558571"/>
                  </a:lnTo>
                  <a:lnTo>
                    <a:pt x="1510208" y="558571"/>
                  </a:lnTo>
                  <a:lnTo>
                    <a:pt x="1510208" y="570983"/>
                  </a:lnTo>
                  <a:lnTo>
                    <a:pt x="1547446" y="570983"/>
                  </a:lnTo>
                  <a:lnTo>
                    <a:pt x="1547446" y="595809"/>
                  </a:lnTo>
                  <a:lnTo>
                    <a:pt x="1563996" y="595809"/>
                  </a:lnTo>
                  <a:lnTo>
                    <a:pt x="1563996" y="616496"/>
                  </a:lnTo>
                  <a:lnTo>
                    <a:pt x="1592959" y="616496"/>
                  </a:lnTo>
                  <a:lnTo>
                    <a:pt x="1592959" y="633047"/>
                  </a:lnTo>
                  <a:lnTo>
                    <a:pt x="1621922" y="633047"/>
                  </a:lnTo>
                  <a:lnTo>
                    <a:pt x="1621922" y="653734"/>
                  </a:lnTo>
                  <a:lnTo>
                    <a:pt x="1650885" y="653734"/>
                  </a:lnTo>
                  <a:lnTo>
                    <a:pt x="1650885" y="678560"/>
                  </a:lnTo>
                  <a:lnTo>
                    <a:pt x="1667435" y="678560"/>
                  </a:lnTo>
                  <a:lnTo>
                    <a:pt x="1667435" y="703385"/>
                  </a:lnTo>
                  <a:lnTo>
                    <a:pt x="1692261" y="703385"/>
                  </a:lnTo>
                  <a:lnTo>
                    <a:pt x="1692261" y="711660"/>
                  </a:lnTo>
                  <a:lnTo>
                    <a:pt x="1746049" y="711660"/>
                  </a:lnTo>
                  <a:lnTo>
                    <a:pt x="1746049" y="724073"/>
                  </a:lnTo>
                  <a:lnTo>
                    <a:pt x="1762599" y="724073"/>
                  </a:lnTo>
                  <a:lnTo>
                    <a:pt x="1762599" y="744761"/>
                  </a:lnTo>
                  <a:lnTo>
                    <a:pt x="1779149" y="744761"/>
                  </a:lnTo>
                  <a:lnTo>
                    <a:pt x="1779149" y="757173"/>
                  </a:lnTo>
                  <a:lnTo>
                    <a:pt x="1799837" y="757173"/>
                  </a:lnTo>
                  <a:lnTo>
                    <a:pt x="1799837" y="773724"/>
                  </a:lnTo>
                  <a:lnTo>
                    <a:pt x="1857763" y="773724"/>
                  </a:lnTo>
                  <a:lnTo>
                    <a:pt x="1857763" y="786136"/>
                  </a:lnTo>
                  <a:lnTo>
                    <a:pt x="1886726" y="786136"/>
                  </a:lnTo>
                  <a:lnTo>
                    <a:pt x="1886726" y="810962"/>
                  </a:lnTo>
                  <a:lnTo>
                    <a:pt x="1932239" y="810962"/>
                  </a:lnTo>
                  <a:lnTo>
                    <a:pt x="1932239" y="835787"/>
                  </a:lnTo>
                  <a:lnTo>
                    <a:pt x="1957064" y="835787"/>
                  </a:lnTo>
                  <a:lnTo>
                    <a:pt x="1957064" y="860612"/>
                  </a:lnTo>
                  <a:lnTo>
                    <a:pt x="2118429" y="860612"/>
                  </a:lnTo>
                  <a:lnTo>
                    <a:pt x="2118429" y="881300"/>
                  </a:lnTo>
                  <a:lnTo>
                    <a:pt x="2147392" y="881300"/>
                  </a:lnTo>
                  <a:lnTo>
                    <a:pt x="2147392" y="897850"/>
                  </a:lnTo>
                  <a:lnTo>
                    <a:pt x="2205318" y="897850"/>
                  </a:lnTo>
                  <a:lnTo>
                    <a:pt x="2205318" y="930951"/>
                  </a:lnTo>
                  <a:lnTo>
                    <a:pt x="2271519" y="930951"/>
                  </a:lnTo>
                  <a:lnTo>
                    <a:pt x="2271519" y="955776"/>
                  </a:lnTo>
                  <a:lnTo>
                    <a:pt x="2279794" y="955776"/>
                  </a:lnTo>
                  <a:lnTo>
                    <a:pt x="2279794" y="980601"/>
                  </a:lnTo>
                  <a:lnTo>
                    <a:pt x="2300481" y="980601"/>
                  </a:lnTo>
                  <a:lnTo>
                    <a:pt x="2300481" y="1005427"/>
                  </a:lnTo>
                  <a:lnTo>
                    <a:pt x="2341857" y="1005427"/>
                  </a:lnTo>
                  <a:lnTo>
                    <a:pt x="2341857" y="1017839"/>
                  </a:lnTo>
                  <a:lnTo>
                    <a:pt x="2370820" y="1017839"/>
                  </a:lnTo>
                  <a:lnTo>
                    <a:pt x="2370820" y="1038527"/>
                  </a:lnTo>
                  <a:lnTo>
                    <a:pt x="2420471" y="1038527"/>
                  </a:lnTo>
                  <a:lnTo>
                    <a:pt x="2424608" y="1042664"/>
                  </a:lnTo>
                  <a:lnTo>
                    <a:pt x="2449433" y="1042664"/>
                  </a:lnTo>
                  <a:lnTo>
                    <a:pt x="2449433" y="1067490"/>
                  </a:lnTo>
                  <a:lnTo>
                    <a:pt x="2561147" y="1067490"/>
                  </a:lnTo>
                  <a:lnTo>
                    <a:pt x="2561147" y="1084040"/>
                  </a:lnTo>
                  <a:lnTo>
                    <a:pt x="2594248" y="1084040"/>
                  </a:lnTo>
                  <a:lnTo>
                    <a:pt x="2594248" y="1096453"/>
                  </a:lnTo>
                  <a:lnTo>
                    <a:pt x="2614936" y="1096453"/>
                  </a:lnTo>
                  <a:lnTo>
                    <a:pt x="2614936" y="1133691"/>
                  </a:lnTo>
                  <a:lnTo>
                    <a:pt x="2693549" y="1133691"/>
                  </a:lnTo>
                  <a:lnTo>
                    <a:pt x="2693549" y="1141966"/>
                  </a:lnTo>
                  <a:lnTo>
                    <a:pt x="2722512" y="1141966"/>
                  </a:lnTo>
                  <a:lnTo>
                    <a:pt x="2722512" y="1166791"/>
                  </a:lnTo>
                  <a:lnTo>
                    <a:pt x="2747338" y="1166791"/>
                  </a:lnTo>
                  <a:lnTo>
                    <a:pt x="2747338" y="1195754"/>
                  </a:lnTo>
                  <a:lnTo>
                    <a:pt x="2768025" y="1195754"/>
                  </a:lnTo>
                  <a:lnTo>
                    <a:pt x="2768025" y="1232992"/>
                  </a:lnTo>
                  <a:lnTo>
                    <a:pt x="2846639" y="1232992"/>
                  </a:lnTo>
                  <a:lnTo>
                    <a:pt x="2846639" y="1245405"/>
                  </a:lnTo>
                  <a:lnTo>
                    <a:pt x="2912840" y="1245405"/>
                  </a:lnTo>
                  <a:lnTo>
                    <a:pt x="2912840" y="1274368"/>
                  </a:lnTo>
                  <a:lnTo>
                    <a:pt x="2970766" y="1274368"/>
                  </a:lnTo>
                  <a:lnTo>
                    <a:pt x="2970766" y="1303331"/>
                  </a:lnTo>
                  <a:lnTo>
                    <a:pt x="3028691" y="1303331"/>
                  </a:lnTo>
                  <a:lnTo>
                    <a:pt x="3028691" y="1315743"/>
                  </a:lnTo>
                  <a:lnTo>
                    <a:pt x="3123855" y="1315743"/>
                  </a:lnTo>
                  <a:lnTo>
                    <a:pt x="3123855" y="1328156"/>
                  </a:lnTo>
                  <a:lnTo>
                    <a:pt x="3173506" y="1328156"/>
                  </a:lnTo>
                  <a:lnTo>
                    <a:pt x="3173506" y="1336431"/>
                  </a:lnTo>
                  <a:lnTo>
                    <a:pt x="3206606" y="1336431"/>
                  </a:lnTo>
                  <a:lnTo>
                    <a:pt x="3206606" y="1352981"/>
                  </a:lnTo>
                  <a:lnTo>
                    <a:pt x="3223157" y="1352981"/>
                  </a:lnTo>
                  <a:lnTo>
                    <a:pt x="3223157" y="1390219"/>
                  </a:lnTo>
                  <a:lnTo>
                    <a:pt x="3239707" y="1390219"/>
                  </a:lnTo>
                  <a:lnTo>
                    <a:pt x="3239707" y="1406770"/>
                  </a:lnTo>
                  <a:lnTo>
                    <a:pt x="3322458" y="1406770"/>
                  </a:lnTo>
                  <a:lnTo>
                    <a:pt x="3322458" y="1431595"/>
                  </a:lnTo>
                  <a:lnTo>
                    <a:pt x="3334871" y="1431595"/>
                  </a:lnTo>
                  <a:lnTo>
                    <a:pt x="3334871" y="1464695"/>
                  </a:lnTo>
                  <a:lnTo>
                    <a:pt x="3363833" y="1464695"/>
                  </a:lnTo>
                  <a:lnTo>
                    <a:pt x="3363833" y="1477108"/>
                  </a:lnTo>
                  <a:lnTo>
                    <a:pt x="3425897" y="1477108"/>
                  </a:lnTo>
                  <a:lnTo>
                    <a:pt x="3425897" y="1493658"/>
                  </a:lnTo>
                  <a:lnTo>
                    <a:pt x="3450722" y="1493658"/>
                  </a:lnTo>
                  <a:lnTo>
                    <a:pt x="3450722" y="1506071"/>
                  </a:lnTo>
                  <a:lnTo>
                    <a:pt x="3554161" y="1506071"/>
                  </a:lnTo>
                  <a:lnTo>
                    <a:pt x="3554161" y="1535034"/>
                  </a:lnTo>
                  <a:lnTo>
                    <a:pt x="3603812" y="1535034"/>
                  </a:lnTo>
                  <a:lnTo>
                    <a:pt x="3603812" y="1551584"/>
                  </a:lnTo>
                  <a:lnTo>
                    <a:pt x="3645187" y="1551584"/>
                  </a:lnTo>
                  <a:lnTo>
                    <a:pt x="3645187" y="1580547"/>
                  </a:lnTo>
                  <a:lnTo>
                    <a:pt x="3678288" y="1580547"/>
                  </a:lnTo>
                  <a:lnTo>
                    <a:pt x="3678288" y="1609510"/>
                  </a:lnTo>
                  <a:lnTo>
                    <a:pt x="3698976" y="1609510"/>
                  </a:lnTo>
                  <a:lnTo>
                    <a:pt x="3698976" y="1617785"/>
                  </a:lnTo>
                  <a:lnTo>
                    <a:pt x="3727938" y="1617785"/>
                  </a:lnTo>
                  <a:lnTo>
                    <a:pt x="3727938" y="1642610"/>
                  </a:lnTo>
                  <a:lnTo>
                    <a:pt x="3769314" y="1642610"/>
                  </a:lnTo>
                  <a:lnTo>
                    <a:pt x="3769314" y="1683986"/>
                  </a:lnTo>
                  <a:lnTo>
                    <a:pt x="3802414" y="1683986"/>
                  </a:lnTo>
                  <a:lnTo>
                    <a:pt x="3802414" y="1700536"/>
                  </a:lnTo>
                  <a:lnTo>
                    <a:pt x="3831377" y="1700536"/>
                  </a:lnTo>
                  <a:lnTo>
                    <a:pt x="3831377" y="1721224"/>
                  </a:lnTo>
                  <a:lnTo>
                    <a:pt x="3864478" y="1721224"/>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394" name="TextBox 10"/>
          <p:cNvSpPr txBox="1">
            <a:spLocks noChangeArrowheads="1"/>
          </p:cNvSpPr>
          <p:nvPr/>
        </p:nvSpPr>
        <p:spPr bwMode="auto">
          <a:xfrm>
            <a:off x="7832725" y="4889500"/>
            <a:ext cx="277653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Follow-up (Mos)</a:t>
            </a:r>
          </a:p>
        </p:txBody>
      </p:sp>
      <p:sp>
        <p:nvSpPr>
          <p:cNvPr id="58395" name="TextBox 11"/>
          <p:cNvSpPr txBox="1">
            <a:spLocks noChangeArrowheads="1"/>
          </p:cNvSpPr>
          <p:nvPr/>
        </p:nvSpPr>
        <p:spPr bwMode="auto">
          <a:xfrm>
            <a:off x="10475913" y="2825750"/>
            <a:ext cx="1271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ASCT</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 ASCT</a:t>
            </a:r>
          </a:p>
        </p:txBody>
      </p:sp>
      <p:cxnSp>
        <p:nvCxnSpPr>
          <p:cNvPr id="58396" name="Straight Connector 14"/>
          <p:cNvCxnSpPr>
            <a:cxnSpLocks noChangeShapeType="1"/>
          </p:cNvCxnSpPr>
          <p:nvPr/>
        </p:nvCxnSpPr>
        <p:spPr bwMode="auto">
          <a:xfrm>
            <a:off x="6781800" y="1946275"/>
            <a:ext cx="0" cy="266065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97" name="Straight Connector 16"/>
          <p:cNvCxnSpPr>
            <a:cxnSpLocks noChangeShapeType="1"/>
          </p:cNvCxnSpPr>
          <p:nvPr/>
        </p:nvCxnSpPr>
        <p:spPr bwMode="auto">
          <a:xfrm rot="5400000">
            <a:off x="6757194" y="4645819"/>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98" name="Straight Connector 14"/>
          <p:cNvCxnSpPr>
            <a:cxnSpLocks noChangeShapeType="1"/>
          </p:cNvCxnSpPr>
          <p:nvPr/>
        </p:nvCxnSpPr>
        <p:spPr bwMode="auto">
          <a:xfrm>
            <a:off x="6726238" y="1958975"/>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399" name="Straight Connector 15"/>
          <p:cNvCxnSpPr>
            <a:cxnSpLocks noChangeShapeType="1"/>
          </p:cNvCxnSpPr>
          <p:nvPr/>
        </p:nvCxnSpPr>
        <p:spPr bwMode="auto">
          <a:xfrm>
            <a:off x="6726238" y="2489200"/>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00" name="Straight Connector 16"/>
          <p:cNvCxnSpPr>
            <a:cxnSpLocks noChangeShapeType="1"/>
          </p:cNvCxnSpPr>
          <p:nvPr/>
        </p:nvCxnSpPr>
        <p:spPr bwMode="auto">
          <a:xfrm>
            <a:off x="6726238" y="3017838"/>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01" name="Straight Connector 17"/>
          <p:cNvCxnSpPr>
            <a:cxnSpLocks noChangeShapeType="1"/>
          </p:cNvCxnSpPr>
          <p:nvPr/>
        </p:nvCxnSpPr>
        <p:spPr bwMode="auto">
          <a:xfrm>
            <a:off x="6726238" y="3548063"/>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02" name="Straight Connector 18"/>
          <p:cNvCxnSpPr>
            <a:cxnSpLocks noChangeShapeType="1"/>
          </p:cNvCxnSpPr>
          <p:nvPr/>
        </p:nvCxnSpPr>
        <p:spPr bwMode="auto">
          <a:xfrm>
            <a:off x="6726238" y="4078288"/>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03" name="Straight Connector 19"/>
          <p:cNvCxnSpPr>
            <a:cxnSpLocks noChangeShapeType="1"/>
          </p:cNvCxnSpPr>
          <p:nvPr/>
        </p:nvCxnSpPr>
        <p:spPr bwMode="auto">
          <a:xfrm>
            <a:off x="6726238" y="4606925"/>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404" name="TextBox 28"/>
          <p:cNvSpPr txBox="1">
            <a:spLocks noChangeArrowheads="1"/>
          </p:cNvSpPr>
          <p:nvPr/>
        </p:nvSpPr>
        <p:spPr bwMode="auto">
          <a:xfrm>
            <a:off x="6303963" y="1774825"/>
            <a:ext cx="4429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100</a:t>
            </a:r>
          </a:p>
        </p:txBody>
      </p:sp>
      <p:sp>
        <p:nvSpPr>
          <p:cNvPr id="58405" name="TextBox 29"/>
          <p:cNvSpPr txBox="1">
            <a:spLocks noChangeArrowheads="1"/>
          </p:cNvSpPr>
          <p:nvPr/>
        </p:nvSpPr>
        <p:spPr bwMode="auto">
          <a:xfrm>
            <a:off x="6410325" y="2303463"/>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80</a:t>
            </a:r>
          </a:p>
        </p:txBody>
      </p:sp>
      <p:sp>
        <p:nvSpPr>
          <p:cNvPr id="58406" name="TextBox 30"/>
          <p:cNvSpPr txBox="1">
            <a:spLocks noChangeArrowheads="1"/>
          </p:cNvSpPr>
          <p:nvPr/>
        </p:nvSpPr>
        <p:spPr bwMode="auto">
          <a:xfrm>
            <a:off x="6410325" y="2830513"/>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60</a:t>
            </a:r>
          </a:p>
        </p:txBody>
      </p:sp>
      <p:sp>
        <p:nvSpPr>
          <p:cNvPr id="58407" name="TextBox 31"/>
          <p:cNvSpPr txBox="1">
            <a:spLocks noChangeArrowheads="1"/>
          </p:cNvSpPr>
          <p:nvPr/>
        </p:nvSpPr>
        <p:spPr bwMode="auto">
          <a:xfrm>
            <a:off x="6410325" y="3357563"/>
            <a:ext cx="3429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40</a:t>
            </a:r>
          </a:p>
        </p:txBody>
      </p:sp>
      <p:sp>
        <p:nvSpPr>
          <p:cNvPr id="58408" name="TextBox 32"/>
          <p:cNvSpPr txBox="1">
            <a:spLocks noChangeArrowheads="1"/>
          </p:cNvSpPr>
          <p:nvPr/>
        </p:nvSpPr>
        <p:spPr bwMode="auto">
          <a:xfrm>
            <a:off x="6410325" y="3886200"/>
            <a:ext cx="3429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20</a:t>
            </a:r>
          </a:p>
        </p:txBody>
      </p:sp>
      <p:sp>
        <p:nvSpPr>
          <p:cNvPr id="58409" name="TextBox 33"/>
          <p:cNvSpPr txBox="1">
            <a:spLocks noChangeArrowheads="1"/>
          </p:cNvSpPr>
          <p:nvPr/>
        </p:nvSpPr>
        <p:spPr bwMode="auto">
          <a:xfrm>
            <a:off x="6510338" y="4413250"/>
            <a:ext cx="2428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0</a:t>
            </a:r>
          </a:p>
        </p:txBody>
      </p:sp>
      <p:sp>
        <p:nvSpPr>
          <p:cNvPr id="58410" name="TextBox 34"/>
          <p:cNvSpPr txBox="1">
            <a:spLocks noChangeArrowheads="1"/>
          </p:cNvSpPr>
          <p:nvPr/>
        </p:nvSpPr>
        <p:spPr bwMode="auto">
          <a:xfrm>
            <a:off x="6665913" y="4633913"/>
            <a:ext cx="2428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0</a:t>
            </a:r>
          </a:p>
        </p:txBody>
      </p:sp>
      <p:cxnSp>
        <p:nvCxnSpPr>
          <p:cNvPr id="58411" name="Straight Connector 35"/>
          <p:cNvCxnSpPr>
            <a:cxnSpLocks noChangeShapeType="1"/>
          </p:cNvCxnSpPr>
          <p:nvPr/>
        </p:nvCxnSpPr>
        <p:spPr bwMode="auto">
          <a:xfrm>
            <a:off x="6773863" y="4613275"/>
            <a:ext cx="49768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12" name="Straight Connector 42"/>
          <p:cNvCxnSpPr>
            <a:cxnSpLocks noChangeShapeType="1"/>
          </p:cNvCxnSpPr>
          <p:nvPr/>
        </p:nvCxnSpPr>
        <p:spPr bwMode="auto">
          <a:xfrm rot="5400000">
            <a:off x="7812088" y="4651375"/>
            <a:ext cx="50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13" name="Straight Connector 44"/>
          <p:cNvCxnSpPr>
            <a:cxnSpLocks noChangeShapeType="1"/>
          </p:cNvCxnSpPr>
          <p:nvPr/>
        </p:nvCxnSpPr>
        <p:spPr bwMode="auto">
          <a:xfrm rot="5400000">
            <a:off x="8867775" y="4651375"/>
            <a:ext cx="50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414" name="TextBox 34"/>
          <p:cNvSpPr txBox="1">
            <a:spLocks noChangeArrowheads="1"/>
          </p:cNvSpPr>
          <p:nvPr/>
        </p:nvSpPr>
        <p:spPr bwMode="auto">
          <a:xfrm>
            <a:off x="7627938" y="4638675"/>
            <a:ext cx="3429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12</a:t>
            </a:r>
          </a:p>
        </p:txBody>
      </p:sp>
      <p:sp>
        <p:nvSpPr>
          <p:cNvPr id="58415" name="TextBox 34"/>
          <p:cNvSpPr txBox="1">
            <a:spLocks noChangeArrowheads="1"/>
          </p:cNvSpPr>
          <p:nvPr/>
        </p:nvSpPr>
        <p:spPr bwMode="auto">
          <a:xfrm>
            <a:off x="8723313" y="4638675"/>
            <a:ext cx="3429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24</a:t>
            </a:r>
          </a:p>
        </p:txBody>
      </p:sp>
      <p:sp>
        <p:nvSpPr>
          <p:cNvPr id="58416" name="TextBox 34"/>
          <p:cNvSpPr txBox="1">
            <a:spLocks noChangeArrowheads="1"/>
          </p:cNvSpPr>
          <p:nvPr/>
        </p:nvSpPr>
        <p:spPr bwMode="auto">
          <a:xfrm>
            <a:off x="9774238" y="4638675"/>
            <a:ext cx="3429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36</a:t>
            </a:r>
          </a:p>
        </p:txBody>
      </p:sp>
      <p:sp>
        <p:nvSpPr>
          <p:cNvPr id="58417" name="TextBox 33"/>
          <p:cNvSpPr txBox="1">
            <a:spLocks noChangeArrowheads="1"/>
          </p:cNvSpPr>
          <p:nvPr/>
        </p:nvSpPr>
        <p:spPr bwMode="auto">
          <a:xfrm>
            <a:off x="10836275" y="4633913"/>
            <a:ext cx="3429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48</a:t>
            </a:r>
          </a:p>
        </p:txBody>
      </p:sp>
      <p:sp>
        <p:nvSpPr>
          <p:cNvPr id="58418" name="TextBox 34"/>
          <p:cNvSpPr txBox="1">
            <a:spLocks noChangeArrowheads="1"/>
          </p:cNvSpPr>
          <p:nvPr/>
        </p:nvSpPr>
        <p:spPr bwMode="auto">
          <a:xfrm>
            <a:off x="7037388" y="3549650"/>
            <a:ext cx="1246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NS</a:t>
            </a:r>
          </a:p>
        </p:txBody>
      </p:sp>
      <p:cxnSp>
        <p:nvCxnSpPr>
          <p:cNvPr id="58419" name="Straight Connector 42"/>
          <p:cNvCxnSpPr>
            <a:cxnSpLocks noChangeShapeType="1"/>
          </p:cNvCxnSpPr>
          <p:nvPr/>
        </p:nvCxnSpPr>
        <p:spPr bwMode="auto">
          <a:xfrm rot="5400000">
            <a:off x="9921082" y="4645819"/>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20" name="Straight Connector 44"/>
          <p:cNvCxnSpPr>
            <a:cxnSpLocks noChangeShapeType="1"/>
          </p:cNvCxnSpPr>
          <p:nvPr/>
        </p:nvCxnSpPr>
        <p:spPr bwMode="auto">
          <a:xfrm rot="5400000">
            <a:off x="10976769" y="4645819"/>
            <a:ext cx="49212"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9" name="Straight Connector 78"/>
          <p:cNvCxnSpPr/>
          <p:nvPr/>
        </p:nvCxnSpPr>
        <p:spPr bwMode="auto">
          <a:xfrm flipH="1">
            <a:off x="10245725" y="3041650"/>
            <a:ext cx="184150" cy="0"/>
          </a:xfrm>
          <a:prstGeom prst="line">
            <a:avLst/>
          </a:prstGeom>
          <a:noFill/>
          <a:ln w="28575" cap="flat" cmpd="sng" algn="ctr">
            <a:solidFill>
              <a:schemeClr val="accent3"/>
            </a:solidFill>
            <a:prstDash val="solid"/>
            <a:round/>
            <a:headEnd type="none" w="med" len="med"/>
            <a:tailEnd type="none" w="med" len="med"/>
          </a:ln>
          <a:effectLst/>
        </p:spPr>
      </p:cxnSp>
      <p:cxnSp>
        <p:nvCxnSpPr>
          <p:cNvPr id="58422" name="Straight Connector 44"/>
          <p:cNvCxnSpPr>
            <a:cxnSpLocks noChangeShapeType="1"/>
          </p:cNvCxnSpPr>
          <p:nvPr/>
        </p:nvCxnSpPr>
        <p:spPr bwMode="auto">
          <a:xfrm flipH="1">
            <a:off x="10245725" y="3290888"/>
            <a:ext cx="184150" cy="0"/>
          </a:xfrm>
          <a:prstGeom prst="line">
            <a:avLst/>
          </a:prstGeom>
          <a:noFill/>
          <a:ln w="28575" algn="ctr">
            <a:solidFill>
              <a:schemeClr val="accent2"/>
            </a:solidFill>
            <a:round/>
            <a:headEnd/>
            <a:tailEnd/>
          </a:ln>
          <a:extLst>
            <a:ext uri="{909E8E84-426E-40DD-AFC4-6F175D3DCCD1}">
              <a14:hiddenFill xmlns:a14="http://schemas.microsoft.com/office/drawing/2010/main">
                <a:noFill/>
              </a14:hiddenFill>
            </a:ext>
          </a:extLst>
        </p:spPr>
      </p:cxnSp>
      <p:sp>
        <p:nvSpPr>
          <p:cNvPr id="81" name="Freeform 3"/>
          <p:cNvSpPr/>
          <p:nvPr/>
        </p:nvSpPr>
        <p:spPr bwMode="auto">
          <a:xfrm>
            <a:off x="6792913" y="1970088"/>
            <a:ext cx="4840287" cy="533400"/>
          </a:xfrm>
          <a:custGeom>
            <a:avLst/>
            <a:gdLst>
              <a:gd name="connsiteX0" fmla="*/ 6223120 w 6223120"/>
              <a:gd name="connsiteY0" fmla="*/ 684716 h 684716"/>
              <a:gd name="connsiteX1" fmla="*/ 5235048 w 6223120"/>
              <a:gd name="connsiteY1" fmla="*/ 684716 h 684716"/>
              <a:gd name="connsiteX2" fmla="*/ 5235048 w 6223120"/>
              <a:gd name="connsiteY2" fmla="*/ 645713 h 684716"/>
              <a:gd name="connsiteX3" fmla="*/ 5135374 w 6223120"/>
              <a:gd name="connsiteY3" fmla="*/ 645713 h 684716"/>
              <a:gd name="connsiteX4" fmla="*/ 5135374 w 6223120"/>
              <a:gd name="connsiteY4" fmla="*/ 615378 h 684716"/>
              <a:gd name="connsiteX5" fmla="*/ 4949027 w 6223120"/>
              <a:gd name="connsiteY5" fmla="*/ 615378 h 684716"/>
              <a:gd name="connsiteX6" fmla="*/ 4949027 w 6223120"/>
              <a:gd name="connsiteY6" fmla="*/ 585042 h 684716"/>
              <a:gd name="connsiteX7" fmla="*/ 4788682 w 6223120"/>
              <a:gd name="connsiteY7" fmla="*/ 585042 h 684716"/>
              <a:gd name="connsiteX8" fmla="*/ 4788682 w 6223120"/>
              <a:gd name="connsiteY8" fmla="*/ 563374 h 684716"/>
              <a:gd name="connsiteX9" fmla="*/ 4624004 w 6223120"/>
              <a:gd name="connsiteY9" fmla="*/ 563374 h 684716"/>
              <a:gd name="connsiteX10" fmla="*/ 4624004 w 6223120"/>
              <a:gd name="connsiteY10" fmla="*/ 541706 h 684716"/>
              <a:gd name="connsiteX11" fmla="*/ 4511329 w 6223120"/>
              <a:gd name="connsiteY11" fmla="*/ 541706 h 684716"/>
              <a:gd name="connsiteX12" fmla="*/ 4511329 w 6223120"/>
              <a:gd name="connsiteY12" fmla="*/ 533039 h 684716"/>
              <a:gd name="connsiteX13" fmla="*/ 4320648 w 6223120"/>
              <a:gd name="connsiteY13" fmla="*/ 533039 h 684716"/>
              <a:gd name="connsiteX14" fmla="*/ 4320648 w 6223120"/>
              <a:gd name="connsiteY14" fmla="*/ 511370 h 684716"/>
              <a:gd name="connsiteX15" fmla="*/ 4264311 w 6223120"/>
              <a:gd name="connsiteY15" fmla="*/ 511370 h 684716"/>
              <a:gd name="connsiteX16" fmla="*/ 4264311 w 6223120"/>
              <a:gd name="connsiteY16" fmla="*/ 494036 h 684716"/>
              <a:gd name="connsiteX17" fmla="*/ 4203640 w 6223120"/>
              <a:gd name="connsiteY17" fmla="*/ 494036 h 684716"/>
              <a:gd name="connsiteX18" fmla="*/ 4203640 w 6223120"/>
              <a:gd name="connsiteY18" fmla="*/ 489702 h 684716"/>
              <a:gd name="connsiteX19" fmla="*/ 4034627 w 6223120"/>
              <a:gd name="connsiteY19" fmla="*/ 489702 h 684716"/>
              <a:gd name="connsiteX20" fmla="*/ 4034627 w 6223120"/>
              <a:gd name="connsiteY20" fmla="*/ 472367 h 684716"/>
              <a:gd name="connsiteX21" fmla="*/ 3943621 w 6223120"/>
              <a:gd name="connsiteY21" fmla="*/ 472367 h 684716"/>
              <a:gd name="connsiteX22" fmla="*/ 3943621 w 6223120"/>
              <a:gd name="connsiteY22" fmla="*/ 468034 h 684716"/>
              <a:gd name="connsiteX23" fmla="*/ 3913285 w 6223120"/>
              <a:gd name="connsiteY23" fmla="*/ 468034 h 684716"/>
              <a:gd name="connsiteX24" fmla="*/ 3913285 w 6223120"/>
              <a:gd name="connsiteY24" fmla="*/ 455033 h 684716"/>
              <a:gd name="connsiteX25" fmla="*/ 3809278 w 6223120"/>
              <a:gd name="connsiteY25" fmla="*/ 455033 h 684716"/>
              <a:gd name="connsiteX26" fmla="*/ 3809278 w 6223120"/>
              <a:gd name="connsiteY26" fmla="*/ 433365 h 684716"/>
              <a:gd name="connsiteX27" fmla="*/ 3579594 w 6223120"/>
              <a:gd name="connsiteY27" fmla="*/ 433365 h 684716"/>
              <a:gd name="connsiteX28" fmla="*/ 3579594 w 6223120"/>
              <a:gd name="connsiteY28" fmla="*/ 411696 h 684716"/>
              <a:gd name="connsiteX29" fmla="*/ 3514590 w 6223120"/>
              <a:gd name="connsiteY29" fmla="*/ 411696 h 684716"/>
              <a:gd name="connsiteX30" fmla="*/ 3514590 w 6223120"/>
              <a:gd name="connsiteY30" fmla="*/ 403029 h 684716"/>
              <a:gd name="connsiteX31" fmla="*/ 3263238 w 6223120"/>
              <a:gd name="connsiteY31" fmla="*/ 403029 h 684716"/>
              <a:gd name="connsiteX32" fmla="*/ 3263238 w 6223120"/>
              <a:gd name="connsiteY32" fmla="*/ 390028 h 684716"/>
              <a:gd name="connsiteX33" fmla="*/ 3094226 w 6223120"/>
              <a:gd name="connsiteY33" fmla="*/ 390028 h 684716"/>
              <a:gd name="connsiteX34" fmla="*/ 3094226 w 6223120"/>
              <a:gd name="connsiteY34" fmla="*/ 377027 h 684716"/>
              <a:gd name="connsiteX35" fmla="*/ 2864542 w 6223120"/>
              <a:gd name="connsiteY35" fmla="*/ 377027 h 684716"/>
              <a:gd name="connsiteX36" fmla="*/ 2864542 w 6223120"/>
              <a:gd name="connsiteY36" fmla="*/ 359693 h 684716"/>
              <a:gd name="connsiteX37" fmla="*/ 2760535 w 6223120"/>
              <a:gd name="connsiteY37" fmla="*/ 359693 h 684716"/>
              <a:gd name="connsiteX38" fmla="*/ 2760535 w 6223120"/>
              <a:gd name="connsiteY38" fmla="*/ 338024 h 684716"/>
              <a:gd name="connsiteX39" fmla="*/ 2530851 w 6223120"/>
              <a:gd name="connsiteY39" fmla="*/ 338024 h 684716"/>
              <a:gd name="connsiteX40" fmla="*/ 2530851 w 6223120"/>
              <a:gd name="connsiteY40" fmla="*/ 320690 h 684716"/>
              <a:gd name="connsiteX41" fmla="*/ 2413843 w 6223120"/>
              <a:gd name="connsiteY41" fmla="*/ 320690 h 684716"/>
              <a:gd name="connsiteX42" fmla="*/ 2413843 w 6223120"/>
              <a:gd name="connsiteY42" fmla="*/ 303355 h 684716"/>
              <a:gd name="connsiteX43" fmla="*/ 2370506 w 6223120"/>
              <a:gd name="connsiteY43" fmla="*/ 303355 h 684716"/>
              <a:gd name="connsiteX44" fmla="*/ 2370506 w 6223120"/>
              <a:gd name="connsiteY44" fmla="*/ 290354 h 684716"/>
              <a:gd name="connsiteX45" fmla="*/ 2223162 w 6223120"/>
              <a:gd name="connsiteY45" fmla="*/ 290354 h 684716"/>
              <a:gd name="connsiteX46" fmla="*/ 2223162 w 6223120"/>
              <a:gd name="connsiteY46" fmla="*/ 273020 h 684716"/>
              <a:gd name="connsiteX47" fmla="*/ 2010813 w 6223120"/>
              <a:gd name="connsiteY47" fmla="*/ 273020 h 684716"/>
              <a:gd name="connsiteX48" fmla="*/ 2010813 w 6223120"/>
              <a:gd name="connsiteY48" fmla="*/ 260019 h 684716"/>
              <a:gd name="connsiteX49" fmla="*/ 1984811 w 6223120"/>
              <a:gd name="connsiteY49" fmla="*/ 260019 h 684716"/>
              <a:gd name="connsiteX50" fmla="*/ 1984811 w 6223120"/>
              <a:gd name="connsiteY50" fmla="*/ 247018 h 684716"/>
              <a:gd name="connsiteX51" fmla="*/ 1906806 w 6223120"/>
              <a:gd name="connsiteY51" fmla="*/ 247018 h 684716"/>
              <a:gd name="connsiteX52" fmla="*/ 1906806 w 6223120"/>
              <a:gd name="connsiteY52" fmla="*/ 229683 h 684716"/>
              <a:gd name="connsiteX53" fmla="*/ 1837467 w 6223120"/>
              <a:gd name="connsiteY53" fmla="*/ 229683 h 684716"/>
              <a:gd name="connsiteX54" fmla="*/ 1837467 w 6223120"/>
              <a:gd name="connsiteY54" fmla="*/ 216682 h 684716"/>
              <a:gd name="connsiteX55" fmla="*/ 1560114 w 6223120"/>
              <a:gd name="connsiteY55" fmla="*/ 216682 h 684716"/>
              <a:gd name="connsiteX56" fmla="*/ 1560114 w 6223120"/>
              <a:gd name="connsiteY56" fmla="*/ 199348 h 684716"/>
              <a:gd name="connsiteX57" fmla="*/ 1274093 w 6223120"/>
              <a:gd name="connsiteY57" fmla="*/ 199348 h 684716"/>
              <a:gd name="connsiteX58" fmla="*/ 1274093 w 6223120"/>
              <a:gd name="connsiteY58" fmla="*/ 182013 h 684716"/>
              <a:gd name="connsiteX59" fmla="*/ 1243757 w 6223120"/>
              <a:gd name="connsiteY59" fmla="*/ 182013 h 684716"/>
              <a:gd name="connsiteX60" fmla="*/ 1243757 w 6223120"/>
              <a:gd name="connsiteY60" fmla="*/ 156011 h 684716"/>
              <a:gd name="connsiteX61" fmla="*/ 1217755 w 6223120"/>
              <a:gd name="connsiteY61" fmla="*/ 156011 h 684716"/>
              <a:gd name="connsiteX62" fmla="*/ 1217755 w 6223120"/>
              <a:gd name="connsiteY62" fmla="*/ 143010 h 684716"/>
              <a:gd name="connsiteX63" fmla="*/ 1135416 w 6223120"/>
              <a:gd name="connsiteY63" fmla="*/ 143010 h 684716"/>
              <a:gd name="connsiteX64" fmla="*/ 1135416 w 6223120"/>
              <a:gd name="connsiteY64" fmla="*/ 134343 h 684716"/>
              <a:gd name="connsiteX65" fmla="*/ 1057410 w 6223120"/>
              <a:gd name="connsiteY65" fmla="*/ 134343 h 684716"/>
              <a:gd name="connsiteX66" fmla="*/ 1057410 w 6223120"/>
              <a:gd name="connsiteY66" fmla="*/ 121342 h 684716"/>
              <a:gd name="connsiteX67" fmla="*/ 879731 w 6223120"/>
              <a:gd name="connsiteY67" fmla="*/ 121342 h 684716"/>
              <a:gd name="connsiteX68" fmla="*/ 879731 w 6223120"/>
              <a:gd name="connsiteY68" fmla="*/ 112675 h 684716"/>
              <a:gd name="connsiteX69" fmla="*/ 849395 w 6223120"/>
              <a:gd name="connsiteY69" fmla="*/ 112675 h 684716"/>
              <a:gd name="connsiteX70" fmla="*/ 849395 w 6223120"/>
              <a:gd name="connsiteY70" fmla="*/ 95340 h 684716"/>
              <a:gd name="connsiteX71" fmla="*/ 788724 w 6223120"/>
              <a:gd name="connsiteY71" fmla="*/ 95340 h 684716"/>
              <a:gd name="connsiteX72" fmla="*/ 788724 w 6223120"/>
              <a:gd name="connsiteY72" fmla="*/ 82339 h 684716"/>
              <a:gd name="connsiteX73" fmla="*/ 728053 w 6223120"/>
              <a:gd name="connsiteY73" fmla="*/ 82339 h 684716"/>
              <a:gd name="connsiteX74" fmla="*/ 728053 w 6223120"/>
              <a:gd name="connsiteY74" fmla="*/ 73672 h 684716"/>
              <a:gd name="connsiteX75" fmla="*/ 407363 w 6223120"/>
              <a:gd name="connsiteY75" fmla="*/ 73672 h 684716"/>
              <a:gd name="connsiteX76" fmla="*/ 407363 w 6223120"/>
              <a:gd name="connsiteY76" fmla="*/ 47670 h 684716"/>
              <a:gd name="connsiteX77" fmla="*/ 385695 w 6223120"/>
              <a:gd name="connsiteY77" fmla="*/ 47670 h 684716"/>
              <a:gd name="connsiteX78" fmla="*/ 385695 w 6223120"/>
              <a:gd name="connsiteY78" fmla="*/ 26002 h 684716"/>
              <a:gd name="connsiteX79" fmla="*/ 247018 w 6223120"/>
              <a:gd name="connsiteY79" fmla="*/ 26002 h 684716"/>
              <a:gd name="connsiteX80" fmla="*/ 247018 w 6223120"/>
              <a:gd name="connsiteY80" fmla="*/ 17334 h 684716"/>
              <a:gd name="connsiteX81" fmla="*/ 186347 w 6223120"/>
              <a:gd name="connsiteY81" fmla="*/ 17334 h 684716"/>
              <a:gd name="connsiteX82" fmla="*/ 186347 w 6223120"/>
              <a:gd name="connsiteY82" fmla="*/ 0 h 684716"/>
              <a:gd name="connsiteX83" fmla="*/ 0 w 6223120"/>
              <a:gd name="connsiteY83" fmla="*/ 0 h 68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223120" h="684716">
                <a:moveTo>
                  <a:pt x="6223120" y="684716"/>
                </a:moveTo>
                <a:lnTo>
                  <a:pt x="5235048" y="684716"/>
                </a:lnTo>
                <a:lnTo>
                  <a:pt x="5235048" y="645713"/>
                </a:lnTo>
                <a:lnTo>
                  <a:pt x="5135374" y="645713"/>
                </a:lnTo>
                <a:lnTo>
                  <a:pt x="5135374" y="615378"/>
                </a:lnTo>
                <a:lnTo>
                  <a:pt x="4949027" y="615378"/>
                </a:lnTo>
                <a:lnTo>
                  <a:pt x="4949027" y="585042"/>
                </a:lnTo>
                <a:lnTo>
                  <a:pt x="4788682" y="585042"/>
                </a:lnTo>
                <a:lnTo>
                  <a:pt x="4788682" y="563374"/>
                </a:lnTo>
                <a:lnTo>
                  <a:pt x="4624004" y="563374"/>
                </a:lnTo>
                <a:lnTo>
                  <a:pt x="4624004" y="541706"/>
                </a:lnTo>
                <a:lnTo>
                  <a:pt x="4511329" y="541706"/>
                </a:lnTo>
                <a:lnTo>
                  <a:pt x="4511329" y="533039"/>
                </a:lnTo>
                <a:lnTo>
                  <a:pt x="4320648" y="533039"/>
                </a:lnTo>
                <a:lnTo>
                  <a:pt x="4320648" y="511370"/>
                </a:lnTo>
                <a:lnTo>
                  <a:pt x="4264311" y="511370"/>
                </a:lnTo>
                <a:lnTo>
                  <a:pt x="4264311" y="494036"/>
                </a:lnTo>
                <a:lnTo>
                  <a:pt x="4203640" y="494036"/>
                </a:lnTo>
                <a:lnTo>
                  <a:pt x="4203640" y="489702"/>
                </a:lnTo>
                <a:lnTo>
                  <a:pt x="4034627" y="489702"/>
                </a:lnTo>
                <a:lnTo>
                  <a:pt x="4034627" y="472367"/>
                </a:lnTo>
                <a:lnTo>
                  <a:pt x="3943621" y="472367"/>
                </a:lnTo>
                <a:lnTo>
                  <a:pt x="3943621" y="468034"/>
                </a:lnTo>
                <a:lnTo>
                  <a:pt x="3913285" y="468034"/>
                </a:lnTo>
                <a:lnTo>
                  <a:pt x="3913285" y="455033"/>
                </a:lnTo>
                <a:lnTo>
                  <a:pt x="3809278" y="455033"/>
                </a:lnTo>
                <a:lnTo>
                  <a:pt x="3809278" y="433365"/>
                </a:lnTo>
                <a:lnTo>
                  <a:pt x="3579594" y="433365"/>
                </a:lnTo>
                <a:lnTo>
                  <a:pt x="3579594" y="411696"/>
                </a:lnTo>
                <a:lnTo>
                  <a:pt x="3514590" y="411696"/>
                </a:lnTo>
                <a:lnTo>
                  <a:pt x="3514590" y="403029"/>
                </a:lnTo>
                <a:lnTo>
                  <a:pt x="3263238" y="403029"/>
                </a:lnTo>
                <a:lnTo>
                  <a:pt x="3263238" y="390028"/>
                </a:lnTo>
                <a:lnTo>
                  <a:pt x="3094226" y="390028"/>
                </a:lnTo>
                <a:lnTo>
                  <a:pt x="3094226" y="377027"/>
                </a:lnTo>
                <a:lnTo>
                  <a:pt x="2864542" y="377027"/>
                </a:lnTo>
                <a:lnTo>
                  <a:pt x="2864542" y="359693"/>
                </a:lnTo>
                <a:lnTo>
                  <a:pt x="2760535" y="359693"/>
                </a:lnTo>
                <a:lnTo>
                  <a:pt x="2760535" y="338024"/>
                </a:lnTo>
                <a:lnTo>
                  <a:pt x="2530851" y="338024"/>
                </a:lnTo>
                <a:lnTo>
                  <a:pt x="2530851" y="320690"/>
                </a:lnTo>
                <a:lnTo>
                  <a:pt x="2413843" y="320690"/>
                </a:lnTo>
                <a:lnTo>
                  <a:pt x="2413843" y="303355"/>
                </a:lnTo>
                <a:lnTo>
                  <a:pt x="2370506" y="303355"/>
                </a:lnTo>
                <a:lnTo>
                  <a:pt x="2370506" y="290354"/>
                </a:lnTo>
                <a:lnTo>
                  <a:pt x="2223162" y="290354"/>
                </a:lnTo>
                <a:lnTo>
                  <a:pt x="2223162" y="273020"/>
                </a:lnTo>
                <a:lnTo>
                  <a:pt x="2010813" y="273020"/>
                </a:lnTo>
                <a:lnTo>
                  <a:pt x="2010813" y="260019"/>
                </a:lnTo>
                <a:lnTo>
                  <a:pt x="1984811" y="260019"/>
                </a:lnTo>
                <a:lnTo>
                  <a:pt x="1984811" y="247018"/>
                </a:lnTo>
                <a:lnTo>
                  <a:pt x="1906806" y="247018"/>
                </a:lnTo>
                <a:lnTo>
                  <a:pt x="1906806" y="229683"/>
                </a:lnTo>
                <a:lnTo>
                  <a:pt x="1837467" y="229683"/>
                </a:lnTo>
                <a:lnTo>
                  <a:pt x="1837467" y="216682"/>
                </a:lnTo>
                <a:lnTo>
                  <a:pt x="1560114" y="216682"/>
                </a:lnTo>
                <a:lnTo>
                  <a:pt x="1560114" y="199348"/>
                </a:lnTo>
                <a:lnTo>
                  <a:pt x="1274093" y="199348"/>
                </a:lnTo>
                <a:lnTo>
                  <a:pt x="1274093" y="182013"/>
                </a:lnTo>
                <a:lnTo>
                  <a:pt x="1243757" y="182013"/>
                </a:lnTo>
                <a:lnTo>
                  <a:pt x="1243757" y="156011"/>
                </a:lnTo>
                <a:lnTo>
                  <a:pt x="1217755" y="156011"/>
                </a:lnTo>
                <a:lnTo>
                  <a:pt x="1217755" y="143010"/>
                </a:lnTo>
                <a:lnTo>
                  <a:pt x="1135416" y="143010"/>
                </a:lnTo>
                <a:lnTo>
                  <a:pt x="1135416" y="134343"/>
                </a:lnTo>
                <a:lnTo>
                  <a:pt x="1057410" y="134343"/>
                </a:lnTo>
                <a:lnTo>
                  <a:pt x="1057410" y="121342"/>
                </a:lnTo>
                <a:lnTo>
                  <a:pt x="879731" y="121342"/>
                </a:lnTo>
                <a:lnTo>
                  <a:pt x="879731" y="112675"/>
                </a:lnTo>
                <a:lnTo>
                  <a:pt x="849395" y="112675"/>
                </a:lnTo>
                <a:lnTo>
                  <a:pt x="849395" y="95340"/>
                </a:lnTo>
                <a:lnTo>
                  <a:pt x="788724" y="95340"/>
                </a:lnTo>
                <a:lnTo>
                  <a:pt x="788724" y="82339"/>
                </a:lnTo>
                <a:lnTo>
                  <a:pt x="728053" y="82339"/>
                </a:lnTo>
                <a:lnTo>
                  <a:pt x="728053" y="73672"/>
                </a:lnTo>
                <a:lnTo>
                  <a:pt x="407363" y="73672"/>
                </a:lnTo>
                <a:lnTo>
                  <a:pt x="407363" y="47670"/>
                </a:lnTo>
                <a:lnTo>
                  <a:pt x="385695" y="47670"/>
                </a:lnTo>
                <a:lnTo>
                  <a:pt x="385695" y="26002"/>
                </a:lnTo>
                <a:lnTo>
                  <a:pt x="247018" y="26002"/>
                </a:lnTo>
                <a:lnTo>
                  <a:pt x="247018" y="17334"/>
                </a:lnTo>
                <a:lnTo>
                  <a:pt x="186347" y="17334"/>
                </a:lnTo>
                <a:lnTo>
                  <a:pt x="186347" y="0"/>
                </a:lnTo>
                <a:lnTo>
                  <a:pt x="0" y="0"/>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424" name="Freeform 45"/>
          <p:cNvSpPr>
            <a:spLocks/>
          </p:cNvSpPr>
          <p:nvPr/>
        </p:nvSpPr>
        <p:spPr bwMode="auto">
          <a:xfrm>
            <a:off x="8599488" y="2098675"/>
            <a:ext cx="3040062" cy="434975"/>
          </a:xfrm>
          <a:custGeom>
            <a:avLst/>
            <a:gdLst>
              <a:gd name="T0" fmla="*/ 32893 w 3908952"/>
              <a:gd name="T1" fmla="*/ 4729 h 559041"/>
              <a:gd name="T2" fmla="*/ 28371 w 3908952"/>
              <a:gd name="T3" fmla="*/ 4729 h 559041"/>
              <a:gd name="T4" fmla="*/ 28371 w 3908952"/>
              <a:gd name="T5" fmla="*/ 3923 h 559041"/>
              <a:gd name="T6" fmla="*/ 26729 w 3908952"/>
              <a:gd name="T7" fmla="*/ 3923 h 559041"/>
              <a:gd name="T8" fmla="*/ 26729 w 3908952"/>
              <a:gd name="T9" fmla="*/ 3482 h 559041"/>
              <a:gd name="T10" fmla="*/ 23958 w 3908952"/>
              <a:gd name="T11" fmla="*/ 3482 h 559041"/>
              <a:gd name="T12" fmla="*/ 23958 w 3908952"/>
              <a:gd name="T13" fmla="*/ 3226 h 559041"/>
              <a:gd name="T14" fmla="*/ 23302 w 3908952"/>
              <a:gd name="T15" fmla="*/ 3226 h 559041"/>
              <a:gd name="T16" fmla="*/ 23302 w 3908952"/>
              <a:gd name="T17" fmla="*/ 2823 h 559041"/>
              <a:gd name="T18" fmla="*/ 21989 w 3908952"/>
              <a:gd name="T19" fmla="*/ 2823 h 559041"/>
              <a:gd name="T20" fmla="*/ 21989 w 3908952"/>
              <a:gd name="T21" fmla="*/ 2603 h 559041"/>
              <a:gd name="T22" fmla="*/ 21223 w 3908952"/>
              <a:gd name="T23" fmla="*/ 2603 h 559041"/>
              <a:gd name="T24" fmla="*/ 21223 w 3908952"/>
              <a:gd name="T25" fmla="*/ 2456 h 559041"/>
              <a:gd name="T26" fmla="*/ 19473 w 3908952"/>
              <a:gd name="T27" fmla="*/ 2456 h 559041"/>
              <a:gd name="T28" fmla="*/ 19473 w 3908952"/>
              <a:gd name="T29" fmla="*/ 2382 h 559041"/>
              <a:gd name="T30" fmla="*/ 18780 w 3908952"/>
              <a:gd name="T31" fmla="*/ 2382 h 559041"/>
              <a:gd name="T32" fmla="*/ 18780 w 3908952"/>
              <a:gd name="T33" fmla="*/ 2163 h 559041"/>
              <a:gd name="T34" fmla="*/ 17613 w 3908952"/>
              <a:gd name="T35" fmla="*/ 2163 h 559041"/>
              <a:gd name="T36" fmla="*/ 17613 w 3908952"/>
              <a:gd name="T37" fmla="*/ 2053 h 559041"/>
              <a:gd name="T38" fmla="*/ 17394 w 3908952"/>
              <a:gd name="T39" fmla="*/ 2053 h 559041"/>
              <a:gd name="T40" fmla="*/ 17394 w 3908952"/>
              <a:gd name="T41" fmla="*/ 1906 h 559041"/>
              <a:gd name="T42" fmla="*/ 17066 w 3908952"/>
              <a:gd name="T43" fmla="*/ 1906 h 559041"/>
              <a:gd name="T44" fmla="*/ 17066 w 3908952"/>
              <a:gd name="T45" fmla="*/ 1797 h 559041"/>
              <a:gd name="T46" fmla="*/ 14003 w 3908952"/>
              <a:gd name="T47" fmla="*/ 1797 h 559041"/>
              <a:gd name="T48" fmla="*/ 14003 w 3908952"/>
              <a:gd name="T49" fmla="*/ 1687 h 559041"/>
              <a:gd name="T50" fmla="*/ 13091 w 3908952"/>
              <a:gd name="T51" fmla="*/ 1687 h 559041"/>
              <a:gd name="T52" fmla="*/ 13091 w 3908952"/>
              <a:gd name="T53" fmla="*/ 1614 h 559041"/>
              <a:gd name="T54" fmla="*/ 11852 w 3908952"/>
              <a:gd name="T55" fmla="*/ 1614 h 559041"/>
              <a:gd name="T56" fmla="*/ 11852 w 3908952"/>
              <a:gd name="T57" fmla="*/ 1503 h 559041"/>
              <a:gd name="T58" fmla="*/ 11450 w 3908952"/>
              <a:gd name="T59" fmla="*/ 1503 h 559041"/>
              <a:gd name="T60" fmla="*/ 11450 w 3908952"/>
              <a:gd name="T61" fmla="*/ 1393 h 559041"/>
              <a:gd name="T62" fmla="*/ 11341 w 3908952"/>
              <a:gd name="T63" fmla="*/ 1393 h 559041"/>
              <a:gd name="T64" fmla="*/ 11341 w 3908952"/>
              <a:gd name="T65" fmla="*/ 1283 h 559041"/>
              <a:gd name="T66" fmla="*/ 10830 w 3908952"/>
              <a:gd name="T67" fmla="*/ 1283 h 559041"/>
              <a:gd name="T68" fmla="*/ 10830 w 3908952"/>
              <a:gd name="T69" fmla="*/ 1136 h 559041"/>
              <a:gd name="T70" fmla="*/ 9664 w 3908952"/>
              <a:gd name="T71" fmla="*/ 1136 h 559041"/>
              <a:gd name="T72" fmla="*/ 9664 w 3908952"/>
              <a:gd name="T73" fmla="*/ 990 h 559041"/>
              <a:gd name="T74" fmla="*/ 7986 w 3908952"/>
              <a:gd name="T75" fmla="*/ 990 h 559041"/>
              <a:gd name="T76" fmla="*/ 7986 w 3908952"/>
              <a:gd name="T77" fmla="*/ 917 h 559041"/>
              <a:gd name="T78" fmla="*/ 5470 w 3908952"/>
              <a:gd name="T79" fmla="*/ 917 h 559041"/>
              <a:gd name="T80" fmla="*/ 5470 w 3908952"/>
              <a:gd name="T81" fmla="*/ 770 h 559041"/>
              <a:gd name="T82" fmla="*/ 4631 w 3908952"/>
              <a:gd name="T83" fmla="*/ 770 h 559041"/>
              <a:gd name="T84" fmla="*/ 4631 w 3908952"/>
              <a:gd name="T85" fmla="*/ 696 h 559041"/>
              <a:gd name="T86" fmla="*/ 3829 w 3908952"/>
              <a:gd name="T87" fmla="*/ 696 h 559041"/>
              <a:gd name="T88" fmla="*/ 3829 w 3908952"/>
              <a:gd name="T89" fmla="*/ 660 h 559041"/>
              <a:gd name="T90" fmla="*/ 3537 w 3908952"/>
              <a:gd name="T91" fmla="*/ 660 h 559041"/>
              <a:gd name="T92" fmla="*/ 3537 w 3908952"/>
              <a:gd name="T93" fmla="*/ 513 h 559041"/>
              <a:gd name="T94" fmla="*/ 1969 w 3908952"/>
              <a:gd name="T95" fmla="*/ 513 h 559041"/>
              <a:gd name="T96" fmla="*/ 1969 w 3908952"/>
              <a:gd name="T97" fmla="*/ 440 h 559041"/>
              <a:gd name="T98" fmla="*/ 1385 w 3908952"/>
              <a:gd name="T99" fmla="*/ 440 h 559041"/>
              <a:gd name="T100" fmla="*/ 1385 w 3908952"/>
              <a:gd name="T101" fmla="*/ 256 h 559041"/>
              <a:gd name="T102" fmla="*/ 1131 w 3908952"/>
              <a:gd name="T103" fmla="*/ 256 h 559041"/>
              <a:gd name="T104" fmla="*/ 1131 w 3908952"/>
              <a:gd name="T105" fmla="*/ 110 h 559041"/>
              <a:gd name="T106" fmla="*/ 656 w 3908952"/>
              <a:gd name="T107" fmla="*/ 110 h 559041"/>
              <a:gd name="T108" fmla="*/ 656 w 3908952"/>
              <a:gd name="T109" fmla="*/ 0 h 559041"/>
              <a:gd name="T110" fmla="*/ 0 w 3908952"/>
              <a:gd name="T111" fmla="*/ 0 h 55904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908952" h="559041">
                <a:moveTo>
                  <a:pt x="3908952" y="559041"/>
                </a:moveTo>
                <a:lnTo>
                  <a:pt x="3371579" y="559041"/>
                </a:lnTo>
                <a:lnTo>
                  <a:pt x="3371579" y="463701"/>
                </a:lnTo>
                <a:lnTo>
                  <a:pt x="3176565" y="463701"/>
                </a:lnTo>
                <a:lnTo>
                  <a:pt x="3176565" y="411697"/>
                </a:lnTo>
                <a:lnTo>
                  <a:pt x="2847208" y="411697"/>
                </a:lnTo>
                <a:lnTo>
                  <a:pt x="2847208" y="381362"/>
                </a:lnTo>
                <a:lnTo>
                  <a:pt x="2769202" y="381362"/>
                </a:lnTo>
                <a:lnTo>
                  <a:pt x="2769202" y="333691"/>
                </a:lnTo>
                <a:lnTo>
                  <a:pt x="2613191" y="333691"/>
                </a:lnTo>
                <a:lnTo>
                  <a:pt x="2613191" y="307689"/>
                </a:lnTo>
                <a:lnTo>
                  <a:pt x="2522184" y="307689"/>
                </a:lnTo>
                <a:lnTo>
                  <a:pt x="2522184" y="290355"/>
                </a:lnTo>
                <a:lnTo>
                  <a:pt x="2314169" y="290355"/>
                </a:lnTo>
                <a:lnTo>
                  <a:pt x="2314169" y="281688"/>
                </a:lnTo>
                <a:lnTo>
                  <a:pt x="2231829" y="281688"/>
                </a:lnTo>
                <a:lnTo>
                  <a:pt x="2231829" y="255686"/>
                </a:lnTo>
                <a:lnTo>
                  <a:pt x="2093153" y="255686"/>
                </a:lnTo>
                <a:lnTo>
                  <a:pt x="2093153" y="242685"/>
                </a:lnTo>
                <a:lnTo>
                  <a:pt x="2067151" y="242685"/>
                </a:lnTo>
                <a:lnTo>
                  <a:pt x="2067151" y="225350"/>
                </a:lnTo>
                <a:lnTo>
                  <a:pt x="2028148" y="225350"/>
                </a:lnTo>
                <a:lnTo>
                  <a:pt x="2028148" y="212349"/>
                </a:lnTo>
                <a:lnTo>
                  <a:pt x="1664121" y="212349"/>
                </a:lnTo>
                <a:lnTo>
                  <a:pt x="1664121" y="199348"/>
                </a:lnTo>
                <a:lnTo>
                  <a:pt x="1555780" y="199348"/>
                </a:lnTo>
                <a:lnTo>
                  <a:pt x="1555780" y="190681"/>
                </a:lnTo>
                <a:lnTo>
                  <a:pt x="1408436" y="190681"/>
                </a:lnTo>
                <a:lnTo>
                  <a:pt x="1408436" y="177680"/>
                </a:lnTo>
                <a:lnTo>
                  <a:pt x="1360766" y="177680"/>
                </a:lnTo>
                <a:lnTo>
                  <a:pt x="1360766" y="164679"/>
                </a:lnTo>
                <a:lnTo>
                  <a:pt x="1347765" y="164679"/>
                </a:lnTo>
                <a:lnTo>
                  <a:pt x="1347765" y="151678"/>
                </a:lnTo>
                <a:lnTo>
                  <a:pt x="1287094" y="151678"/>
                </a:lnTo>
                <a:lnTo>
                  <a:pt x="1287094" y="134344"/>
                </a:lnTo>
                <a:lnTo>
                  <a:pt x="1148417" y="134344"/>
                </a:lnTo>
                <a:lnTo>
                  <a:pt x="1148417" y="117009"/>
                </a:lnTo>
                <a:lnTo>
                  <a:pt x="949069" y="117009"/>
                </a:lnTo>
                <a:lnTo>
                  <a:pt x="949069" y="108342"/>
                </a:lnTo>
                <a:lnTo>
                  <a:pt x="650047" y="108342"/>
                </a:lnTo>
                <a:lnTo>
                  <a:pt x="650047" y="91007"/>
                </a:lnTo>
                <a:lnTo>
                  <a:pt x="550373" y="91007"/>
                </a:lnTo>
                <a:lnTo>
                  <a:pt x="550373" y="82340"/>
                </a:lnTo>
                <a:lnTo>
                  <a:pt x="455033" y="82340"/>
                </a:lnTo>
                <a:lnTo>
                  <a:pt x="455033" y="78006"/>
                </a:lnTo>
                <a:lnTo>
                  <a:pt x="420364" y="78006"/>
                </a:lnTo>
                <a:lnTo>
                  <a:pt x="420364" y="60671"/>
                </a:lnTo>
                <a:lnTo>
                  <a:pt x="234017" y="60671"/>
                </a:lnTo>
                <a:lnTo>
                  <a:pt x="234017" y="52004"/>
                </a:lnTo>
                <a:lnTo>
                  <a:pt x="164679" y="52004"/>
                </a:lnTo>
                <a:lnTo>
                  <a:pt x="164679" y="30336"/>
                </a:lnTo>
                <a:lnTo>
                  <a:pt x="134343" y="30336"/>
                </a:lnTo>
                <a:lnTo>
                  <a:pt x="134343" y="13001"/>
                </a:lnTo>
                <a:lnTo>
                  <a:pt x="78006" y="13001"/>
                </a:lnTo>
                <a:lnTo>
                  <a:pt x="78006" y="0"/>
                </a:lnTo>
                <a:lnTo>
                  <a:pt x="0" y="0"/>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25" name="Freeform 46"/>
          <p:cNvSpPr>
            <a:spLocks/>
          </p:cNvSpPr>
          <p:nvPr/>
        </p:nvSpPr>
        <p:spPr bwMode="auto">
          <a:xfrm>
            <a:off x="6789738" y="1963738"/>
            <a:ext cx="1806575" cy="134937"/>
          </a:xfrm>
          <a:custGeom>
            <a:avLst/>
            <a:gdLst>
              <a:gd name="T0" fmla="*/ 0 w 2322836"/>
              <a:gd name="T1" fmla="*/ 0 h 173346"/>
              <a:gd name="T2" fmla="*/ 1569 w 2322836"/>
              <a:gd name="T3" fmla="*/ 0 h 173346"/>
              <a:gd name="T4" fmla="*/ 1569 w 2322836"/>
              <a:gd name="T5" fmla="*/ 146 h 173346"/>
              <a:gd name="T6" fmla="*/ 2043 w 2322836"/>
              <a:gd name="T7" fmla="*/ 146 h 173346"/>
              <a:gd name="T8" fmla="*/ 2043 w 2322836"/>
              <a:gd name="T9" fmla="*/ 218 h 173346"/>
              <a:gd name="T10" fmla="*/ 8575 w 2322836"/>
              <a:gd name="T11" fmla="*/ 218 h 173346"/>
              <a:gd name="T12" fmla="*/ 8575 w 2322836"/>
              <a:gd name="T13" fmla="*/ 328 h 173346"/>
              <a:gd name="T14" fmla="*/ 8757 w 2322836"/>
              <a:gd name="T15" fmla="*/ 328 h 173346"/>
              <a:gd name="T16" fmla="*/ 8757 w 2322836"/>
              <a:gd name="T17" fmla="*/ 365 h 173346"/>
              <a:gd name="T18" fmla="*/ 9304 w 2322836"/>
              <a:gd name="T19" fmla="*/ 365 h 173346"/>
              <a:gd name="T20" fmla="*/ 9304 w 2322836"/>
              <a:gd name="T21" fmla="*/ 474 h 173346"/>
              <a:gd name="T22" fmla="*/ 9560 w 2322836"/>
              <a:gd name="T23" fmla="*/ 474 h 173346"/>
              <a:gd name="T24" fmla="*/ 9560 w 2322836"/>
              <a:gd name="T25" fmla="*/ 584 h 173346"/>
              <a:gd name="T26" fmla="*/ 10764 w 2322836"/>
              <a:gd name="T27" fmla="*/ 584 h 173346"/>
              <a:gd name="T28" fmla="*/ 10764 w 2322836"/>
              <a:gd name="T29" fmla="*/ 656 h 173346"/>
              <a:gd name="T30" fmla="*/ 11056 w 2322836"/>
              <a:gd name="T31" fmla="*/ 656 h 173346"/>
              <a:gd name="T32" fmla="*/ 11056 w 2322836"/>
              <a:gd name="T33" fmla="*/ 765 h 173346"/>
              <a:gd name="T34" fmla="*/ 11639 w 2322836"/>
              <a:gd name="T35" fmla="*/ 765 h 173346"/>
              <a:gd name="T36" fmla="*/ 11639 w 2322836"/>
              <a:gd name="T37" fmla="*/ 876 h 173346"/>
              <a:gd name="T38" fmla="*/ 12151 w 2322836"/>
              <a:gd name="T39" fmla="*/ 876 h 173346"/>
              <a:gd name="T40" fmla="*/ 12151 w 2322836"/>
              <a:gd name="T41" fmla="*/ 948 h 173346"/>
              <a:gd name="T42" fmla="*/ 13100 w 2322836"/>
              <a:gd name="T43" fmla="*/ 948 h 173346"/>
              <a:gd name="T44" fmla="*/ 13100 w 2322836"/>
              <a:gd name="T45" fmla="*/ 1057 h 173346"/>
              <a:gd name="T46" fmla="*/ 14266 w 2322836"/>
              <a:gd name="T47" fmla="*/ 1057 h 173346"/>
              <a:gd name="T48" fmla="*/ 14266 w 2322836"/>
              <a:gd name="T49" fmla="*/ 1203 h 173346"/>
              <a:gd name="T50" fmla="*/ 19230 w 2322836"/>
              <a:gd name="T51" fmla="*/ 1203 h 173346"/>
              <a:gd name="T52" fmla="*/ 19230 w 2322836"/>
              <a:gd name="T53" fmla="*/ 1422 h 173346"/>
              <a:gd name="T54" fmla="*/ 19557 w 2322836"/>
              <a:gd name="T55" fmla="*/ 1422 h 173346"/>
              <a:gd name="T56" fmla="*/ 19557 w 2322836"/>
              <a:gd name="T57" fmla="*/ 1459 h 1733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322836" h="173346">
                <a:moveTo>
                  <a:pt x="0" y="0"/>
                </a:moveTo>
                <a:lnTo>
                  <a:pt x="186347" y="0"/>
                </a:lnTo>
                <a:lnTo>
                  <a:pt x="186347" y="17335"/>
                </a:lnTo>
                <a:lnTo>
                  <a:pt x="242685" y="17335"/>
                </a:lnTo>
                <a:lnTo>
                  <a:pt x="242685" y="26002"/>
                </a:lnTo>
                <a:lnTo>
                  <a:pt x="1018408" y="26002"/>
                </a:lnTo>
                <a:lnTo>
                  <a:pt x="1018408" y="39003"/>
                </a:lnTo>
                <a:lnTo>
                  <a:pt x="1040076" y="39003"/>
                </a:lnTo>
                <a:lnTo>
                  <a:pt x="1040076" y="43337"/>
                </a:lnTo>
                <a:lnTo>
                  <a:pt x="1105081" y="43337"/>
                </a:lnTo>
                <a:lnTo>
                  <a:pt x="1105081" y="56338"/>
                </a:lnTo>
                <a:lnTo>
                  <a:pt x="1135416" y="56338"/>
                </a:lnTo>
                <a:lnTo>
                  <a:pt x="1135416" y="69339"/>
                </a:lnTo>
                <a:lnTo>
                  <a:pt x="1278427" y="69339"/>
                </a:lnTo>
                <a:lnTo>
                  <a:pt x="1278427" y="78006"/>
                </a:lnTo>
                <a:lnTo>
                  <a:pt x="1313096" y="78006"/>
                </a:lnTo>
                <a:lnTo>
                  <a:pt x="1313096" y="91007"/>
                </a:lnTo>
                <a:lnTo>
                  <a:pt x="1382434" y="91007"/>
                </a:lnTo>
                <a:lnTo>
                  <a:pt x="1382434" y="104008"/>
                </a:lnTo>
                <a:lnTo>
                  <a:pt x="1443106" y="104008"/>
                </a:lnTo>
                <a:lnTo>
                  <a:pt x="1443106" y="112675"/>
                </a:lnTo>
                <a:lnTo>
                  <a:pt x="1555780" y="112675"/>
                </a:lnTo>
                <a:lnTo>
                  <a:pt x="1555780" y="125676"/>
                </a:lnTo>
                <a:lnTo>
                  <a:pt x="1694457" y="125676"/>
                </a:lnTo>
                <a:lnTo>
                  <a:pt x="1694457" y="143011"/>
                </a:lnTo>
                <a:lnTo>
                  <a:pt x="2283833" y="143011"/>
                </a:lnTo>
                <a:lnTo>
                  <a:pt x="2283833" y="169013"/>
                </a:lnTo>
                <a:lnTo>
                  <a:pt x="2322836" y="169013"/>
                </a:lnTo>
                <a:lnTo>
                  <a:pt x="2322836" y="173346"/>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26" name="TextBox 11"/>
          <p:cNvSpPr txBox="1">
            <a:spLocks noChangeArrowheads="1"/>
          </p:cNvSpPr>
          <p:nvPr/>
        </p:nvSpPr>
        <p:spPr bwMode="auto">
          <a:xfrm>
            <a:off x="2051050" y="1527175"/>
            <a:ext cx="282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PFS</a:t>
            </a:r>
          </a:p>
        </p:txBody>
      </p:sp>
      <p:sp>
        <p:nvSpPr>
          <p:cNvPr id="58427" name="TextBox 11"/>
          <p:cNvSpPr txBox="1">
            <a:spLocks noChangeArrowheads="1"/>
          </p:cNvSpPr>
          <p:nvPr/>
        </p:nvSpPr>
        <p:spPr bwMode="auto">
          <a:xfrm>
            <a:off x="7848600" y="1519238"/>
            <a:ext cx="2827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OS</a:t>
            </a:r>
          </a:p>
        </p:txBody>
      </p:sp>
      <p:cxnSp>
        <p:nvCxnSpPr>
          <p:cNvPr id="58428" name="Straight Connector 14"/>
          <p:cNvCxnSpPr>
            <a:cxnSpLocks noChangeShapeType="1"/>
          </p:cNvCxnSpPr>
          <p:nvPr/>
        </p:nvCxnSpPr>
        <p:spPr bwMode="auto">
          <a:xfrm>
            <a:off x="1089025" y="1970088"/>
            <a:ext cx="492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29" name="Straight Connector 15"/>
          <p:cNvCxnSpPr>
            <a:cxnSpLocks noChangeShapeType="1"/>
          </p:cNvCxnSpPr>
          <p:nvPr/>
        </p:nvCxnSpPr>
        <p:spPr bwMode="auto">
          <a:xfrm>
            <a:off x="1089025" y="2498725"/>
            <a:ext cx="492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30" name="Straight Connector 16"/>
          <p:cNvCxnSpPr>
            <a:cxnSpLocks noChangeShapeType="1"/>
          </p:cNvCxnSpPr>
          <p:nvPr/>
        </p:nvCxnSpPr>
        <p:spPr bwMode="auto">
          <a:xfrm>
            <a:off x="1089025" y="3028950"/>
            <a:ext cx="492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31" name="Straight Connector 17"/>
          <p:cNvCxnSpPr>
            <a:cxnSpLocks noChangeShapeType="1"/>
          </p:cNvCxnSpPr>
          <p:nvPr/>
        </p:nvCxnSpPr>
        <p:spPr bwMode="auto">
          <a:xfrm>
            <a:off x="1089025" y="3559175"/>
            <a:ext cx="492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32" name="Straight Connector 18"/>
          <p:cNvCxnSpPr>
            <a:cxnSpLocks noChangeShapeType="1"/>
          </p:cNvCxnSpPr>
          <p:nvPr/>
        </p:nvCxnSpPr>
        <p:spPr bwMode="auto">
          <a:xfrm>
            <a:off x="1089025" y="4087813"/>
            <a:ext cx="492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58433" name="Straight Connector 19"/>
          <p:cNvCxnSpPr>
            <a:cxnSpLocks noChangeShapeType="1"/>
          </p:cNvCxnSpPr>
          <p:nvPr/>
        </p:nvCxnSpPr>
        <p:spPr bwMode="auto">
          <a:xfrm>
            <a:off x="1089025" y="4618038"/>
            <a:ext cx="49213"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58434" name="TextBox 28"/>
          <p:cNvSpPr txBox="1">
            <a:spLocks noChangeArrowheads="1"/>
          </p:cNvSpPr>
          <p:nvPr/>
        </p:nvSpPr>
        <p:spPr bwMode="auto">
          <a:xfrm>
            <a:off x="668338" y="1785938"/>
            <a:ext cx="4413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100</a:t>
            </a:r>
          </a:p>
        </p:txBody>
      </p:sp>
      <p:sp>
        <p:nvSpPr>
          <p:cNvPr id="58435" name="TextBox 29"/>
          <p:cNvSpPr txBox="1">
            <a:spLocks noChangeArrowheads="1"/>
          </p:cNvSpPr>
          <p:nvPr/>
        </p:nvSpPr>
        <p:spPr bwMode="auto">
          <a:xfrm>
            <a:off x="773113" y="2312988"/>
            <a:ext cx="3429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80</a:t>
            </a:r>
          </a:p>
        </p:txBody>
      </p:sp>
      <p:sp>
        <p:nvSpPr>
          <p:cNvPr id="58436" name="TextBox 30"/>
          <p:cNvSpPr txBox="1">
            <a:spLocks noChangeArrowheads="1"/>
          </p:cNvSpPr>
          <p:nvPr/>
        </p:nvSpPr>
        <p:spPr bwMode="auto">
          <a:xfrm>
            <a:off x="773113" y="2840038"/>
            <a:ext cx="3429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60</a:t>
            </a:r>
          </a:p>
        </p:txBody>
      </p:sp>
      <p:sp>
        <p:nvSpPr>
          <p:cNvPr id="58437" name="TextBox 31"/>
          <p:cNvSpPr txBox="1">
            <a:spLocks noChangeArrowheads="1"/>
          </p:cNvSpPr>
          <p:nvPr/>
        </p:nvSpPr>
        <p:spPr bwMode="auto">
          <a:xfrm>
            <a:off x="773113" y="3367088"/>
            <a:ext cx="3429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40</a:t>
            </a:r>
          </a:p>
        </p:txBody>
      </p:sp>
      <p:sp>
        <p:nvSpPr>
          <p:cNvPr id="58438" name="TextBox 32"/>
          <p:cNvSpPr txBox="1">
            <a:spLocks noChangeArrowheads="1"/>
          </p:cNvSpPr>
          <p:nvPr/>
        </p:nvSpPr>
        <p:spPr bwMode="auto">
          <a:xfrm>
            <a:off x="773113" y="3895725"/>
            <a:ext cx="3429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20</a:t>
            </a:r>
          </a:p>
        </p:txBody>
      </p:sp>
      <p:sp>
        <p:nvSpPr>
          <p:cNvPr id="58439" name="TextBox 33"/>
          <p:cNvSpPr txBox="1">
            <a:spLocks noChangeArrowheads="1"/>
          </p:cNvSpPr>
          <p:nvPr/>
        </p:nvSpPr>
        <p:spPr bwMode="auto">
          <a:xfrm>
            <a:off x="873125" y="4422775"/>
            <a:ext cx="24288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0</a:t>
            </a:r>
          </a:p>
        </p:txBody>
      </p:sp>
    </p:spTree>
    <p:extLst>
      <p:ext uri="{BB962C8B-B14F-4D97-AF65-F5344CB8AC3E}">
        <p14:creationId xmlns:p14="http://schemas.microsoft.com/office/powerpoint/2010/main" val="992428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2">
            <a:extLst>
              <a:ext uri="{FF2B5EF4-FFF2-40B4-BE49-F238E27FC236}">
                <a16:creationId xmlns:a16="http://schemas.microsoft.com/office/drawing/2014/main" id="{99B32A75-069F-4DC7-BAD8-F7A2F7F12FC5}"/>
              </a:ext>
            </a:extLst>
          </p:cNvPr>
          <p:cNvSpPr>
            <a:spLocks noGrp="1"/>
          </p:cNvSpPr>
          <p:nvPr>
            <p:ph type="title"/>
          </p:nvPr>
        </p:nvSpPr>
        <p:spPr>
          <a:xfrm>
            <a:off x="189186" y="218447"/>
            <a:ext cx="11772429" cy="1103313"/>
          </a:xfrm>
        </p:spPr>
        <p:txBody>
          <a:bodyPr>
            <a:normAutofit/>
          </a:bodyPr>
          <a:lstStyle/>
          <a:p>
            <a:r>
              <a:rPr lang="en-GB" altLang="en-US" dirty="0"/>
              <a:t>Achieving</a:t>
            </a:r>
            <a:r>
              <a:rPr lang="fr-FR" altLang="en-US" dirty="0"/>
              <a:t> ≥ VGPR or CR </a:t>
            </a:r>
            <a:r>
              <a:rPr lang="en-US" altLang="en-US" dirty="0"/>
              <a:t>was</a:t>
            </a:r>
            <a:r>
              <a:rPr lang="fr-FR" altLang="en-US" dirty="0"/>
              <a:t> the Goal of Therapy </a:t>
            </a:r>
            <a:endParaRPr lang="en-US" altLang="en-US" dirty="0"/>
          </a:p>
        </p:txBody>
      </p:sp>
      <p:sp>
        <p:nvSpPr>
          <p:cNvPr id="44035" name="Content Placeholder 1">
            <a:extLst>
              <a:ext uri="{FF2B5EF4-FFF2-40B4-BE49-F238E27FC236}">
                <a16:creationId xmlns:a16="http://schemas.microsoft.com/office/drawing/2014/main" id="{D2730641-6F9C-45BC-9AB5-BEAE14DBA36B}"/>
              </a:ext>
            </a:extLst>
          </p:cNvPr>
          <p:cNvSpPr>
            <a:spLocks noGrp="1"/>
          </p:cNvSpPr>
          <p:nvPr>
            <p:ph sz="half" idx="2"/>
          </p:nvPr>
        </p:nvSpPr>
        <p:spPr>
          <a:xfrm>
            <a:off x="6137276" y="5257800"/>
            <a:ext cx="5343526" cy="1244600"/>
          </a:xfrm>
        </p:spPr>
        <p:txBody>
          <a:bodyPr/>
          <a:lstStyle/>
          <a:p>
            <a:r>
              <a:rPr lang="en-US" altLang="en-US" sz="2400" dirty="0"/>
              <a:t>Significantly better 5-yr OS in patients with sCR (80%) vs CR (53%) or nCR (47%) (</a:t>
            </a:r>
            <a:r>
              <a:rPr lang="en-US" altLang="en-US" sz="2400" i="1" dirty="0"/>
              <a:t>P</a:t>
            </a:r>
            <a:r>
              <a:rPr lang="en-US" altLang="en-US" sz="2400" dirty="0"/>
              <a:t> &lt; .001)</a:t>
            </a:r>
          </a:p>
        </p:txBody>
      </p:sp>
      <p:sp>
        <p:nvSpPr>
          <p:cNvPr id="44036" name="Text Box 11">
            <a:extLst>
              <a:ext uri="{FF2B5EF4-FFF2-40B4-BE49-F238E27FC236}">
                <a16:creationId xmlns:a16="http://schemas.microsoft.com/office/drawing/2014/main" id="{19A21068-AF30-400D-A2C7-D5EDA808D2AF}"/>
              </a:ext>
            </a:extLst>
          </p:cNvPr>
          <p:cNvSpPr txBox="1">
            <a:spLocks noChangeArrowheads="1"/>
          </p:cNvSpPr>
          <p:nvPr/>
        </p:nvSpPr>
        <p:spPr bwMode="auto">
          <a:xfrm>
            <a:off x="414339" y="6201074"/>
            <a:ext cx="8010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 Harousseau JL, et al. J Clin Oncol. 2009;27:5720-5726. </a:t>
            </a:r>
            <a:b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b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2. Kapoor P, et al. J Clin Oncol. 2013;31:4529-4535.</a:t>
            </a:r>
          </a:p>
        </p:txBody>
      </p:sp>
      <p:grpSp>
        <p:nvGrpSpPr>
          <p:cNvPr id="44038" name="Group 3">
            <a:extLst>
              <a:ext uri="{FF2B5EF4-FFF2-40B4-BE49-F238E27FC236}">
                <a16:creationId xmlns:a16="http://schemas.microsoft.com/office/drawing/2014/main" id="{F2FDADFF-AF55-45DC-8E77-7CC782AFFCA5}"/>
              </a:ext>
            </a:extLst>
          </p:cNvPr>
          <p:cNvGrpSpPr>
            <a:grpSpLocks/>
          </p:cNvGrpSpPr>
          <p:nvPr/>
        </p:nvGrpSpPr>
        <p:grpSpPr bwMode="auto">
          <a:xfrm>
            <a:off x="969963" y="2012229"/>
            <a:ext cx="687388" cy="2611286"/>
            <a:chOff x="446190" y="2578357"/>
            <a:chExt cx="625233" cy="2374385"/>
          </a:xfrm>
        </p:grpSpPr>
        <p:sp>
          <p:nvSpPr>
            <p:cNvPr id="44124" name="Text Box 179">
              <a:extLst>
                <a:ext uri="{FF2B5EF4-FFF2-40B4-BE49-F238E27FC236}">
                  <a16:creationId xmlns:a16="http://schemas.microsoft.com/office/drawing/2014/main" id="{DAD7FC28-50FE-403F-87A1-955ADA028591}"/>
                </a:ext>
              </a:extLst>
            </p:cNvPr>
            <p:cNvSpPr txBox="1">
              <a:spLocks noChangeArrowheads="1"/>
            </p:cNvSpPr>
            <p:nvPr/>
          </p:nvSpPr>
          <p:spPr bwMode="auto">
            <a:xfrm>
              <a:off x="446190" y="2578357"/>
              <a:ext cx="625233" cy="3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44125" name="Text Box 182">
              <a:extLst>
                <a:ext uri="{FF2B5EF4-FFF2-40B4-BE49-F238E27FC236}">
                  <a16:creationId xmlns:a16="http://schemas.microsoft.com/office/drawing/2014/main" id="{E9CF8E64-67C9-4199-B3AF-C2FBB1E18445}"/>
                </a:ext>
              </a:extLst>
            </p:cNvPr>
            <p:cNvSpPr txBox="1">
              <a:spLocks noChangeArrowheads="1"/>
            </p:cNvSpPr>
            <p:nvPr/>
          </p:nvSpPr>
          <p:spPr bwMode="auto">
            <a:xfrm>
              <a:off x="446190" y="3094295"/>
              <a:ext cx="625233" cy="3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0.75</a:t>
              </a:r>
            </a:p>
          </p:txBody>
        </p:sp>
        <p:sp>
          <p:nvSpPr>
            <p:cNvPr id="44126" name="Text Box 184">
              <a:extLst>
                <a:ext uri="{FF2B5EF4-FFF2-40B4-BE49-F238E27FC236}">
                  <a16:creationId xmlns:a16="http://schemas.microsoft.com/office/drawing/2014/main" id="{64D733C2-1E3E-4449-AA70-FD017CA4A1B4}"/>
                </a:ext>
              </a:extLst>
            </p:cNvPr>
            <p:cNvSpPr txBox="1">
              <a:spLocks noChangeArrowheads="1"/>
            </p:cNvSpPr>
            <p:nvPr/>
          </p:nvSpPr>
          <p:spPr bwMode="auto">
            <a:xfrm>
              <a:off x="446190" y="3611025"/>
              <a:ext cx="625233" cy="3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0.50</a:t>
              </a:r>
            </a:p>
          </p:txBody>
        </p:sp>
        <p:sp>
          <p:nvSpPr>
            <p:cNvPr id="44127" name="Text Box 187">
              <a:extLst>
                <a:ext uri="{FF2B5EF4-FFF2-40B4-BE49-F238E27FC236}">
                  <a16:creationId xmlns:a16="http://schemas.microsoft.com/office/drawing/2014/main" id="{1BE07D76-4A26-459A-B3F0-8139C39BA35C}"/>
                </a:ext>
              </a:extLst>
            </p:cNvPr>
            <p:cNvSpPr txBox="1">
              <a:spLocks noChangeArrowheads="1"/>
            </p:cNvSpPr>
            <p:nvPr/>
          </p:nvSpPr>
          <p:spPr bwMode="auto">
            <a:xfrm>
              <a:off x="446190" y="4125374"/>
              <a:ext cx="625233" cy="3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0.25</a:t>
              </a:r>
            </a:p>
          </p:txBody>
        </p:sp>
        <p:sp>
          <p:nvSpPr>
            <p:cNvPr id="44128" name="Text Box 190">
              <a:extLst>
                <a:ext uri="{FF2B5EF4-FFF2-40B4-BE49-F238E27FC236}">
                  <a16:creationId xmlns:a16="http://schemas.microsoft.com/office/drawing/2014/main" id="{1C35F2EB-907A-4C65-9347-BBB5169449CB}"/>
                </a:ext>
              </a:extLst>
            </p:cNvPr>
            <p:cNvSpPr txBox="1">
              <a:spLocks noChangeArrowheads="1"/>
            </p:cNvSpPr>
            <p:nvPr/>
          </p:nvSpPr>
          <p:spPr bwMode="auto">
            <a:xfrm>
              <a:off x="802364" y="4642104"/>
              <a:ext cx="238537" cy="31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sp>
        <p:nvSpPr>
          <p:cNvPr id="104" name="Freeform 103">
            <a:extLst>
              <a:ext uri="{FF2B5EF4-FFF2-40B4-BE49-F238E27FC236}">
                <a16:creationId xmlns:a16="http://schemas.microsoft.com/office/drawing/2014/main" id="{D6AF4FE2-1743-43EC-80DD-A9EB2CD5393C}"/>
              </a:ext>
            </a:extLst>
          </p:cNvPr>
          <p:cNvSpPr/>
          <p:nvPr/>
        </p:nvSpPr>
        <p:spPr bwMode="auto">
          <a:xfrm>
            <a:off x="7353302" y="2190751"/>
            <a:ext cx="3671887" cy="1431925"/>
          </a:xfrm>
          <a:custGeom>
            <a:avLst/>
            <a:gdLst>
              <a:gd name="connsiteX0" fmla="*/ 3340894 w 3340894"/>
              <a:gd name="connsiteY0" fmla="*/ 1302544 h 1302544"/>
              <a:gd name="connsiteX1" fmla="*/ 3205163 w 3340894"/>
              <a:gd name="connsiteY1" fmla="*/ 1297782 h 1302544"/>
              <a:gd name="connsiteX2" fmla="*/ 3202781 w 3340894"/>
              <a:gd name="connsiteY2" fmla="*/ 1271588 h 1302544"/>
              <a:gd name="connsiteX3" fmla="*/ 3114675 w 3340894"/>
              <a:gd name="connsiteY3" fmla="*/ 1271588 h 1302544"/>
              <a:gd name="connsiteX4" fmla="*/ 3114675 w 3340894"/>
              <a:gd name="connsiteY4" fmla="*/ 1250157 h 1302544"/>
              <a:gd name="connsiteX5" fmla="*/ 3095625 w 3340894"/>
              <a:gd name="connsiteY5" fmla="*/ 1250157 h 1302544"/>
              <a:gd name="connsiteX6" fmla="*/ 3095625 w 3340894"/>
              <a:gd name="connsiteY6" fmla="*/ 1233488 h 1302544"/>
              <a:gd name="connsiteX7" fmla="*/ 3000375 w 3340894"/>
              <a:gd name="connsiteY7" fmla="*/ 1231107 h 1302544"/>
              <a:gd name="connsiteX8" fmla="*/ 3002756 w 3340894"/>
              <a:gd name="connsiteY8" fmla="*/ 1207294 h 1302544"/>
              <a:gd name="connsiteX9" fmla="*/ 2955131 w 3340894"/>
              <a:gd name="connsiteY9" fmla="*/ 1204913 h 1302544"/>
              <a:gd name="connsiteX10" fmla="*/ 2955131 w 3340894"/>
              <a:gd name="connsiteY10" fmla="*/ 1183482 h 1302544"/>
              <a:gd name="connsiteX11" fmla="*/ 2938463 w 3340894"/>
              <a:gd name="connsiteY11" fmla="*/ 1181100 h 1302544"/>
              <a:gd name="connsiteX12" fmla="*/ 2933700 w 3340894"/>
              <a:gd name="connsiteY12" fmla="*/ 1147763 h 1302544"/>
              <a:gd name="connsiteX13" fmla="*/ 2824163 w 3340894"/>
              <a:gd name="connsiteY13" fmla="*/ 1147763 h 1302544"/>
              <a:gd name="connsiteX14" fmla="*/ 2819400 w 3340894"/>
              <a:gd name="connsiteY14" fmla="*/ 1119188 h 1302544"/>
              <a:gd name="connsiteX15" fmla="*/ 2705100 w 3340894"/>
              <a:gd name="connsiteY15" fmla="*/ 1121569 h 1302544"/>
              <a:gd name="connsiteX16" fmla="*/ 2697956 w 3340894"/>
              <a:gd name="connsiteY16" fmla="*/ 1104900 h 1302544"/>
              <a:gd name="connsiteX17" fmla="*/ 2574131 w 3340894"/>
              <a:gd name="connsiteY17" fmla="*/ 1104900 h 1302544"/>
              <a:gd name="connsiteX18" fmla="*/ 2569369 w 3340894"/>
              <a:gd name="connsiteY18" fmla="*/ 1081088 h 1302544"/>
              <a:gd name="connsiteX19" fmla="*/ 2524125 w 3340894"/>
              <a:gd name="connsiteY19" fmla="*/ 1081088 h 1302544"/>
              <a:gd name="connsiteX20" fmla="*/ 2524125 w 3340894"/>
              <a:gd name="connsiteY20" fmla="*/ 1047750 h 1302544"/>
              <a:gd name="connsiteX21" fmla="*/ 2481263 w 3340894"/>
              <a:gd name="connsiteY21" fmla="*/ 1050132 h 1302544"/>
              <a:gd name="connsiteX22" fmla="*/ 2483644 w 3340894"/>
              <a:gd name="connsiteY22" fmla="*/ 1031082 h 1302544"/>
              <a:gd name="connsiteX23" fmla="*/ 2381250 w 3340894"/>
              <a:gd name="connsiteY23" fmla="*/ 1033463 h 1302544"/>
              <a:gd name="connsiteX24" fmla="*/ 2381250 w 3340894"/>
              <a:gd name="connsiteY24" fmla="*/ 1012032 h 1302544"/>
              <a:gd name="connsiteX25" fmla="*/ 2364581 w 3340894"/>
              <a:gd name="connsiteY25" fmla="*/ 1012032 h 1302544"/>
              <a:gd name="connsiteX26" fmla="*/ 2362200 w 3340894"/>
              <a:gd name="connsiteY26" fmla="*/ 997744 h 1302544"/>
              <a:gd name="connsiteX27" fmla="*/ 2326481 w 3340894"/>
              <a:gd name="connsiteY27" fmla="*/ 997744 h 1302544"/>
              <a:gd name="connsiteX28" fmla="*/ 2324100 w 3340894"/>
              <a:gd name="connsiteY28" fmla="*/ 981075 h 1302544"/>
              <a:gd name="connsiteX29" fmla="*/ 2305050 w 3340894"/>
              <a:gd name="connsiteY29" fmla="*/ 978694 h 1302544"/>
              <a:gd name="connsiteX30" fmla="*/ 2305050 w 3340894"/>
              <a:gd name="connsiteY30" fmla="*/ 957263 h 1302544"/>
              <a:gd name="connsiteX31" fmla="*/ 2281238 w 3340894"/>
              <a:gd name="connsiteY31" fmla="*/ 957263 h 1302544"/>
              <a:gd name="connsiteX32" fmla="*/ 2281238 w 3340894"/>
              <a:gd name="connsiteY32" fmla="*/ 942975 h 1302544"/>
              <a:gd name="connsiteX33" fmla="*/ 2231231 w 3340894"/>
              <a:gd name="connsiteY33" fmla="*/ 947738 h 1302544"/>
              <a:gd name="connsiteX34" fmla="*/ 2231231 w 3340894"/>
              <a:gd name="connsiteY34" fmla="*/ 916782 h 1302544"/>
              <a:gd name="connsiteX35" fmla="*/ 2200275 w 3340894"/>
              <a:gd name="connsiteY35" fmla="*/ 921544 h 1302544"/>
              <a:gd name="connsiteX36" fmla="*/ 2200275 w 3340894"/>
              <a:gd name="connsiteY36" fmla="*/ 907257 h 1302544"/>
              <a:gd name="connsiteX37" fmla="*/ 2114550 w 3340894"/>
              <a:gd name="connsiteY37" fmla="*/ 912019 h 1302544"/>
              <a:gd name="connsiteX38" fmla="*/ 2114550 w 3340894"/>
              <a:gd name="connsiteY38" fmla="*/ 883444 h 1302544"/>
              <a:gd name="connsiteX39" fmla="*/ 2083594 w 3340894"/>
              <a:gd name="connsiteY39" fmla="*/ 883444 h 1302544"/>
              <a:gd name="connsiteX40" fmla="*/ 2081213 w 3340894"/>
              <a:gd name="connsiteY40" fmla="*/ 859632 h 1302544"/>
              <a:gd name="connsiteX41" fmla="*/ 1952625 w 3340894"/>
              <a:gd name="connsiteY41" fmla="*/ 862013 h 1302544"/>
              <a:gd name="connsiteX42" fmla="*/ 1952625 w 3340894"/>
              <a:gd name="connsiteY42" fmla="*/ 847725 h 1302544"/>
              <a:gd name="connsiteX43" fmla="*/ 1935956 w 3340894"/>
              <a:gd name="connsiteY43" fmla="*/ 847725 h 1302544"/>
              <a:gd name="connsiteX44" fmla="*/ 1935956 w 3340894"/>
              <a:gd name="connsiteY44" fmla="*/ 828675 h 1302544"/>
              <a:gd name="connsiteX45" fmla="*/ 1890713 w 3340894"/>
              <a:gd name="connsiteY45" fmla="*/ 828675 h 1302544"/>
              <a:gd name="connsiteX46" fmla="*/ 1890713 w 3340894"/>
              <a:gd name="connsiteY46" fmla="*/ 800100 h 1302544"/>
              <a:gd name="connsiteX47" fmla="*/ 1857375 w 3340894"/>
              <a:gd name="connsiteY47" fmla="*/ 797719 h 1302544"/>
              <a:gd name="connsiteX48" fmla="*/ 1859756 w 3340894"/>
              <a:gd name="connsiteY48" fmla="*/ 766763 h 1302544"/>
              <a:gd name="connsiteX49" fmla="*/ 1716881 w 3340894"/>
              <a:gd name="connsiteY49" fmla="*/ 766763 h 1302544"/>
              <a:gd name="connsiteX50" fmla="*/ 1716881 w 3340894"/>
              <a:gd name="connsiteY50" fmla="*/ 716757 h 1302544"/>
              <a:gd name="connsiteX51" fmla="*/ 1645444 w 3340894"/>
              <a:gd name="connsiteY51" fmla="*/ 716757 h 1302544"/>
              <a:gd name="connsiteX52" fmla="*/ 1640681 w 3340894"/>
              <a:gd name="connsiteY52" fmla="*/ 692944 h 1302544"/>
              <a:gd name="connsiteX53" fmla="*/ 1619250 w 3340894"/>
              <a:gd name="connsiteY53" fmla="*/ 692944 h 1302544"/>
              <a:gd name="connsiteX54" fmla="*/ 1616869 w 3340894"/>
              <a:gd name="connsiteY54" fmla="*/ 673894 h 1302544"/>
              <a:gd name="connsiteX55" fmla="*/ 1583531 w 3340894"/>
              <a:gd name="connsiteY55" fmla="*/ 673894 h 1302544"/>
              <a:gd name="connsiteX56" fmla="*/ 1581150 w 3340894"/>
              <a:gd name="connsiteY56" fmla="*/ 654844 h 1302544"/>
              <a:gd name="connsiteX57" fmla="*/ 1547813 w 3340894"/>
              <a:gd name="connsiteY57" fmla="*/ 654844 h 1302544"/>
              <a:gd name="connsiteX58" fmla="*/ 1543050 w 3340894"/>
              <a:gd name="connsiteY58" fmla="*/ 626269 h 1302544"/>
              <a:gd name="connsiteX59" fmla="*/ 1476375 w 3340894"/>
              <a:gd name="connsiteY59" fmla="*/ 626269 h 1302544"/>
              <a:gd name="connsiteX60" fmla="*/ 1476375 w 3340894"/>
              <a:gd name="connsiteY60" fmla="*/ 597694 h 1302544"/>
              <a:gd name="connsiteX61" fmla="*/ 1454944 w 3340894"/>
              <a:gd name="connsiteY61" fmla="*/ 597694 h 1302544"/>
              <a:gd name="connsiteX62" fmla="*/ 1454944 w 3340894"/>
              <a:gd name="connsiteY62" fmla="*/ 585788 h 1302544"/>
              <a:gd name="connsiteX63" fmla="*/ 1426369 w 3340894"/>
              <a:gd name="connsiteY63" fmla="*/ 588169 h 1302544"/>
              <a:gd name="connsiteX64" fmla="*/ 1428750 w 3340894"/>
              <a:gd name="connsiteY64" fmla="*/ 569119 h 1302544"/>
              <a:gd name="connsiteX65" fmla="*/ 1388269 w 3340894"/>
              <a:gd name="connsiteY65" fmla="*/ 571500 h 1302544"/>
              <a:gd name="connsiteX66" fmla="*/ 1388269 w 3340894"/>
              <a:gd name="connsiteY66" fmla="*/ 554832 h 1302544"/>
              <a:gd name="connsiteX67" fmla="*/ 1359694 w 3340894"/>
              <a:gd name="connsiteY67" fmla="*/ 552450 h 1302544"/>
              <a:gd name="connsiteX68" fmla="*/ 1359694 w 3340894"/>
              <a:gd name="connsiteY68" fmla="*/ 523875 h 1302544"/>
              <a:gd name="connsiteX69" fmla="*/ 1319213 w 3340894"/>
              <a:gd name="connsiteY69" fmla="*/ 523875 h 1302544"/>
              <a:gd name="connsiteX70" fmla="*/ 1316831 w 3340894"/>
              <a:gd name="connsiteY70" fmla="*/ 497682 h 1302544"/>
              <a:gd name="connsiteX71" fmla="*/ 1223963 w 3340894"/>
              <a:gd name="connsiteY71" fmla="*/ 497682 h 1302544"/>
              <a:gd name="connsiteX72" fmla="*/ 1216819 w 3340894"/>
              <a:gd name="connsiteY72" fmla="*/ 445294 h 1302544"/>
              <a:gd name="connsiteX73" fmla="*/ 1052513 w 3340894"/>
              <a:gd name="connsiteY73" fmla="*/ 445294 h 1302544"/>
              <a:gd name="connsiteX74" fmla="*/ 1054894 w 3340894"/>
              <a:gd name="connsiteY74" fmla="*/ 411957 h 1302544"/>
              <a:gd name="connsiteX75" fmla="*/ 954881 w 3340894"/>
              <a:gd name="connsiteY75" fmla="*/ 414338 h 1302544"/>
              <a:gd name="connsiteX76" fmla="*/ 954881 w 3340894"/>
              <a:gd name="connsiteY76" fmla="*/ 400050 h 1302544"/>
              <a:gd name="connsiteX77" fmla="*/ 921544 w 3340894"/>
              <a:gd name="connsiteY77" fmla="*/ 402432 h 1302544"/>
              <a:gd name="connsiteX78" fmla="*/ 921544 w 3340894"/>
              <a:gd name="connsiteY78" fmla="*/ 378619 h 1302544"/>
              <a:gd name="connsiteX79" fmla="*/ 888206 w 3340894"/>
              <a:gd name="connsiteY79" fmla="*/ 381000 h 1302544"/>
              <a:gd name="connsiteX80" fmla="*/ 885825 w 3340894"/>
              <a:gd name="connsiteY80" fmla="*/ 361950 h 1302544"/>
              <a:gd name="connsiteX81" fmla="*/ 819150 w 3340894"/>
              <a:gd name="connsiteY81" fmla="*/ 361950 h 1302544"/>
              <a:gd name="connsiteX82" fmla="*/ 819150 w 3340894"/>
              <a:gd name="connsiteY82" fmla="*/ 340519 h 1302544"/>
              <a:gd name="connsiteX83" fmla="*/ 790575 w 3340894"/>
              <a:gd name="connsiteY83" fmla="*/ 340519 h 1302544"/>
              <a:gd name="connsiteX84" fmla="*/ 792956 w 3340894"/>
              <a:gd name="connsiteY84" fmla="*/ 309563 h 1302544"/>
              <a:gd name="connsiteX85" fmla="*/ 776288 w 3340894"/>
              <a:gd name="connsiteY85" fmla="*/ 309563 h 1302544"/>
              <a:gd name="connsiteX86" fmla="*/ 776288 w 3340894"/>
              <a:gd name="connsiteY86" fmla="*/ 290513 h 1302544"/>
              <a:gd name="connsiteX87" fmla="*/ 745331 w 3340894"/>
              <a:gd name="connsiteY87" fmla="*/ 288132 h 1302544"/>
              <a:gd name="connsiteX88" fmla="*/ 745331 w 3340894"/>
              <a:gd name="connsiteY88" fmla="*/ 269082 h 1302544"/>
              <a:gd name="connsiteX89" fmla="*/ 719138 w 3340894"/>
              <a:gd name="connsiteY89" fmla="*/ 269082 h 1302544"/>
              <a:gd name="connsiteX90" fmla="*/ 716756 w 3340894"/>
              <a:gd name="connsiteY90" fmla="*/ 254794 h 1302544"/>
              <a:gd name="connsiteX91" fmla="*/ 681038 w 3340894"/>
              <a:gd name="connsiteY91" fmla="*/ 252413 h 1302544"/>
              <a:gd name="connsiteX92" fmla="*/ 681038 w 3340894"/>
              <a:gd name="connsiteY92" fmla="*/ 226219 h 1302544"/>
              <a:gd name="connsiteX93" fmla="*/ 669131 w 3340894"/>
              <a:gd name="connsiteY93" fmla="*/ 223838 h 1302544"/>
              <a:gd name="connsiteX94" fmla="*/ 666750 w 3340894"/>
              <a:gd name="connsiteY94" fmla="*/ 197644 h 1302544"/>
              <a:gd name="connsiteX95" fmla="*/ 626269 w 3340894"/>
              <a:gd name="connsiteY95" fmla="*/ 195263 h 1302544"/>
              <a:gd name="connsiteX96" fmla="*/ 623888 w 3340894"/>
              <a:gd name="connsiteY96" fmla="*/ 161925 h 1302544"/>
              <a:gd name="connsiteX97" fmla="*/ 588169 w 3340894"/>
              <a:gd name="connsiteY97" fmla="*/ 161925 h 1302544"/>
              <a:gd name="connsiteX98" fmla="*/ 583406 w 3340894"/>
              <a:gd name="connsiteY98" fmla="*/ 133350 h 1302544"/>
              <a:gd name="connsiteX99" fmla="*/ 545306 w 3340894"/>
              <a:gd name="connsiteY99" fmla="*/ 133350 h 1302544"/>
              <a:gd name="connsiteX100" fmla="*/ 542925 w 3340894"/>
              <a:gd name="connsiteY100" fmla="*/ 111919 h 1302544"/>
              <a:gd name="connsiteX101" fmla="*/ 454819 w 3340894"/>
              <a:gd name="connsiteY101" fmla="*/ 111919 h 1302544"/>
              <a:gd name="connsiteX102" fmla="*/ 457200 w 3340894"/>
              <a:gd name="connsiteY102" fmla="*/ 78582 h 1302544"/>
              <a:gd name="connsiteX103" fmla="*/ 276225 w 3340894"/>
              <a:gd name="connsiteY103" fmla="*/ 76200 h 1302544"/>
              <a:gd name="connsiteX104" fmla="*/ 273844 w 3340894"/>
              <a:gd name="connsiteY104" fmla="*/ 57150 h 1302544"/>
              <a:gd name="connsiteX105" fmla="*/ 242888 w 3340894"/>
              <a:gd name="connsiteY105" fmla="*/ 57150 h 1302544"/>
              <a:gd name="connsiteX106" fmla="*/ 242888 w 3340894"/>
              <a:gd name="connsiteY106" fmla="*/ 23813 h 1302544"/>
              <a:gd name="connsiteX107" fmla="*/ 121444 w 3340894"/>
              <a:gd name="connsiteY107" fmla="*/ 23813 h 1302544"/>
              <a:gd name="connsiteX108" fmla="*/ 119063 w 3340894"/>
              <a:gd name="connsiteY108" fmla="*/ 0 h 1302544"/>
              <a:gd name="connsiteX109" fmla="*/ 0 w 3340894"/>
              <a:gd name="connsiteY109" fmla="*/ 2382 h 130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340894" h="1302544">
                <a:moveTo>
                  <a:pt x="3340894" y="1302544"/>
                </a:moveTo>
                <a:lnTo>
                  <a:pt x="3205163" y="1297782"/>
                </a:lnTo>
                <a:lnTo>
                  <a:pt x="3202781" y="1271588"/>
                </a:lnTo>
                <a:lnTo>
                  <a:pt x="3114675" y="1271588"/>
                </a:lnTo>
                <a:lnTo>
                  <a:pt x="3114675" y="1250157"/>
                </a:lnTo>
                <a:lnTo>
                  <a:pt x="3095625" y="1250157"/>
                </a:lnTo>
                <a:lnTo>
                  <a:pt x="3095625" y="1233488"/>
                </a:lnTo>
                <a:lnTo>
                  <a:pt x="3000375" y="1231107"/>
                </a:lnTo>
                <a:lnTo>
                  <a:pt x="3002756" y="1207294"/>
                </a:lnTo>
                <a:lnTo>
                  <a:pt x="2955131" y="1204913"/>
                </a:lnTo>
                <a:lnTo>
                  <a:pt x="2955131" y="1183482"/>
                </a:lnTo>
                <a:lnTo>
                  <a:pt x="2938463" y="1181100"/>
                </a:lnTo>
                <a:lnTo>
                  <a:pt x="2933700" y="1147763"/>
                </a:lnTo>
                <a:lnTo>
                  <a:pt x="2824163" y="1147763"/>
                </a:lnTo>
                <a:lnTo>
                  <a:pt x="2819400" y="1119188"/>
                </a:lnTo>
                <a:lnTo>
                  <a:pt x="2705100" y="1121569"/>
                </a:lnTo>
                <a:lnTo>
                  <a:pt x="2697956" y="1104900"/>
                </a:lnTo>
                <a:lnTo>
                  <a:pt x="2574131" y="1104900"/>
                </a:lnTo>
                <a:lnTo>
                  <a:pt x="2569369" y="1081088"/>
                </a:lnTo>
                <a:lnTo>
                  <a:pt x="2524125" y="1081088"/>
                </a:lnTo>
                <a:lnTo>
                  <a:pt x="2524125" y="1047750"/>
                </a:lnTo>
                <a:lnTo>
                  <a:pt x="2481263" y="1050132"/>
                </a:lnTo>
                <a:lnTo>
                  <a:pt x="2483644" y="1031082"/>
                </a:lnTo>
                <a:lnTo>
                  <a:pt x="2381250" y="1033463"/>
                </a:lnTo>
                <a:lnTo>
                  <a:pt x="2381250" y="1012032"/>
                </a:lnTo>
                <a:lnTo>
                  <a:pt x="2364581" y="1012032"/>
                </a:lnTo>
                <a:lnTo>
                  <a:pt x="2362200" y="997744"/>
                </a:lnTo>
                <a:lnTo>
                  <a:pt x="2326481" y="997744"/>
                </a:lnTo>
                <a:lnTo>
                  <a:pt x="2324100" y="981075"/>
                </a:lnTo>
                <a:lnTo>
                  <a:pt x="2305050" y="978694"/>
                </a:lnTo>
                <a:lnTo>
                  <a:pt x="2305050" y="957263"/>
                </a:lnTo>
                <a:lnTo>
                  <a:pt x="2281238" y="957263"/>
                </a:lnTo>
                <a:lnTo>
                  <a:pt x="2281238" y="942975"/>
                </a:lnTo>
                <a:lnTo>
                  <a:pt x="2231231" y="947738"/>
                </a:lnTo>
                <a:lnTo>
                  <a:pt x="2231231" y="916782"/>
                </a:lnTo>
                <a:lnTo>
                  <a:pt x="2200275" y="921544"/>
                </a:lnTo>
                <a:lnTo>
                  <a:pt x="2200275" y="907257"/>
                </a:lnTo>
                <a:lnTo>
                  <a:pt x="2114550" y="912019"/>
                </a:lnTo>
                <a:lnTo>
                  <a:pt x="2114550" y="883444"/>
                </a:lnTo>
                <a:lnTo>
                  <a:pt x="2083594" y="883444"/>
                </a:lnTo>
                <a:lnTo>
                  <a:pt x="2081213" y="859632"/>
                </a:lnTo>
                <a:lnTo>
                  <a:pt x="1952625" y="862013"/>
                </a:lnTo>
                <a:lnTo>
                  <a:pt x="1952625" y="847725"/>
                </a:lnTo>
                <a:lnTo>
                  <a:pt x="1935956" y="847725"/>
                </a:lnTo>
                <a:lnTo>
                  <a:pt x="1935956" y="828675"/>
                </a:lnTo>
                <a:lnTo>
                  <a:pt x="1890713" y="828675"/>
                </a:lnTo>
                <a:lnTo>
                  <a:pt x="1890713" y="800100"/>
                </a:lnTo>
                <a:lnTo>
                  <a:pt x="1857375" y="797719"/>
                </a:lnTo>
                <a:lnTo>
                  <a:pt x="1859756" y="766763"/>
                </a:lnTo>
                <a:lnTo>
                  <a:pt x="1716881" y="766763"/>
                </a:lnTo>
                <a:lnTo>
                  <a:pt x="1716881" y="716757"/>
                </a:lnTo>
                <a:lnTo>
                  <a:pt x="1645444" y="716757"/>
                </a:lnTo>
                <a:lnTo>
                  <a:pt x="1640681" y="692944"/>
                </a:lnTo>
                <a:lnTo>
                  <a:pt x="1619250" y="692944"/>
                </a:lnTo>
                <a:lnTo>
                  <a:pt x="1616869" y="673894"/>
                </a:lnTo>
                <a:lnTo>
                  <a:pt x="1583531" y="673894"/>
                </a:lnTo>
                <a:lnTo>
                  <a:pt x="1581150" y="654844"/>
                </a:lnTo>
                <a:lnTo>
                  <a:pt x="1547813" y="654844"/>
                </a:lnTo>
                <a:lnTo>
                  <a:pt x="1543050" y="626269"/>
                </a:lnTo>
                <a:lnTo>
                  <a:pt x="1476375" y="626269"/>
                </a:lnTo>
                <a:lnTo>
                  <a:pt x="1476375" y="597694"/>
                </a:lnTo>
                <a:lnTo>
                  <a:pt x="1454944" y="597694"/>
                </a:lnTo>
                <a:lnTo>
                  <a:pt x="1454944" y="585788"/>
                </a:lnTo>
                <a:lnTo>
                  <a:pt x="1426369" y="588169"/>
                </a:lnTo>
                <a:lnTo>
                  <a:pt x="1428750" y="569119"/>
                </a:lnTo>
                <a:lnTo>
                  <a:pt x="1388269" y="571500"/>
                </a:lnTo>
                <a:lnTo>
                  <a:pt x="1388269" y="554832"/>
                </a:lnTo>
                <a:lnTo>
                  <a:pt x="1359694" y="552450"/>
                </a:lnTo>
                <a:lnTo>
                  <a:pt x="1359694" y="523875"/>
                </a:lnTo>
                <a:lnTo>
                  <a:pt x="1319213" y="523875"/>
                </a:lnTo>
                <a:lnTo>
                  <a:pt x="1316831" y="497682"/>
                </a:lnTo>
                <a:lnTo>
                  <a:pt x="1223963" y="497682"/>
                </a:lnTo>
                <a:lnTo>
                  <a:pt x="1216819" y="445294"/>
                </a:lnTo>
                <a:lnTo>
                  <a:pt x="1052513" y="445294"/>
                </a:lnTo>
                <a:lnTo>
                  <a:pt x="1054894" y="411957"/>
                </a:lnTo>
                <a:lnTo>
                  <a:pt x="954881" y="414338"/>
                </a:lnTo>
                <a:lnTo>
                  <a:pt x="954881" y="400050"/>
                </a:lnTo>
                <a:lnTo>
                  <a:pt x="921544" y="402432"/>
                </a:lnTo>
                <a:lnTo>
                  <a:pt x="921544" y="378619"/>
                </a:lnTo>
                <a:lnTo>
                  <a:pt x="888206" y="381000"/>
                </a:lnTo>
                <a:lnTo>
                  <a:pt x="885825" y="361950"/>
                </a:lnTo>
                <a:lnTo>
                  <a:pt x="819150" y="361950"/>
                </a:lnTo>
                <a:lnTo>
                  <a:pt x="819150" y="340519"/>
                </a:lnTo>
                <a:lnTo>
                  <a:pt x="790575" y="340519"/>
                </a:lnTo>
                <a:lnTo>
                  <a:pt x="792956" y="309563"/>
                </a:lnTo>
                <a:lnTo>
                  <a:pt x="776288" y="309563"/>
                </a:lnTo>
                <a:lnTo>
                  <a:pt x="776288" y="290513"/>
                </a:lnTo>
                <a:lnTo>
                  <a:pt x="745331" y="288132"/>
                </a:lnTo>
                <a:lnTo>
                  <a:pt x="745331" y="269082"/>
                </a:lnTo>
                <a:lnTo>
                  <a:pt x="719138" y="269082"/>
                </a:lnTo>
                <a:lnTo>
                  <a:pt x="716756" y="254794"/>
                </a:lnTo>
                <a:lnTo>
                  <a:pt x="681038" y="252413"/>
                </a:lnTo>
                <a:lnTo>
                  <a:pt x="681038" y="226219"/>
                </a:lnTo>
                <a:lnTo>
                  <a:pt x="669131" y="223838"/>
                </a:lnTo>
                <a:lnTo>
                  <a:pt x="666750" y="197644"/>
                </a:lnTo>
                <a:lnTo>
                  <a:pt x="626269" y="195263"/>
                </a:lnTo>
                <a:lnTo>
                  <a:pt x="623888" y="161925"/>
                </a:lnTo>
                <a:lnTo>
                  <a:pt x="588169" y="161925"/>
                </a:lnTo>
                <a:lnTo>
                  <a:pt x="583406" y="133350"/>
                </a:lnTo>
                <a:lnTo>
                  <a:pt x="545306" y="133350"/>
                </a:lnTo>
                <a:lnTo>
                  <a:pt x="542925" y="111919"/>
                </a:lnTo>
                <a:lnTo>
                  <a:pt x="454819" y="111919"/>
                </a:lnTo>
                <a:lnTo>
                  <a:pt x="457200" y="78582"/>
                </a:lnTo>
                <a:lnTo>
                  <a:pt x="276225" y="76200"/>
                </a:lnTo>
                <a:lnTo>
                  <a:pt x="273844" y="57150"/>
                </a:lnTo>
                <a:lnTo>
                  <a:pt x="242888" y="57150"/>
                </a:lnTo>
                <a:lnTo>
                  <a:pt x="242888" y="23813"/>
                </a:lnTo>
                <a:lnTo>
                  <a:pt x="121444" y="23813"/>
                </a:lnTo>
                <a:lnTo>
                  <a:pt x="119063" y="0"/>
                </a:lnTo>
                <a:lnTo>
                  <a:pt x="0" y="2382"/>
                </a:lnTo>
              </a:path>
            </a:pathLst>
          </a:custGeom>
          <a:noFill/>
          <a:ln w="28575" cap="flat" cmpd="sng" algn="ctr">
            <a:solidFill>
              <a:schemeClr val="accent3"/>
            </a:solidFill>
            <a:prstDash val="solid"/>
            <a:miter lim="800000"/>
            <a:headEnd type="none" w="med" len="med"/>
            <a:tailEnd type="none" w="med" len="me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0" name="Freeform 104">
            <a:extLst>
              <a:ext uri="{FF2B5EF4-FFF2-40B4-BE49-F238E27FC236}">
                <a16:creationId xmlns:a16="http://schemas.microsoft.com/office/drawing/2014/main" id="{68417656-45B6-4CA2-9C7B-7392D3B44141}"/>
              </a:ext>
            </a:extLst>
          </p:cNvPr>
          <p:cNvSpPr>
            <a:spLocks/>
          </p:cNvSpPr>
          <p:nvPr/>
        </p:nvSpPr>
        <p:spPr bwMode="auto">
          <a:xfrm>
            <a:off x="7413626" y="2193925"/>
            <a:ext cx="3625850" cy="1385888"/>
          </a:xfrm>
          <a:custGeom>
            <a:avLst/>
            <a:gdLst>
              <a:gd name="T0" fmla="*/ 14136450 w 3300412"/>
              <a:gd name="T1" fmla="*/ 5647208 h 1262062"/>
              <a:gd name="T2" fmla="*/ 13454783 w 3300412"/>
              <a:gd name="T3" fmla="*/ 5444756 h 1262062"/>
              <a:gd name="T4" fmla="*/ 13150668 w 3300412"/>
              <a:gd name="T5" fmla="*/ 5210350 h 1262062"/>
              <a:gd name="T6" fmla="*/ 11304956 w 3300412"/>
              <a:gd name="T7" fmla="*/ 5071837 h 1262062"/>
              <a:gd name="T8" fmla="*/ 11000840 w 3300412"/>
              <a:gd name="T9" fmla="*/ 4922665 h 1262062"/>
              <a:gd name="T10" fmla="*/ 9941660 w 3300412"/>
              <a:gd name="T11" fmla="*/ 4773494 h 1262062"/>
              <a:gd name="T12" fmla="*/ 9794833 w 3300412"/>
              <a:gd name="T13" fmla="*/ 4634978 h 1262062"/>
              <a:gd name="T14" fmla="*/ 9637525 w 3300412"/>
              <a:gd name="T15" fmla="*/ 4294015 h 1262062"/>
              <a:gd name="T16" fmla="*/ 9301954 w 3300412"/>
              <a:gd name="T17" fmla="*/ 4198121 h 1262062"/>
              <a:gd name="T18" fmla="*/ 9218047 w 3300412"/>
              <a:gd name="T19" fmla="*/ 4048951 h 1262062"/>
              <a:gd name="T20" fmla="*/ 8683216 w 3300412"/>
              <a:gd name="T21" fmla="*/ 3985020 h 1262062"/>
              <a:gd name="T22" fmla="*/ 8494451 w 3300412"/>
              <a:gd name="T23" fmla="*/ 3867816 h 1262062"/>
              <a:gd name="T24" fmla="*/ 8410548 w 3300412"/>
              <a:gd name="T25" fmla="*/ 3793236 h 1262062"/>
              <a:gd name="T26" fmla="*/ 8295204 w 3300412"/>
              <a:gd name="T27" fmla="*/ 3654715 h 1262062"/>
              <a:gd name="T28" fmla="*/ 8190329 w 3300412"/>
              <a:gd name="T29" fmla="*/ 3569471 h 1262062"/>
              <a:gd name="T30" fmla="*/ 7949126 w 3300412"/>
              <a:gd name="T31" fmla="*/ 3462925 h 1262062"/>
              <a:gd name="T32" fmla="*/ 7267472 w 3300412"/>
              <a:gd name="T33" fmla="*/ 3100653 h 1262062"/>
              <a:gd name="T34" fmla="*/ 7152116 w 3300412"/>
              <a:gd name="T35" fmla="*/ 2940828 h 1262062"/>
              <a:gd name="T36" fmla="*/ 6795561 w 3300412"/>
              <a:gd name="T37" fmla="*/ 2876900 h 1262062"/>
              <a:gd name="T38" fmla="*/ 6512394 w 3300412"/>
              <a:gd name="T39" fmla="*/ 2589165 h 1262062"/>
              <a:gd name="T40" fmla="*/ 6218788 w 3300412"/>
              <a:gd name="T41" fmla="*/ 2525241 h 1262062"/>
              <a:gd name="T42" fmla="*/ 5935630 w 3300412"/>
              <a:gd name="T43" fmla="*/ 2440000 h 1262062"/>
              <a:gd name="T44" fmla="*/ 5715399 w 3300412"/>
              <a:gd name="T45" fmla="*/ 2322792 h 1262062"/>
              <a:gd name="T46" fmla="*/ 5411281 w 3300412"/>
              <a:gd name="T47" fmla="*/ 2258862 h 1262062"/>
              <a:gd name="T48" fmla="*/ 5264466 w 3300412"/>
              <a:gd name="T49" fmla="*/ 2131003 h 1262062"/>
              <a:gd name="T50" fmla="*/ 5023270 w 3300412"/>
              <a:gd name="T51" fmla="*/ 2077722 h 1262062"/>
              <a:gd name="T52" fmla="*/ 4289163 w 3300412"/>
              <a:gd name="T53" fmla="*/ 1928555 h 1262062"/>
              <a:gd name="T54" fmla="*/ 4152845 w 3300412"/>
              <a:gd name="T55" fmla="*/ 1800697 h 1262062"/>
              <a:gd name="T56" fmla="*/ 4068948 w 3300412"/>
              <a:gd name="T57" fmla="*/ 1683491 h 1262062"/>
              <a:gd name="T58" fmla="*/ 4016518 w 3300412"/>
              <a:gd name="T59" fmla="*/ 1534322 h 1262062"/>
              <a:gd name="T60" fmla="*/ 3764828 w 3300412"/>
              <a:gd name="T61" fmla="*/ 1470389 h 1262062"/>
              <a:gd name="T62" fmla="*/ 3618000 w 3300412"/>
              <a:gd name="T63" fmla="*/ 1353187 h 1262062"/>
              <a:gd name="T64" fmla="*/ 3439726 w 3300412"/>
              <a:gd name="T65" fmla="*/ 1257289 h 1262062"/>
              <a:gd name="T66" fmla="*/ 3313883 w 3300412"/>
              <a:gd name="T67" fmla="*/ 1012225 h 1262062"/>
              <a:gd name="T68" fmla="*/ 3062191 w 3300412"/>
              <a:gd name="T69" fmla="*/ 937640 h 1262062"/>
              <a:gd name="T70" fmla="*/ 2925871 w 3300412"/>
              <a:gd name="T71" fmla="*/ 809783 h 1262062"/>
              <a:gd name="T72" fmla="*/ 2663687 w 3300412"/>
              <a:gd name="T73" fmla="*/ 639303 h 1262062"/>
              <a:gd name="T74" fmla="*/ 2401517 w 3300412"/>
              <a:gd name="T75" fmla="*/ 586026 h 1262062"/>
              <a:gd name="T76" fmla="*/ 1992525 w 3300412"/>
              <a:gd name="T77" fmla="*/ 394234 h 1262062"/>
              <a:gd name="T78" fmla="*/ 1856191 w 3300412"/>
              <a:gd name="T79" fmla="*/ 298343 h 1262062"/>
              <a:gd name="T80" fmla="*/ 1625480 w 3300412"/>
              <a:gd name="T81" fmla="*/ 245067 h 1262062"/>
              <a:gd name="T82" fmla="*/ 1038215 w 3300412"/>
              <a:gd name="T83" fmla="*/ 138512 h 1262062"/>
              <a:gd name="T84" fmla="*/ 901881 w 3300412"/>
              <a:gd name="T85" fmla="*/ 10654 h 12620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00412"/>
              <a:gd name="T130" fmla="*/ 0 h 1262062"/>
              <a:gd name="T131" fmla="*/ 3300412 w 3300412"/>
              <a:gd name="T132" fmla="*/ 1262062 h 12620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00412" h="1262062">
                <a:moveTo>
                  <a:pt x="3300412" y="1262062"/>
                </a:moveTo>
                <a:lnTo>
                  <a:pt x="3209925" y="1262062"/>
                </a:lnTo>
                <a:lnTo>
                  <a:pt x="3212306" y="1216818"/>
                </a:lnTo>
                <a:lnTo>
                  <a:pt x="3055144" y="1216818"/>
                </a:lnTo>
                <a:lnTo>
                  <a:pt x="3059906" y="1169193"/>
                </a:lnTo>
                <a:lnTo>
                  <a:pt x="2986087" y="1164431"/>
                </a:lnTo>
                <a:lnTo>
                  <a:pt x="2986087" y="1133475"/>
                </a:lnTo>
                <a:lnTo>
                  <a:pt x="2566987" y="1133475"/>
                </a:lnTo>
                <a:lnTo>
                  <a:pt x="2566987" y="1100137"/>
                </a:lnTo>
                <a:lnTo>
                  <a:pt x="2497931" y="1100137"/>
                </a:lnTo>
                <a:lnTo>
                  <a:pt x="2497931" y="1069181"/>
                </a:lnTo>
                <a:lnTo>
                  <a:pt x="2257425" y="1066800"/>
                </a:lnTo>
                <a:lnTo>
                  <a:pt x="2259806" y="1035843"/>
                </a:lnTo>
                <a:lnTo>
                  <a:pt x="2224087" y="1035843"/>
                </a:lnTo>
                <a:cubicBezTo>
                  <a:pt x="2223293" y="1009649"/>
                  <a:pt x="2222500" y="983456"/>
                  <a:pt x="2221706" y="957262"/>
                </a:cubicBezTo>
                <a:lnTo>
                  <a:pt x="2188369" y="959643"/>
                </a:lnTo>
                <a:lnTo>
                  <a:pt x="2185987" y="942975"/>
                </a:lnTo>
                <a:lnTo>
                  <a:pt x="2112169" y="938212"/>
                </a:lnTo>
                <a:lnTo>
                  <a:pt x="2114550" y="904875"/>
                </a:lnTo>
                <a:lnTo>
                  <a:pt x="2093119" y="904875"/>
                </a:lnTo>
                <a:lnTo>
                  <a:pt x="2093119" y="888206"/>
                </a:lnTo>
                <a:lnTo>
                  <a:pt x="1971675" y="890587"/>
                </a:lnTo>
                <a:lnTo>
                  <a:pt x="1971675" y="866775"/>
                </a:lnTo>
                <a:lnTo>
                  <a:pt x="1928812" y="864393"/>
                </a:lnTo>
                <a:lnTo>
                  <a:pt x="1926431" y="845343"/>
                </a:lnTo>
                <a:lnTo>
                  <a:pt x="1909762" y="847725"/>
                </a:lnTo>
                <a:lnTo>
                  <a:pt x="1902619" y="816768"/>
                </a:lnTo>
                <a:lnTo>
                  <a:pt x="1883569" y="816768"/>
                </a:lnTo>
                <a:lnTo>
                  <a:pt x="1883569" y="797718"/>
                </a:lnTo>
                <a:lnTo>
                  <a:pt x="1859756" y="797718"/>
                </a:lnTo>
                <a:lnTo>
                  <a:pt x="1857375" y="776287"/>
                </a:lnTo>
                <a:lnTo>
                  <a:pt x="1804987" y="773906"/>
                </a:lnTo>
                <a:lnTo>
                  <a:pt x="1807369" y="688181"/>
                </a:lnTo>
                <a:lnTo>
                  <a:pt x="1650206" y="692943"/>
                </a:lnTo>
                <a:lnTo>
                  <a:pt x="1650206" y="661987"/>
                </a:lnTo>
                <a:lnTo>
                  <a:pt x="1624012" y="657225"/>
                </a:lnTo>
                <a:lnTo>
                  <a:pt x="1619250" y="640556"/>
                </a:lnTo>
                <a:lnTo>
                  <a:pt x="1543050" y="642937"/>
                </a:lnTo>
                <a:lnTo>
                  <a:pt x="1538287" y="578643"/>
                </a:lnTo>
                <a:lnTo>
                  <a:pt x="1478756" y="578643"/>
                </a:lnTo>
                <a:lnTo>
                  <a:pt x="1478756" y="564356"/>
                </a:lnTo>
                <a:lnTo>
                  <a:pt x="1412081" y="564356"/>
                </a:lnTo>
                <a:lnTo>
                  <a:pt x="1412081" y="545306"/>
                </a:lnTo>
                <a:lnTo>
                  <a:pt x="1347787" y="545306"/>
                </a:lnTo>
                <a:lnTo>
                  <a:pt x="1347787" y="519112"/>
                </a:lnTo>
                <a:lnTo>
                  <a:pt x="1297781" y="519112"/>
                </a:lnTo>
                <a:lnTo>
                  <a:pt x="1297781" y="502443"/>
                </a:lnTo>
                <a:lnTo>
                  <a:pt x="1228725" y="504825"/>
                </a:lnTo>
                <a:lnTo>
                  <a:pt x="1228725" y="476250"/>
                </a:lnTo>
                <a:lnTo>
                  <a:pt x="1195387" y="476250"/>
                </a:lnTo>
                <a:lnTo>
                  <a:pt x="1195387" y="464343"/>
                </a:lnTo>
                <a:lnTo>
                  <a:pt x="1140619" y="464343"/>
                </a:lnTo>
                <a:lnTo>
                  <a:pt x="1143000" y="423862"/>
                </a:lnTo>
                <a:lnTo>
                  <a:pt x="973931" y="431006"/>
                </a:lnTo>
                <a:lnTo>
                  <a:pt x="976312" y="397668"/>
                </a:lnTo>
                <a:lnTo>
                  <a:pt x="942975" y="402431"/>
                </a:lnTo>
                <a:lnTo>
                  <a:pt x="942975" y="376237"/>
                </a:lnTo>
                <a:lnTo>
                  <a:pt x="923925" y="376237"/>
                </a:lnTo>
                <a:lnTo>
                  <a:pt x="928687" y="342900"/>
                </a:lnTo>
                <a:lnTo>
                  <a:pt x="912019" y="342900"/>
                </a:lnTo>
                <a:lnTo>
                  <a:pt x="912019" y="328612"/>
                </a:lnTo>
                <a:lnTo>
                  <a:pt x="854869" y="328612"/>
                </a:lnTo>
                <a:lnTo>
                  <a:pt x="854869" y="302418"/>
                </a:lnTo>
                <a:lnTo>
                  <a:pt x="821531" y="302418"/>
                </a:lnTo>
                <a:lnTo>
                  <a:pt x="819150" y="283368"/>
                </a:lnTo>
                <a:lnTo>
                  <a:pt x="781050" y="280987"/>
                </a:lnTo>
                <a:lnTo>
                  <a:pt x="759619" y="266700"/>
                </a:lnTo>
                <a:lnTo>
                  <a:pt x="752475" y="226218"/>
                </a:lnTo>
                <a:lnTo>
                  <a:pt x="700087" y="226218"/>
                </a:lnTo>
                <a:lnTo>
                  <a:pt x="695325" y="209550"/>
                </a:lnTo>
                <a:lnTo>
                  <a:pt x="661987" y="209550"/>
                </a:lnTo>
                <a:lnTo>
                  <a:pt x="664369" y="180975"/>
                </a:lnTo>
                <a:lnTo>
                  <a:pt x="604837" y="180975"/>
                </a:lnTo>
                <a:lnTo>
                  <a:pt x="604837" y="142875"/>
                </a:lnTo>
                <a:lnTo>
                  <a:pt x="545306" y="142875"/>
                </a:lnTo>
                <a:lnTo>
                  <a:pt x="545306" y="130968"/>
                </a:lnTo>
                <a:lnTo>
                  <a:pt x="457200" y="133350"/>
                </a:lnTo>
                <a:lnTo>
                  <a:pt x="452437" y="88106"/>
                </a:lnTo>
                <a:lnTo>
                  <a:pt x="423862" y="90487"/>
                </a:lnTo>
                <a:lnTo>
                  <a:pt x="421481" y="66675"/>
                </a:lnTo>
                <a:lnTo>
                  <a:pt x="376237" y="69056"/>
                </a:lnTo>
                <a:lnTo>
                  <a:pt x="369094" y="54768"/>
                </a:lnTo>
                <a:lnTo>
                  <a:pt x="235744" y="54768"/>
                </a:lnTo>
                <a:lnTo>
                  <a:pt x="235744" y="30956"/>
                </a:lnTo>
                <a:lnTo>
                  <a:pt x="209550" y="33337"/>
                </a:lnTo>
                <a:lnTo>
                  <a:pt x="204787" y="2381"/>
                </a:lnTo>
                <a:lnTo>
                  <a:pt x="0" y="0"/>
                </a:lnTo>
              </a:path>
            </a:pathLst>
          </a:custGeom>
          <a:noFill/>
          <a:ln w="28575" cap="flat" cmpd="sng">
            <a:solidFill>
              <a:schemeClr val="accent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1" name="Freeform 106">
            <a:extLst>
              <a:ext uri="{FF2B5EF4-FFF2-40B4-BE49-F238E27FC236}">
                <a16:creationId xmlns:a16="http://schemas.microsoft.com/office/drawing/2014/main" id="{5D41DF02-C823-49A1-8BCB-57E39170ED96}"/>
              </a:ext>
            </a:extLst>
          </p:cNvPr>
          <p:cNvSpPr>
            <a:spLocks/>
          </p:cNvSpPr>
          <p:nvPr/>
        </p:nvSpPr>
        <p:spPr bwMode="auto">
          <a:xfrm>
            <a:off x="7354889" y="2190750"/>
            <a:ext cx="3675063" cy="1676400"/>
          </a:xfrm>
          <a:custGeom>
            <a:avLst/>
            <a:gdLst>
              <a:gd name="T0" fmla="*/ 15191478 w 3343275"/>
              <a:gd name="T1" fmla="*/ 6997018 h 1524000"/>
              <a:gd name="T2" fmla="*/ 4068371 w 3343275"/>
              <a:gd name="T3" fmla="*/ 6975154 h 1524000"/>
              <a:gd name="T4" fmla="*/ 4068371 w 3343275"/>
              <a:gd name="T5" fmla="*/ 6461313 h 1524000"/>
              <a:gd name="T6" fmla="*/ 3841149 w 3343275"/>
              <a:gd name="T7" fmla="*/ 6461313 h 1524000"/>
              <a:gd name="T8" fmla="*/ 3851968 w 3343275"/>
              <a:gd name="T9" fmla="*/ 5936535 h 1524000"/>
              <a:gd name="T10" fmla="*/ 1839428 w 3343275"/>
              <a:gd name="T11" fmla="*/ 5925608 h 1524000"/>
              <a:gd name="T12" fmla="*/ 1839428 w 3343275"/>
              <a:gd name="T13" fmla="*/ 5368026 h 1524000"/>
              <a:gd name="T14" fmla="*/ 1633844 w 3343275"/>
              <a:gd name="T15" fmla="*/ 5368026 h 1524000"/>
              <a:gd name="T16" fmla="*/ 1666303 w 3343275"/>
              <a:gd name="T17" fmla="*/ 4832319 h 1524000"/>
              <a:gd name="T18" fmla="*/ 1558102 w 3343275"/>
              <a:gd name="T19" fmla="*/ 4832319 h 1524000"/>
              <a:gd name="T20" fmla="*/ 1558102 w 3343275"/>
              <a:gd name="T21" fmla="*/ 4274743 h 1524000"/>
              <a:gd name="T22" fmla="*/ 1244316 w 3343275"/>
              <a:gd name="T23" fmla="*/ 4274743 h 1524000"/>
              <a:gd name="T24" fmla="*/ 1244316 w 3343275"/>
              <a:gd name="T25" fmla="*/ 3749963 h 1524000"/>
              <a:gd name="T26" fmla="*/ 1114476 w 3343275"/>
              <a:gd name="T27" fmla="*/ 3739040 h 1524000"/>
              <a:gd name="T28" fmla="*/ 1125292 w 3343275"/>
              <a:gd name="T29" fmla="*/ 3214258 h 1524000"/>
              <a:gd name="T30" fmla="*/ 919723 w 3343275"/>
              <a:gd name="T31" fmla="*/ 3225184 h 1524000"/>
              <a:gd name="T32" fmla="*/ 919723 w 3343275"/>
              <a:gd name="T33" fmla="*/ 2678552 h 1524000"/>
              <a:gd name="T34" fmla="*/ 789875 w 3343275"/>
              <a:gd name="T35" fmla="*/ 2667614 h 1524000"/>
              <a:gd name="T36" fmla="*/ 811505 w 3343275"/>
              <a:gd name="T37" fmla="*/ 2153776 h 1524000"/>
              <a:gd name="T38" fmla="*/ 714135 w 3343275"/>
              <a:gd name="T39" fmla="*/ 2153776 h 1524000"/>
              <a:gd name="T40" fmla="*/ 703309 w 3343275"/>
              <a:gd name="T41" fmla="*/ 1596197 h 1524000"/>
              <a:gd name="T42" fmla="*/ 616749 w 3343275"/>
              <a:gd name="T43" fmla="*/ 1585269 h 1524000"/>
              <a:gd name="T44" fmla="*/ 616749 w 3343275"/>
              <a:gd name="T45" fmla="*/ 1082354 h 1524000"/>
              <a:gd name="T46" fmla="*/ 508550 w 3343275"/>
              <a:gd name="T47" fmla="*/ 1071425 h 1524000"/>
              <a:gd name="T48" fmla="*/ 530186 w 3343275"/>
              <a:gd name="T49" fmla="*/ 535718 h 1524000"/>
              <a:gd name="T50" fmla="*/ 400348 w 3343275"/>
              <a:gd name="T51" fmla="*/ 535718 h 1524000"/>
              <a:gd name="T52" fmla="*/ 400348 w 3343275"/>
              <a:gd name="T53" fmla="*/ 21872 h 1524000"/>
              <a:gd name="T54" fmla="*/ 0 w 3343275"/>
              <a:gd name="T55" fmla="*/ 0 h 15240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43275"/>
              <a:gd name="T85" fmla="*/ 0 h 1524000"/>
              <a:gd name="T86" fmla="*/ 3343275 w 3343275"/>
              <a:gd name="T87" fmla="*/ 1524000 h 152400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43275" h="1524000">
                <a:moveTo>
                  <a:pt x="3343275" y="1524000"/>
                </a:moveTo>
                <a:lnTo>
                  <a:pt x="895350" y="1519238"/>
                </a:lnTo>
                <a:lnTo>
                  <a:pt x="895350" y="1407319"/>
                </a:lnTo>
                <a:lnTo>
                  <a:pt x="845344" y="1407319"/>
                </a:lnTo>
                <a:cubicBezTo>
                  <a:pt x="846138" y="1369219"/>
                  <a:pt x="846931" y="1331119"/>
                  <a:pt x="847725" y="1293019"/>
                </a:cubicBezTo>
                <a:lnTo>
                  <a:pt x="404813" y="1290638"/>
                </a:lnTo>
                <a:lnTo>
                  <a:pt x="404813" y="1169194"/>
                </a:lnTo>
                <a:lnTo>
                  <a:pt x="359569" y="1169194"/>
                </a:lnTo>
                <a:lnTo>
                  <a:pt x="366713" y="1052513"/>
                </a:lnTo>
                <a:lnTo>
                  <a:pt x="342900" y="1052513"/>
                </a:lnTo>
                <a:lnTo>
                  <a:pt x="342900" y="931069"/>
                </a:lnTo>
                <a:lnTo>
                  <a:pt x="273844" y="931069"/>
                </a:lnTo>
                <a:lnTo>
                  <a:pt x="273844" y="816769"/>
                </a:lnTo>
                <a:lnTo>
                  <a:pt x="245269" y="814388"/>
                </a:lnTo>
                <a:cubicBezTo>
                  <a:pt x="246063" y="776288"/>
                  <a:pt x="246856" y="738188"/>
                  <a:pt x="247650" y="700088"/>
                </a:cubicBezTo>
                <a:lnTo>
                  <a:pt x="202407" y="702469"/>
                </a:lnTo>
                <a:lnTo>
                  <a:pt x="202407" y="583407"/>
                </a:lnTo>
                <a:lnTo>
                  <a:pt x="173832" y="581025"/>
                </a:lnTo>
                <a:lnTo>
                  <a:pt x="178594" y="469107"/>
                </a:lnTo>
                <a:lnTo>
                  <a:pt x="157163" y="469107"/>
                </a:lnTo>
                <a:cubicBezTo>
                  <a:pt x="156369" y="428626"/>
                  <a:pt x="155576" y="388144"/>
                  <a:pt x="154782" y="347663"/>
                </a:cubicBezTo>
                <a:lnTo>
                  <a:pt x="135732" y="345282"/>
                </a:lnTo>
                <a:lnTo>
                  <a:pt x="135732" y="235744"/>
                </a:lnTo>
                <a:lnTo>
                  <a:pt x="111919" y="233363"/>
                </a:lnTo>
                <a:lnTo>
                  <a:pt x="116682" y="116682"/>
                </a:lnTo>
                <a:lnTo>
                  <a:pt x="88107" y="116682"/>
                </a:lnTo>
                <a:lnTo>
                  <a:pt x="88107" y="4763"/>
                </a:lnTo>
                <a:lnTo>
                  <a:pt x="0" y="0"/>
                </a:lnTo>
              </a:path>
            </a:pathLst>
          </a:custGeom>
          <a:noFill/>
          <a:ln w="28575" cap="flat" cmpd="sng">
            <a:solidFill>
              <a:schemeClr val="accent6"/>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2" name="Freeform 105">
            <a:extLst>
              <a:ext uri="{FF2B5EF4-FFF2-40B4-BE49-F238E27FC236}">
                <a16:creationId xmlns:a16="http://schemas.microsoft.com/office/drawing/2014/main" id="{2B8A0CCB-8C34-48CC-8397-2624B4715E0B}"/>
              </a:ext>
            </a:extLst>
          </p:cNvPr>
          <p:cNvSpPr>
            <a:spLocks/>
          </p:cNvSpPr>
          <p:nvPr/>
        </p:nvSpPr>
        <p:spPr bwMode="auto">
          <a:xfrm>
            <a:off x="7500938" y="2198688"/>
            <a:ext cx="3525838" cy="1428750"/>
          </a:xfrm>
          <a:custGeom>
            <a:avLst/>
            <a:gdLst>
              <a:gd name="T0" fmla="*/ 14747245 w 3207544"/>
              <a:gd name="T1" fmla="*/ 5880431 h 1300163"/>
              <a:gd name="T2" fmla="*/ 10751152 w 3207544"/>
              <a:gd name="T3" fmla="*/ 5858883 h 1300163"/>
              <a:gd name="T4" fmla="*/ 10762089 w 3207544"/>
              <a:gd name="T5" fmla="*/ 5417313 h 1300163"/>
              <a:gd name="T6" fmla="*/ 10400809 w 3207544"/>
              <a:gd name="T7" fmla="*/ 5417313 h 1300163"/>
              <a:gd name="T8" fmla="*/ 10400809 w 3207544"/>
              <a:gd name="T9" fmla="*/ 4954196 h 1300163"/>
              <a:gd name="T10" fmla="*/ 9514011 w 3207544"/>
              <a:gd name="T11" fmla="*/ 4954196 h 1300163"/>
              <a:gd name="T12" fmla="*/ 9514011 w 3207544"/>
              <a:gd name="T13" fmla="*/ 4512628 h 1300163"/>
              <a:gd name="T14" fmla="*/ 8167384 w 3207544"/>
              <a:gd name="T15" fmla="*/ 4501862 h 1300163"/>
              <a:gd name="T16" fmla="*/ 8156427 w 3207544"/>
              <a:gd name="T17" fmla="*/ 4038741 h 1300163"/>
              <a:gd name="T18" fmla="*/ 7849872 w 3207544"/>
              <a:gd name="T19" fmla="*/ 4027974 h 1300163"/>
              <a:gd name="T20" fmla="*/ 7849872 w 3207544"/>
              <a:gd name="T21" fmla="*/ 3607932 h 1300163"/>
              <a:gd name="T22" fmla="*/ 7652811 w 3207544"/>
              <a:gd name="T23" fmla="*/ 3597170 h 1300163"/>
              <a:gd name="T24" fmla="*/ 7663755 w 3207544"/>
              <a:gd name="T25" fmla="*/ 3155591 h 1300163"/>
              <a:gd name="T26" fmla="*/ 7127287 w 3207544"/>
              <a:gd name="T27" fmla="*/ 3155591 h 1300163"/>
              <a:gd name="T28" fmla="*/ 7116350 w 3207544"/>
              <a:gd name="T29" fmla="*/ 2670981 h 1300163"/>
              <a:gd name="T30" fmla="*/ 6623672 w 3207544"/>
              <a:gd name="T31" fmla="*/ 2670981 h 1300163"/>
              <a:gd name="T32" fmla="*/ 6612722 w 3207544"/>
              <a:gd name="T33" fmla="*/ 2207863 h 1300163"/>
              <a:gd name="T34" fmla="*/ 6514188 w 3207544"/>
              <a:gd name="T35" fmla="*/ 2197100 h 1300163"/>
              <a:gd name="T36" fmla="*/ 6514188 w 3207544"/>
              <a:gd name="T37" fmla="*/ 1777069 h 1300163"/>
              <a:gd name="T38" fmla="*/ 4850071 w 3207544"/>
              <a:gd name="T39" fmla="*/ 1744756 h 1300163"/>
              <a:gd name="T40" fmla="*/ 4861014 w 3207544"/>
              <a:gd name="T41" fmla="*/ 1324721 h 1300163"/>
              <a:gd name="T42" fmla="*/ 3393967 w 3207544"/>
              <a:gd name="T43" fmla="*/ 1335495 h 1300163"/>
              <a:gd name="T44" fmla="*/ 3404883 w 3207544"/>
              <a:gd name="T45" fmla="*/ 872382 h 1300163"/>
              <a:gd name="T46" fmla="*/ 2485239 w 3207544"/>
              <a:gd name="T47" fmla="*/ 872382 h 1300163"/>
              <a:gd name="T48" fmla="*/ 2452389 w 3207544"/>
              <a:gd name="T49" fmla="*/ 409265 h 1300163"/>
              <a:gd name="T50" fmla="*/ 0 w 3207544"/>
              <a:gd name="T51" fmla="*/ 409265 h 1300163"/>
              <a:gd name="T52" fmla="*/ 11036 w 3207544"/>
              <a:gd name="T53" fmla="*/ 0 h 1300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07544"/>
              <a:gd name="T82" fmla="*/ 0 h 1300163"/>
              <a:gd name="T83" fmla="*/ 3207544 w 3207544"/>
              <a:gd name="T84" fmla="*/ 1300163 h 130016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07544" h="1300163">
                <a:moveTo>
                  <a:pt x="3207544" y="1300163"/>
                </a:moveTo>
                <a:lnTo>
                  <a:pt x="2338388" y="1295400"/>
                </a:lnTo>
                <a:cubicBezTo>
                  <a:pt x="2339182" y="1262856"/>
                  <a:pt x="2339975" y="1230313"/>
                  <a:pt x="2340769" y="1197769"/>
                </a:cubicBezTo>
                <a:lnTo>
                  <a:pt x="2262188" y="1197769"/>
                </a:lnTo>
                <a:lnTo>
                  <a:pt x="2262188" y="1095375"/>
                </a:lnTo>
                <a:lnTo>
                  <a:pt x="2069307" y="1095375"/>
                </a:lnTo>
                <a:lnTo>
                  <a:pt x="2069307" y="997744"/>
                </a:lnTo>
                <a:lnTo>
                  <a:pt x="1776413" y="995363"/>
                </a:lnTo>
                <a:cubicBezTo>
                  <a:pt x="1775619" y="961232"/>
                  <a:pt x="1774826" y="927100"/>
                  <a:pt x="1774032" y="892969"/>
                </a:cubicBezTo>
                <a:lnTo>
                  <a:pt x="1707357" y="890588"/>
                </a:lnTo>
                <a:lnTo>
                  <a:pt x="1707357" y="797719"/>
                </a:lnTo>
                <a:lnTo>
                  <a:pt x="1664494" y="795338"/>
                </a:lnTo>
                <a:cubicBezTo>
                  <a:pt x="1665288" y="762794"/>
                  <a:pt x="1666081" y="730250"/>
                  <a:pt x="1666875" y="697706"/>
                </a:cubicBezTo>
                <a:lnTo>
                  <a:pt x="1550194" y="697706"/>
                </a:lnTo>
                <a:cubicBezTo>
                  <a:pt x="1549400" y="661987"/>
                  <a:pt x="1548607" y="626269"/>
                  <a:pt x="1547813" y="590550"/>
                </a:cubicBezTo>
                <a:lnTo>
                  <a:pt x="1440657" y="590550"/>
                </a:lnTo>
                <a:lnTo>
                  <a:pt x="1438275" y="488156"/>
                </a:lnTo>
                <a:lnTo>
                  <a:pt x="1416844" y="485775"/>
                </a:lnTo>
                <a:lnTo>
                  <a:pt x="1416844" y="392906"/>
                </a:lnTo>
                <a:lnTo>
                  <a:pt x="1054894" y="385763"/>
                </a:lnTo>
                <a:cubicBezTo>
                  <a:pt x="1055688" y="354807"/>
                  <a:pt x="1056481" y="323850"/>
                  <a:pt x="1057275" y="292894"/>
                </a:cubicBezTo>
                <a:lnTo>
                  <a:pt x="738188" y="295275"/>
                </a:lnTo>
                <a:cubicBezTo>
                  <a:pt x="738982" y="261144"/>
                  <a:pt x="739775" y="227012"/>
                  <a:pt x="740569" y="192881"/>
                </a:cubicBezTo>
                <a:lnTo>
                  <a:pt x="540544" y="192881"/>
                </a:lnTo>
                <a:lnTo>
                  <a:pt x="533400" y="90488"/>
                </a:lnTo>
                <a:lnTo>
                  <a:pt x="0" y="90488"/>
                </a:lnTo>
                <a:lnTo>
                  <a:pt x="2382" y="0"/>
                </a:lnTo>
              </a:path>
            </a:pathLst>
          </a:custGeom>
          <a:noFill/>
          <a:ln w="28575" cap="flat" cmpd="sng">
            <a:solidFill>
              <a:schemeClr val="accent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3" name="Text Box 197">
            <a:extLst>
              <a:ext uri="{FF2B5EF4-FFF2-40B4-BE49-F238E27FC236}">
                <a16:creationId xmlns:a16="http://schemas.microsoft.com/office/drawing/2014/main" id="{7376F934-73B4-4370-8160-BF1CB4114A79}"/>
              </a:ext>
            </a:extLst>
          </p:cNvPr>
          <p:cNvSpPr txBox="1">
            <a:spLocks noChangeArrowheads="1"/>
          </p:cNvSpPr>
          <p:nvPr/>
        </p:nvSpPr>
        <p:spPr bwMode="auto">
          <a:xfrm rot="16200000">
            <a:off x="5504994" y="3146607"/>
            <a:ext cx="2286000" cy="3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Probability of OS</a:t>
            </a:r>
          </a:p>
        </p:txBody>
      </p:sp>
      <p:sp>
        <p:nvSpPr>
          <p:cNvPr id="44044" name="Line 162">
            <a:extLst>
              <a:ext uri="{FF2B5EF4-FFF2-40B4-BE49-F238E27FC236}">
                <a16:creationId xmlns:a16="http://schemas.microsoft.com/office/drawing/2014/main" id="{15CF52F8-4761-4A8C-BFA4-EAF0D974128A}"/>
              </a:ext>
            </a:extLst>
          </p:cNvPr>
          <p:cNvSpPr>
            <a:spLocks noChangeShapeType="1"/>
          </p:cNvSpPr>
          <p:nvPr/>
        </p:nvSpPr>
        <p:spPr bwMode="auto">
          <a:xfrm flipH="1">
            <a:off x="7265988" y="2182813"/>
            <a:ext cx="698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5" name="Line 165">
            <a:extLst>
              <a:ext uri="{FF2B5EF4-FFF2-40B4-BE49-F238E27FC236}">
                <a16:creationId xmlns:a16="http://schemas.microsoft.com/office/drawing/2014/main" id="{672B6092-3FC6-4476-991F-50F782556C23}"/>
              </a:ext>
            </a:extLst>
          </p:cNvPr>
          <p:cNvSpPr>
            <a:spLocks noChangeShapeType="1"/>
          </p:cNvSpPr>
          <p:nvPr/>
        </p:nvSpPr>
        <p:spPr bwMode="auto">
          <a:xfrm flipH="1">
            <a:off x="7265988" y="2640013"/>
            <a:ext cx="698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6" name="Line 167">
            <a:extLst>
              <a:ext uri="{FF2B5EF4-FFF2-40B4-BE49-F238E27FC236}">
                <a16:creationId xmlns:a16="http://schemas.microsoft.com/office/drawing/2014/main" id="{3749B874-3349-49A1-A505-D39DA60DAAC0}"/>
              </a:ext>
            </a:extLst>
          </p:cNvPr>
          <p:cNvSpPr>
            <a:spLocks noChangeShapeType="1"/>
          </p:cNvSpPr>
          <p:nvPr/>
        </p:nvSpPr>
        <p:spPr bwMode="auto">
          <a:xfrm flipH="1">
            <a:off x="7265988" y="3556000"/>
            <a:ext cx="698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7" name="Line 168">
            <a:extLst>
              <a:ext uri="{FF2B5EF4-FFF2-40B4-BE49-F238E27FC236}">
                <a16:creationId xmlns:a16="http://schemas.microsoft.com/office/drawing/2014/main" id="{A2D091C9-F822-439C-B3D7-5E6DFAFEE03D}"/>
              </a:ext>
            </a:extLst>
          </p:cNvPr>
          <p:cNvSpPr>
            <a:spLocks noChangeShapeType="1"/>
          </p:cNvSpPr>
          <p:nvPr/>
        </p:nvSpPr>
        <p:spPr bwMode="auto">
          <a:xfrm flipH="1">
            <a:off x="7265988" y="4014788"/>
            <a:ext cx="698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48" name="Text Box 179">
            <a:extLst>
              <a:ext uri="{FF2B5EF4-FFF2-40B4-BE49-F238E27FC236}">
                <a16:creationId xmlns:a16="http://schemas.microsoft.com/office/drawing/2014/main" id="{D9D034EA-BC4D-483F-8A41-20A43EA83655}"/>
              </a:ext>
            </a:extLst>
          </p:cNvPr>
          <p:cNvSpPr txBox="1">
            <a:spLocks noChangeArrowheads="1"/>
          </p:cNvSpPr>
          <p:nvPr/>
        </p:nvSpPr>
        <p:spPr bwMode="auto">
          <a:xfrm>
            <a:off x="6569076" y="2011996"/>
            <a:ext cx="7366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44049" name="Text Box 182">
            <a:extLst>
              <a:ext uri="{FF2B5EF4-FFF2-40B4-BE49-F238E27FC236}">
                <a16:creationId xmlns:a16="http://schemas.microsoft.com/office/drawing/2014/main" id="{0543570D-0DA1-4EEC-927C-D5597864A627}"/>
              </a:ext>
            </a:extLst>
          </p:cNvPr>
          <p:cNvSpPr txBox="1">
            <a:spLocks noChangeArrowheads="1"/>
          </p:cNvSpPr>
          <p:nvPr/>
        </p:nvSpPr>
        <p:spPr bwMode="auto">
          <a:xfrm>
            <a:off x="6569076" y="2466021"/>
            <a:ext cx="7366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44050" name="Text Box 184">
            <a:extLst>
              <a:ext uri="{FF2B5EF4-FFF2-40B4-BE49-F238E27FC236}">
                <a16:creationId xmlns:a16="http://schemas.microsoft.com/office/drawing/2014/main" id="{0AF16E1C-44EE-4427-A897-EAD9AD4DB5D8}"/>
              </a:ext>
            </a:extLst>
          </p:cNvPr>
          <p:cNvSpPr txBox="1">
            <a:spLocks noChangeArrowheads="1"/>
          </p:cNvSpPr>
          <p:nvPr/>
        </p:nvSpPr>
        <p:spPr bwMode="auto">
          <a:xfrm>
            <a:off x="6569076" y="3372484"/>
            <a:ext cx="7366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44051" name="Text Box 187">
            <a:extLst>
              <a:ext uri="{FF2B5EF4-FFF2-40B4-BE49-F238E27FC236}">
                <a16:creationId xmlns:a16="http://schemas.microsoft.com/office/drawing/2014/main" id="{7C305331-0E21-47D2-A3DF-BB786C505906}"/>
              </a:ext>
            </a:extLst>
          </p:cNvPr>
          <p:cNvSpPr txBox="1">
            <a:spLocks noChangeArrowheads="1"/>
          </p:cNvSpPr>
          <p:nvPr/>
        </p:nvSpPr>
        <p:spPr bwMode="auto">
          <a:xfrm>
            <a:off x="6569076" y="3826509"/>
            <a:ext cx="7366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44052" name="Text Box 190">
            <a:extLst>
              <a:ext uri="{FF2B5EF4-FFF2-40B4-BE49-F238E27FC236}">
                <a16:creationId xmlns:a16="http://schemas.microsoft.com/office/drawing/2014/main" id="{A90A7792-3229-4323-A599-9D7502C43ECE}"/>
              </a:ext>
            </a:extLst>
          </p:cNvPr>
          <p:cNvSpPr txBox="1">
            <a:spLocks noChangeArrowheads="1"/>
          </p:cNvSpPr>
          <p:nvPr/>
        </p:nvSpPr>
        <p:spPr bwMode="auto">
          <a:xfrm>
            <a:off x="6999521" y="4288923"/>
            <a:ext cx="28098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4053" name="Text Box 191">
            <a:extLst>
              <a:ext uri="{FF2B5EF4-FFF2-40B4-BE49-F238E27FC236}">
                <a16:creationId xmlns:a16="http://schemas.microsoft.com/office/drawing/2014/main" id="{FC53A3EC-D12C-47C1-B924-FFA3E9A8C10F}"/>
              </a:ext>
            </a:extLst>
          </p:cNvPr>
          <p:cNvSpPr txBox="1">
            <a:spLocks noChangeArrowheads="1"/>
          </p:cNvSpPr>
          <p:nvPr/>
        </p:nvSpPr>
        <p:spPr bwMode="auto">
          <a:xfrm>
            <a:off x="9297988" y="4505959"/>
            <a:ext cx="28098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44054" name="Text Box 192">
            <a:extLst>
              <a:ext uri="{FF2B5EF4-FFF2-40B4-BE49-F238E27FC236}">
                <a16:creationId xmlns:a16="http://schemas.microsoft.com/office/drawing/2014/main" id="{7F7434C9-0339-4FC6-891A-181238FA73F6}"/>
              </a:ext>
            </a:extLst>
          </p:cNvPr>
          <p:cNvSpPr txBox="1">
            <a:spLocks noChangeArrowheads="1"/>
          </p:cNvSpPr>
          <p:nvPr/>
        </p:nvSpPr>
        <p:spPr bwMode="auto">
          <a:xfrm>
            <a:off x="9820276" y="4505959"/>
            <a:ext cx="2794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sp>
        <p:nvSpPr>
          <p:cNvPr id="44055" name="Text Box 193">
            <a:extLst>
              <a:ext uri="{FF2B5EF4-FFF2-40B4-BE49-F238E27FC236}">
                <a16:creationId xmlns:a16="http://schemas.microsoft.com/office/drawing/2014/main" id="{B24200BE-4534-4F84-9D8E-427FC1518B8B}"/>
              </a:ext>
            </a:extLst>
          </p:cNvPr>
          <p:cNvSpPr txBox="1">
            <a:spLocks noChangeArrowheads="1"/>
          </p:cNvSpPr>
          <p:nvPr/>
        </p:nvSpPr>
        <p:spPr bwMode="auto">
          <a:xfrm>
            <a:off x="10342563" y="4505959"/>
            <a:ext cx="2794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44056" name="Text Box 194">
            <a:extLst>
              <a:ext uri="{FF2B5EF4-FFF2-40B4-BE49-F238E27FC236}">
                <a16:creationId xmlns:a16="http://schemas.microsoft.com/office/drawing/2014/main" id="{83FF5D66-6354-4B16-BC84-AA3417D50CAA}"/>
              </a:ext>
            </a:extLst>
          </p:cNvPr>
          <p:cNvSpPr txBox="1">
            <a:spLocks noChangeArrowheads="1"/>
          </p:cNvSpPr>
          <p:nvPr/>
        </p:nvSpPr>
        <p:spPr bwMode="auto">
          <a:xfrm>
            <a:off x="10863263" y="4505959"/>
            <a:ext cx="2794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a:t>
            </a:r>
          </a:p>
        </p:txBody>
      </p:sp>
      <p:sp>
        <p:nvSpPr>
          <p:cNvPr id="44057" name="Text Box 196">
            <a:extLst>
              <a:ext uri="{FF2B5EF4-FFF2-40B4-BE49-F238E27FC236}">
                <a16:creationId xmlns:a16="http://schemas.microsoft.com/office/drawing/2014/main" id="{845E6E65-D3D8-4C73-A523-9F03D7C42E7C}"/>
              </a:ext>
            </a:extLst>
          </p:cNvPr>
          <p:cNvSpPr txBox="1">
            <a:spLocks noChangeArrowheads="1"/>
          </p:cNvSpPr>
          <p:nvPr/>
        </p:nvSpPr>
        <p:spPr bwMode="auto">
          <a:xfrm>
            <a:off x="7359652" y="4808378"/>
            <a:ext cx="373062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Yrs Since Transplantation</a:t>
            </a:r>
          </a:p>
        </p:txBody>
      </p:sp>
      <p:sp>
        <p:nvSpPr>
          <p:cNvPr id="65" name="Rectangle 203">
            <a:extLst>
              <a:ext uri="{FF2B5EF4-FFF2-40B4-BE49-F238E27FC236}">
                <a16:creationId xmlns:a16="http://schemas.microsoft.com/office/drawing/2014/main" id="{70A81B65-C771-4AB6-82EC-8BB753A46213}"/>
              </a:ext>
            </a:extLst>
          </p:cNvPr>
          <p:cNvSpPr>
            <a:spLocks noChangeArrowheads="1"/>
          </p:cNvSpPr>
          <p:nvPr/>
        </p:nvSpPr>
        <p:spPr bwMode="auto">
          <a:xfrm>
            <a:off x="7704139" y="3906838"/>
            <a:ext cx="1317625"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CR or better</a:t>
            </a:r>
          </a:p>
        </p:txBody>
      </p:sp>
      <p:sp>
        <p:nvSpPr>
          <p:cNvPr id="66" name="Rectangle 204">
            <a:extLst>
              <a:ext uri="{FF2B5EF4-FFF2-40B4-BE49-F238E27FC236}">
                <a16:creationId xmlns:a16="http://schemas.microsoft.com/office/drawing/2014/main" id="{AAB195E3-775A-43C2-9859-877789BCCA74}"/>
              </a:ext>
            </a:extLst>
          </p:cNvPr>
          <p:cNvSpPr>
            <a:spLocks noChangeArrowheads="1"/>
          </p:cNvSpPr>
          <p:nvPr/>
        </p:nvSpPr>
        <p:spPr bwMode="auto">
          <a:xfrm>
            <a:off x="7704138" y="4124325"/>
            <a:ext cx="846138"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VGPR</a:t>
            </a:r>
          </a:p>
        </p:txBody>
      </p:sp>
      <p:sp>
        <p:nvSpPr>
          <p:cNvPr id="67" name="Line 205">
            <a:extLst>
              <a:ext uri="{FF2B5EF4-FFF2-40B4-BE49-F238E27FC236}">
                <a16:creationId xmlns:a16="http://schemas.microsoft.com/office/drawing/2014/main" id="{AD89CDBF-BC04-4315-9C67-31315D820847}"/>
              </a:ext>
            </a:extLst>
          </p:cNvPr>
          <p:cNvSpPr>
            <a:spLocks noChangeShapeType="1"/>
          </p:cNvSpPr>
          <p:nvPr/>
        </p:nvSpPr>
        <p:spPr bwMode="auto">
          <a:xfrm flipH="1">
            <a:off x="7413626" y="4278313"/>
            <a:ext cx="317500" cy="0"/>
          </a:xfrm>
          <a:prstGeom prst="line">
            <a:avLst/>
          </a:prstGeom>
          <a:noFill/>
          <a:ln w="2857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61" name="Line 206">
            <a:extLst>
              <a:ext uri="{FF2B5EF4-FFF2-40B4-BE49-F238E27FC236}">
                <a16:creationId xmlns:a16="http://schemas.microsoft.com/office/drawing/2014/main" id="{DA7CE4AD-A461-46AB-8F78-43AE9DB60F10}"/>
              </a:ext>
            </a:extLst>
          </p:cNvPr>
          <p:cNvSpPr>
            <a:spLocks noChangeShapeType="1"/>
          </p:cNvSpPr>
          <p:nvPr/>
        </p:nvSpPr>
        <p:spPr bwMode="auto">
          <a:xfrm flipH="1">
            <a:off x="7413626" y="4064000"/>
            <a:ext cx="317500"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62" name="Text Box 190">
            <a:extLst>
              <a:ext uri="{FF2B5EF4-FFF2-40B4-BE49-F238E27FC236}">
                <a16:creationId xmlns:a16="http://schemas.microsoft.com/office/drawing/2014/main" id="{F18D0F9B-60F8-4445-AD6F-4CD1ABD1CE45}"/>
              </a:ext>
            </a:extLst>
          </p:cNvPr>
          <p:cNvSpPr txBox="1">
            <a:spLocks noChangeArrowheads="1"/>
          </p:cNvSpPr>
          <p:nvPr/>
        </p:nvSpPr>
        <p:spPr bwMode="auto">
          <a:xfrm>
            <a:off x="7737476" y="4505959"/>
            <a:ext cx="27781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44063" name="Text Box 190">
            <a:extLst>
              <a:ext uri="{FF2B5EF4-FFF2-40B4-BE49-F238E27FC236}">
                <a16:creationId xmlns:a16="http://schemas.microsoft.com/office/drawing/2014/main" id="{38422D26-E68E-4EE3-A176-CE426076961B}"/>
              </a:ext>
            </a:extLst>
          </p:cNvPr>
          <p:cNvSpPr txBox="1">
            <a:spLocks noChangeArrowheads="1"/>
          </p:cNvSpPr>
          <p:nvPr/>
        </p:nvSpPr>
        <p:spPr bwMode="auto">
          <a:xfrm>
            <a:off x="8258176" y="4505959"/>
            <a:ext cx="2794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44064" name="Text Box 190">
            <a:extLst>
              <a:ext uri="{FF2B5EF4-FFF2-40B4-BE49-F238E27FC236}">
                <a16:creationId xmlns:a16="http://schemas.microsoft.com/office/drawing/2014/main" id="{9DA6D4B8-C3C9-442B-89E8-C5119314B3C6}"/>
              </a:ext>
            </a:extLst>
          </p:cNvPr>
          <p:cNvSpPr txBox="1">
            <a:spLocks noChangeArrowheads="1"/>
          </p:cNvSpPr>
          <p:nvPr/>
        </p:nvSpPr>
        <p:spPr bwMode="auto">
          <a:xfrm>
            <a:off x="8778876" y="4505959"/>
            <a:ext cx="2794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cxnSp>
        <p:nvCxnSpPr>
          <p:cNvPr id="44065" name="Straight Connector 80">
            <a:extLst>
              <a:ext uri="{FF2B5EF4-FFF2-40B4-BE49-F238E27FC236}">
                <a16:creationId xmlns:a16="http://schemas.microsoft.com/office/drawing/2014/main" id="{7CAC0802-576F-46FD-BD4A-1F7BFC9CFEF8}"/>
              </a:ext>
            </a:extLst>
          </p:cNvPr>
          <p:cNvCxnSpPr>
            <a:cxnSpLocks noChangeShapeType="1"/>
          </p:cNvCxnSpPr>
          <p:nvPr/>
        </p:nvCxnSpPr>
        <p:spPr bwMode="auto">
          <a:xfrm flipV="1">
            <a:off x="7345363" y="2178050"/>
            <a:ext cx="0" cy="229393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66" name="Straight Connector 82">
            <a:extLst>
              <a:ext uri="{FF2B5EF4-FFF2-40B4-BE49-F238E27FC236}">
                <a16:creationId xmlns:a16="http://schemas.microsoft.com/office/drawing/2014/main" id="{5ABF1A06-A4F5-4960-9E99-C7978D5B235C}"/>
              </a:ext>
            </a:extLst>
          </p:cNvPr>
          <p:cNvCxnSpPr>
            <a:cxnSpLocks noChangeShapeType="1"/>
          </p:cNvCxnSpPr>
          <p:nvPr/>
        </p:nvCxnSpPr>
        <p:spPr bwMode="auto">
          <a:xfrm>
            <a:off x="7340602" y="4471988"/>
            <a:ext cx="3678237"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44067" name="Line 168">
            <a:extLst>
              <a:ext uri="{FF2B5EF4-FFF2-40B4-BE49-F238E27FC236}">
                <a16:creationId xmlns:a16="http://schemas.microsoft.com/office/drawing/2014/main" id="{B1CF75C3-651F-4DD4-87A5-7C76FDEC53B4}"/>
              </a:ext>
            </a:extLst>
          </p:cNvPr>
          <p:cNvSpPr>
            <a:spLocks noChangeShapeType="1"/>
          </p:cNvSpPr>
          <p:nvPr/>
        </p:nvSpPr>
        <p:spPr bwMode="auto">
          <a:xfrm flipH="1">
            <a:off x="7265988" y="4471988"/>
            <a:ext cx="698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68" name="Line 165">
            <a:extLst>
              <a:ext uri="{FF2B5EF4-FFF2-40B4-BE49-F238E27FC236}">
                <a16:creationId xmlns:a16="http://schemas.microsoft.com/office/drawing/2014/main" id="{2DE7D52B-458A-492C-B883-3805AD6FC58E}"/>
              </a:ext>
            </a:extLst>
          </p:cNvPr>
          <p:cNvSpPr>
            <a:spLocks noChangeShapeType="1"/>
          </p:cNvSpPr>
          <p:nvPr/>
        </p:nvSpPr>
        <p:spPr bwMode="auto">
          <a:xfrm flipH="1">
            <a:off x="7265988" y="3098800"/>
            <a:ext cx="69850"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69" name="Text Box 182">
            <a:extLst>
              <a:ext uri="{FF2B5EF4-FFF2-40B4-BE49-F238E27FC236}">
                <a16:creationId xmlns:a16="http://schemas.microsoft.com/office/drawing/2014/main" id="{E8F8185C-E6BB-4DB9-8B4C-F48A9CDAAF74}"/>
              </a:ext>
            </a:extLst>
          </p:cNvPr>
          <p:cNvSpPr txBox="1">
            <a:spLocks noChangeArrowheads="1"/>
          </p:cNvSpPr>
          <p:nvPr/>
        </p:nvSpPr>
        <p:spPr bwMode="auto">
          <a:xfrm>
            <a:off x="6569076" y="2919253"/>
            <a:ext cx="73660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cxnSp>
        <p:nvCxnSpPr>
          <p:cNvPr id="44070" name="Straight Connector 88">
            <a:extLst>
              <a:ext uri="{FF2B5EF4-FFF2-40B4-BE49-F238E27FC236}">
                <a16:creationId xmlns:a16="http://schemas.microsoft.com/office/drawing/2014/main" id="{1137859E-F195-4A1F-847B-70DE72495F84}"/>
              </a:ext>
            </a:extLst>
          </p:cNvPr>
          <p:cNvCxnSpPr>
            <a:cxnSpLocks noChangeShapeType="1"/>
          </p:cNvCxnSpPr>
          <p:nvPr/>
        </p:nvCxnSpPr>
        <p:spPr bwMode="auto">
          <a:xfrm>
            <a:off x="7345363"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71" name="Straight Connector 89">
            <a:extLst>
              <a:ext uri="{FF2B5EF4-FFF2-40B4-BE49-F238E27FC236}">
                <a16:creationId xmlns:a16="http://schemas.microsoft.com/office/drawing/2014/main" id="{322E3A9E-B281-4108-A8DD-1030DB40AAB0}"/>
              </a:ext>
            </a:extLst>
          </p:cNvPr>
          <p:cNvCxnSpPr>
            <a:cxnSpLocks noChangeShapeType="1"/>
          </p:cNvCxnSpPr>
          <p:nvPr/>
        </p:nvCxnSpPr>
        <p:spPr bwMode="auto">
          <a:xfrm>
            <a:off x="7867651"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72" name="Straight Connector 90">
            <a:extLst>
              <a:ext uri="{FF2B5EF4-FFF2-40B4-BE49-F238E27FC236}">
                <a16:creationId xmlns:a16="http://schemas.microsoft.com/office/drawing/2014/main" id="{9A5B24EC-81A2-4C5F-A25A-2FFC8C5932E7}"/>
              </a:ext>
            </a:extLst>
          </p:cNvPr>
          <p:cNvCxnSpPr>
            <a:cxnSpLocks noChangeShapeType="1"/>
          </p:cNvCxnSpPr>
          <p:nvPr/>
        </p:nvCxnSpPr>
        <p:spPr bwMode="auto">
          <a:xfrm>
            <a:off x="8391526"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73" name="Straight Connector 91">
            <a:extLst>
              <a:ext uri="{FF2B5EF4-FFF2-40B4-BE49-F238E27FC236}">
                <a16:creationId xmlns:a16="http://schemas.microsoft.com/office/drawing/2014/main" id="{C50A80F1-4FBF-4A88-A482-E022C76B71F4}"/>
              </a:ext>
            </a:extLst>
          </p:cNvPr>
          <p:cNvCxnSpPr>
            <a:cxnSpLocks noChangeShapeType="1"/>
          </p:cNvCxnSpPr>
          <p:nvPr/>
        </p:nvCxnSpPr>
        <p:spPr bwMode="auto">
          <a:xfrm>
            <a:off x="8913813"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74" name="Straight Connector 92">
            <a:extLst>
              <a:ext uri="{FF2B5EF4-FFF2-40B4-BE49-F238E27FC236}">
                <a16:creationId xmlns:a16="http://schemas.microsoft.com/office/drawing/2014/main" id="{6FAEFFCB-9DA8-410C-A8CA-9BFD64A8736E}"/>
              </a:ext>
            </a:extLst>
          </p:cNvPr>
          <p:cNvCxnSpPr>
            <a:cxnSpLocks noChangeShapeType="1"/>
          </p:cNvCxnSpPr>
          <p:nvPr/>
        </p:nvCxnSpPr>
        <p:spPr bwMode="auto">
          <a:xfrm>
            <a:off x="9436101"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75" name="Straight Connector 93">
            <a:extLst>
              <a:ext uri="{FF2B5EF4-FFF2-40B4-BE49-F238E27FC236}">
                <a16:creationId xmlns:a16="http://schemas.microsoft.com/office/drawing/2014/main" id="{769FE0BA-8635-4A2B-99AA-758A45554BBE}"/>
              </a:ext>
            </a:extLst>
          </p:cNvPr>
          <p:cNvCxnSpPr>
            <a:cxnSpLocks noChangeShapeType="1"/>
          </p:cNvCxnSpPr>
          <p:nvPr/>
        </p:nvCxnSpPr>
        <p:spPr bwMode="auto">
          <a:xfrm>
            <a:off x="9959976"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76" name="Straight Connector 94">
            <a:extLst>
              <a:ext uri="{FF2B5EF4-FFF2-40B4-BE49-F238E27FC236}">
                <a16:creationId xmlns:a16="http://schemas.microsoft.com/office/drawing/2014/main" id="{5B0E7C61-AEC4-4D8B-AAFD-0439B1C0BB6E}"/>
              </a:ext>
            </a:extLst>
          </p:cNvPr>
          <p:cNvCxnSpPr>
            <a:cxnSpLocks noChangeShapeType="1"/>
          </p:cNvCxnSpPr>
          <p:nvPr/>
        </p:nvCxnSpPr>
        <p:spPr bwMode="auto">
          <a:xfrm>
            <a:off x="10480676"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cxnSp>
        <p:nvCxnSpPr>
          <p:cNvPr id="44077" name="Straight Connector 95">
            <a:extLst>
              <a:ext uri="{FF2B5EF4-FFF2-40B4-BE49-F238E27FC236}">
                <a16:creationId xmlns:a16="http://schemas.microsoft.com/office/drawing/2014/main" id="{A62BD30A-EC1C-4277-A5C7-D0EF9C82D1D3}"/>
              </a:ext>
            </a:extLst>
          </p:cNvPr>
          <p:cNvCxnSpPr>
            <a:cxnSpLocks noChangeShapeType="1"/>
          </p:cNvCxnSpPr>
          <p:nvPr/>
        </p:nvCxnSpPr>
        <p:spPr bwMode="auto">
          <a:xfrm>
            <a:off x="11004551" y="4471988"/>
            <a:ext cx="0" cy="6985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sp>
        <p:nvSpPr>
          <p:cNvPr id="44078" name="Line 205">
            <a:extLst>
              <a:ext uri="{FF2B5EF4-FFF2-40B4-BE49-F238E27FC236}">
                <a16:creationId xmlns:a16="http://schemas.microsoft.com/office/drawing/2014/main" id="{FF3951CE-B44B-47E5-8646-26D7CCE528E8}"/>
              </a:ext>
            </a:extLst>
          </p:cNvPr>
          <p:cNvSpPr>
            <a:spLocks noChangeShapeType="1"/>
          </p:cNvSpPr>
          <p:nvPr/>
        </p:nvSpPr>
        <p:spPr bwMode="auto">
          <a:xfrm flipH="1">
            <a:off x="9029701" y="4079875"/>
            <a:ext cx="317500" cy="0"/>
          </a:xfrm>
          <a:prstGeom prst="line">
            <a:avLst/>
          </a:prstGeom>
          <a:noFill/>
          <a:ln w="28575">
            <a:solidFill>
              <a:schemeClr val="accent4"/>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79" name="Line 205">
            <a:extLst>
              <a:ext uri="{FF2B5EF4-FFF2-40B4-BE49-F238E27FC236}">
                <a16:creationId xmlns:a16="http://schemas.microsoft.com/office/drawing/2014/main" id="{CD744010-C95B-4EE0-8EF2-DF8E37D42C1C}"/>
              </a:ext>
            </a:extLst>
          </p:cNvPr>
          <p:cNvSpPr>
            <a:spLocks noChangeShapeType="1"/>
          </p:cNvSpPr>
          <p:nvPr/>
        </p:nvSpPr>
        <p:spPr bwMode="auto">
          <a:xfrm flipH="1">
            <a:off x="9029701" y="4294188"/>
            <a:ext cx="317500" cy="0"/>
          </a:xfrm>
          <a:prstGeom prst="line">
            <a:avLst/>
          </a:prstGeom>
          <a:noFill/>
          <a:ln w="28575">
            <a:solidFill>
              <a:schemeClr val="accent5"/>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80" name="Line 205">
            <a:extLst>
              <a:ext uri="{FF2B5EF4-FFF2-40B4-BE49-F238E27FC236}">
                <a16:creationId xmlns:a16="http://schemas.microsoft.com/office/drawing/2014/main" id="{0FC66484-9C0E-4B0C-BA3C-C51115E151D5}"/>
              </a:ext>
            </a:extLst>
          </p:cNvPr>
          <p:cNvSpPr>
            <a:spLocks noChangeShapeType="1"/>
          </p:cNvSpPr>
          <p:nvPr/>
        </p:nvSpPr>
        <p:spPr bwMode="auto">
          <a:xfrm flipH="1">
            <a:off x="9809163" y="4079875"/>
            <a:ext cx="317500" cy="0"/>
          </a:xfrm>
          <a:prstGeom prst="line">
            <a:avLst/>
          </a:prstGeom>
          <a:noFill/>
          <a:ln w="28575">
            <a:solidFill>
              <a:schemeClr val="accent6"/>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0" name="Rectangle 204">
            <a:extLst>
              <a:ext uri="{FF2B5EF4-FFF2-40B4-BE49-F238E27FC236}">
                <a16:creationId xmlns:a16="http://schemas.microsoft.com/office/drawing/2014/main" id="{E3D2BD98-69B8-47BF-8675-D4EF8A84E3F2}"/>
              </a:ext>
            </a:extLst>
          </p:cNvPr>
          <p:cNvSpPr>
            <a:spLocks noChangeArrowheads="1"/>
          </p:cNvSpPr>
          <p:nvPr/>
        </p:nvSpPr>
        <p:spPr bwMode="auto">
          <a:xfrm>
            <a:off x="9318627" y="3930650"/>
            <a:ext cx="536575"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a:t>
            </a:r>
          </a:p>
        </p:txBody>
      </p:sp>
      <p:sp>
        <p:nvSpPr>
          <p:cNvPr id="101" name="Rectangle 204">
            <a:extLst>
              <a:ext uri="{FF2B5EF4-FFF2-40B4-BE49-F238E27FC236}">
                <a16:creationId xmlns:a16="http://schemas.microsoft.com/office/drawing/2014/main" id="{81FD07BA-2178-4730-802A-D6B7FCBF987B}"/>
              </a:ext>
            </a:extLst>
          </p:cNvPr>
          <p:cNvSpPr>
            <a:spLocks noChangeArrowheads="1"/>
          </p:cNvSpPr>
          <p:nvPr/>
        </p:nvSpPr>
        <p:spPr bwMode="auto">
          <a:xfrm>
            <a:off x="9318626" y="4149725"/>
            <a:ext cx="544512"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SD</a:t>
            </a:r>
          </a:p>
        </p:txBody>
      </p:sp>
      <p:sp>
        <p:nvSpPr>
          <p:cNvPr id="102" name="Rectangle 204">
            <a:extLst>
              <a:ext uri="{FF2B5EF4-FFF2-40B4-BE49-F238E27FC236}">
                <a16:creationId xmlns:a16="http://schemas.microsoft.com/office/drawing/2014/main" id="{2347FC78-B03A-4EFB-A679-0D3F882E8A1B}"/>
              </a:ext>
            </a:extLst>
          </p:cNvPr>
          <p:cNvSpPr>
            <a:spLocks noChangeArrowheads="1"/>
          </p:cNvSpPr>
          <p:nvPr/>
        </p:nvSpPr>
        <p:spPr bwMode="auto">
          <a:xfrm>
            <a:off x="10099677" y="3940175"/>
            <a:ext cx="604837"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PD</a:t>
            </a:r>
          </a:p>
        </p:txBody>
      </p:sp>
      <p:sp>
        <p:nvSpPr>
          <p:cNvPr id="44084" name="Freeform 102">
            <a:extLst>
              <a:ext uri="{FF2B5EF4-FFF2-40B4-BE49-F238E27FC236}">
                <a16:creationId xmlns:a16="http://schemas.microsoft.com/office/drawing/2014/main" id="{48DB4C3B-3BCB-4991-9711-C60077167C36}"/>
              </a:ext>
            </a:extLst>
          </p:cNvPr>
          <p:cNvSpPr>
            <a:spLocks/>
          </p:cNvSpPr>
          <p:nvPr/>
        </p:nvSpPr>
        <p:spPr bwMode="auto">
          <a:xfrm>
            <a:off x="7353302" y="2187576"/>
            <a:ext cx="3684587" cy="804863"/>
          </a:xfrm>
          <a:custGeom>
            <a:avLst/>
            <a:gdLst>
              <a:gd name="T0" fmla="*/ 14928280 w 3352800"/>
              <a:gd name="T1" fmla="*/ 3579395 h 731044"/>
              <a:gd name="T2" fmla="*/ 14518701 w 3352800"/>
              <a:gd name="T3" fmla="*/ 3416160 h 731044"/>
              <a:gd name="T4" fmla="*/ 13710309 w 3352800"/>
              <a:gd name="T5" fmla="*/ 3206298 h 731044"/>
              <a:gd name="T6" fmla="*/ 12923468 w 3352800"/>
              <a:gd name="T7" fmla="*/ 3078053 h 731044"/>
              <a:gd name="T8" fmla="*/ 11834836 w 3352800"/>
              <a:gd name="T9" fmla="*/ 2938127 h 731044"/>
              <a:gd name="T10" fmla="*/ 10584534 w 3352800"/>
              <a:gd name="T11" fmla="*/ 2833213 h 731044"/>
              <a:gd name="T12" fmla="*/ 10304285 w 3352800"/>
              <a:gd name="T13" fmla="*/ 2739919 h 731044"/>
              <a:gd name="T14" fmla="*/ 10013261 w 3352800"/>
              <a:gd name="T15" fmla="*/ 2623333 h 731044"/>
              <a:gd name="T16" fmla="*/ 9571347 w 3352800"/>
              <a:gd name="T17" fmla="*/ 2553373 h 731044"/>
              <a:gd name="T18" fmla="*/ 8471946 w 3352800"/>
              <a:gd name="T19" fmla="*/ 2471761 h 731044"/>
              <a:gd name="T20" fmla="*/ 8385715 w 3352800"/>
              <a:gd name="T21" fmla="*/ 2343508 h 731044"/>
              <a:gd name="T22" fmla="*/ 8277926 w 3352800"/>
              <a:gd name="T23" fmla="*/ 2226920 h 731044"/>
              <a:gd name="T24" fmla="*/ 7340189 w 3352800"/>
              <a:gd name="T25" fmla="*/ 2098689 h 731044"/>
              <a:gd name="T26" fmla="*/ 7264741 w 3352800"/>
              <a:gd name="T27" fmla="*/ 1993708 h 731044"/>
              <a:gd name="T28" fmla="*/ 7092287 w 3352800"/>
              <a:gd name="T29" fmla="*/ 1912120 h 731044"/>
              <a:gd name="T30" fmla="*/ 6855158 w 3352800"/>
              <a:gd name="T31" fmla="*/ 1795525 h 731044"/>
              <a:gd name="T32" fmla="*/ 6758148 w 3352800"/>
              <a:gd name="T33" fmla="*/ 1655615 h 731044"/>
              <a:gd name="T34" fmla="*/ 6596467 w 3352800"/>
              <a:gd name="T35" fmla="*/ 1573999 h 731044"/>
              <a:gd name="T36" fmla="*/ 6499466 w 3352800"/>
              <a:gd name="T37" fmla="*/ 1504049 h 731044"/>
              <a:gd name="T38" fmla="*/ 6208443 w 3352800"/>
              <a:gd name="T39" fmla="*/ 1434098 h 731044"/>
              <a:gd name="T40" fmla="*/ 5960527 w 3352800"/>
              <a:gd name="T41" fmla="*/ 1352485 h 731044"/>
              <a:gd name="T42" fmla="*/ 5895862 w 3352800"/>
              <a:gd name="T43" fmla="*/ 1282513 h 731044"/>
              <a:gd name="T44" fmla="*/ 5594061 w 3352800"/>
              <a:gd name="T45" fmla="*/ 1212560 h 731044"/>
              <a:gd name="T46" fmla="*/ 5400050 w 3352800"/>
              <a:gd name="T47" fmla="*/ 1154271 h 731044"/>
              <a:gd name="T48" fmla="*/ 5119814 w 3352800"/>
              <a:gd name="T49" fmla="*/ 1072646 h 731044"/>
              <a:gd name="T50" fmla="*/ 4925793 w 3352800"/>
              <a:gd name="T51" fmla="*/ 1002713 h 731044"/>
              <a:gd name="T52" fmla="*/ 4796452 w 3352800"/>
              <a:gd name="T53" fmla="*/ 956061 h 731044"/>
              <a:gd name="T54" fmla="*/ 4731785 w 3352800"/>
              <a:gd name="T55" fmla="*/ 804499 h 731044"/>
              <a:gd name="T56" fmla="*/ 4451541 w 3352800"/>
              <a:gd name="T57" fmla="*/ 699564 h 731044"/>
              <a:gd name="T58" fmla="*/ 4171299 w 3352800"/>
              <a:gd name="T59" fmla="*/ 641258 h 731044"/>
              <a:gd name="T60" fmla="*/ 4074292 w 3352800"/>
              <a:gd name="T61" fmla="*/ 582965 h 731044"/>
              <a:gd name="T62" fmla="*/ 3621591 w 3352800"/>
              <a:gd name="T63" fmla="*/ 513008 h 731044"/>
              <a:gd name="T64" fmla="*/ 3039552 w 3352800"/>
              <a:gd name="T65" fmla="*/ 431392 h 731044"/>
              <a:gd name="T66" fmla="*/ 2823982 w 3352800"/>
              <a:gd name="T67" fmla="*/ 314798 h 731044"/>
              <a:gd name="T68" fmla="*/ 2457507 w 3352800"/>
              <a:gd name="T69" fmla="*/ 221524 h 731044"/>
              <a:gd name="T70" fmla="*/ 2371280 w 3352800"/>
              <a:gd name="T71" fmla="*/ 151580 h 731044"/>
              <a:gd name="T72" fmla="*/ 2252714 w 3352800"/>
              <a:gd name="T73" fmla="*/ 81612 h 731044"/>
              <a:gd name="T74" fmla="*/ 0 w 3352800"/>
              <a:gd name="T75" fmla="*/ 0 h 73104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52800"/>
              <a:gd name="T115" fmla="*/ 0 h 731044"/>
              <a:gd name="T116" fmla="*/ 3352800 w 3352800"/>
              <a:gd name="T117" fmla="*/ 731044 h 73104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52800" h="731044">
                <a:moveTo>
                  <a:pt x="3352800" y="731044"/>
                </a:moveTo>
                <a:lnTo>
                  <a:pt x="3298031" y="731044"/>
                </a:lnTo>
                <a:lnTo>
                  <a:pt x="3300413" y="697706"/>
                </a:lnTo>
                <a:lnTo>
                  <a:pt x="3207544" y="697706"/>
                </a:lnTo>
                <a:lnTo>
                  <a:pt x="3205163" y="659606"/>
                </a:lnTo>
                <a:lnTo>
                  <a:pt x="3028950" y="654844"/>
                </a:lnTo>
                <a:lnTo>
                  <a:pt x="3028950" y="628650"/>
                </a:lnTo>
                <a:lnTo>
                  <a:pt x="2855119" y="628650"/>
                </a:lnTo>
                <a:lnTo>
                  <a:pt x="2859881" y="600075"/>
                </a:lnTo>
                <a:lnTo>
                  <a:pt x="2614613" y="600075"/>
                </a:lnTo>
                <a:lnTo>
                  <a:pt x="2612231" y="578644"/>
                </a:lnTo>
                <a:lnTo>
                  <a:pt x="2338388" y="578644"/>
                </a:lnTo>
                <a:lnTo>
                  <a:pt x="2338388" y="557213"/>
                </a:lnTo>
                <a:lnTo>
                  <a:pt x="2276475" y="559594"/>
                </a:lnTo>
                <a:lnTo>
                  <a:pt x="2276475" y="535781"/>
                </a:lnTo>
                <a:lnTo>
                  <a:pt x="2212181" y="535781"/>
                </a:lnTo>
                <a:lnTo>
                  <a:pt x="2212181" y="521494"/>
                </a:lnTo>
                <a:lnTo>
                  <a:pt x="2114550" y="521494"/>
                </a:lnTo>
                <a:lnTo>
                  <a:pt x="2114550" y="504825"/>
                </a:lnTo>
                <a:lnTo>
                  <a:pt x="1871663" y="504825"/>
                </a:lnTo>
                <a:lnTo>
                  <a:pt x="1871663" y="478631"/>
                </a:lnTo>
                <a:lnTo>
                  <a:pt x="1852613" y="478631"/>
                </a:lnTo>
                <a:lnTo>
                  <a:pt x="1852613" y="452438"/>
                </a:lnTo>
                <a:lnTo>
                  <a:pt x="1828800" y="454819"/>
                </a:lnTo>
                <a:lnTo>
                  <a:pt x="1828800" y="428625"/>
                </a:lnTo>
                <a:lnTo>
                  <a:pt x="1621631" y="428625"/>
                </a:lnTo>
                <a:lnTo>
                  <a:pt x="1624013" y="407194"/>
                </a:lnTo>
                <a:lnTo>
                  <a:pt x="1604963" y="407194"/>
                </a:lnTo>
                <a:lnTo>
                  <a:pt x="1604963" y="390525"/>
                </a:lnTo>
                <a:lnTo>
                  <a:pt x="1566863" y="390525"/>
                </a:lnTo>
                <a:lnTo>
                  <a:pt x="1566863" y="366713"/>
                </a:lnTo>
                <a:lnTo>
                  <a:pt x="1514475" y="366713"/>
                </a:lnTo>
                <a:lnTo>
                  <a:pt x="1516856" y="338138"/>
                </a:lnTo>
                <a:lnTo>
                  <a:pt x="1493044" y="338138"/>
                </a:lnTo>
                <a:lnTo>
                  <a:pt x="1490663" y="321469"/>
                </a:lnTo>
                <a:lnTo>
                  <a:pt x="1457325" y="321469"/>
                </a:lnTo>
                <a:lnTo>
                  <a:pt x="1457325" y="307181"/>
                </a:lnTo>
                <a:lnTo>
                  <a:pt x="1435894" y="307181"/>
                </a:lnTo>
                <a:lnTo>
                  <a:pt x="1435894" y="292894"/>
                </a:lnTo>
                <a:lnTo>
                  <a:pt x="1371600" y="292894"/>
                </a:lnTo>
                <a:lnTo>
                  <a:pt x="1373981" y="278606"/>
                </a:lnTo>
                <a:lnTo>
                  <a:pt x="1316831" y="276225"/>
                </a:lnTo>
                <a:lnTo>
                  <a:pt x="1316831" y="261938"/>
                </a:lnTo>
                <a:lnTo>
                  <a:pt x="1302544" y="261938"/>
                </a:lnTo>
                <a:lnTo>
                  <a:pt x="1302544" y="250031"/>
                </a:lnTo>
                <a:lnTo>
                  <a:pt x="1235869" y="247650"/>
                </a:lnTo>
                <a:lnTo>
                  <a:pt x="1235869" y="235744"/>
                </a:lnTo>
                <a:lnTo>
                  <a:pt x="1193006" y="235744"/>
                </a:lnTo>
                <a:lnTo>
                  <a:pt x="1193006" y="219075"/>
                </a:lnTo>
                <a:lnTo>
                  <a:pt x="1131094" y="219075"/>
                </a:lnTo>
                <a:lnTo>
                  <a:pt x="1133475" y="202406"/>
                </a:lnTo>
                <a:lnTo>
                  <a:pt x="1088231" y="204788"/>
                </a:lnTo>
                <a:lnTo>
                  <a:pt x="1088231" y="190500"/>
                </a:lnTo>
                <a:lnTo>
                  <a:pt x="1059656" y="195263"/>
                </a:lnTo>
                <a:lnTo>
                  <a:pt x="1059656" y="164306"/>
                </a:lnTo>
                <a:lnTo>
                  <a:pt x="1045369" y="164306"/>
                </a:lnTo>
                <a:lnTo>
                  <a:pt x="1045369" y="142875"/>
                </a:lnTo>
                <a:lnTo>
                  <a:pt x="983456" y="142875"/>
                </a:lnTo>
                <a:lnTo>
                  <a:pt x="983456" y="128588"/>
                </a:lnTo>
                <a:lnTo>
                  <a:pt x="921544" y="130969"/>
                </a:lnTo>
                <a:lnTo>
                  <a:pt x="923925" y="119063"/>
                </a:lnTo>
                <a:lnTo>
                  <a:pt x="900113" y="119063"/>
                </a:lnTo>
                <a:lnTo>
                  <a:pt x="900113" y="102394"/>
                </a:lnTo>
                <a:lnTo>
                  <a:pt x="800100" y="104775"/>
                </a:lnTo>
                <a:lnTo>
                  <a:pt x="800100" y="88106"/>
                </a:lnTo>
                <a:lnTo>
                  <a:pt x="671513" y="88106"/>
                </a:lnTo>
                <a:lnTo>
                  <a:pt x="671513" y="66675"/>
                </a:lnTo>
                <a:lnTo>
                  <a:pt x="623888" y="64294"/>
                </a:lnTo>
                <a:lnTo>
                  <a:pt x="621506" y="47625"/>
                </a:lnTo>
                <a:lnTo>
                  <a:pt x="542925" y="45244"/>
                </a:lnTo>
                <a:lnTo>
                  <a:pt x="540544" y="33338"/>
                </a:lnTo>
                <a:lnTo>
                  <a:pt x="523875" y="30956"/>
                </a:lnTo>
                <a:lnTo>
                  <a:pt x="523875" y="16669"/>
                </a:lnTo>
                <a:lnTo>
                  <a:pt x="497681" y="16669"/>
                </a:lnTo>
                <a:lnTo>
                  <a:pt x="497681" y="0"/>
                </a:lnTo>
                <a:lnTo>
                  <a:pt x="0" y="0"/>
                </a:lnTo>
              </a:path>
            </a:pathLst>
          </a:custGeom>
          <a:noFill/>
          <a:ln w="28575" cap="flat" cmpd="sng">
            <a:solidFill>
              <a:schemeClr val="accent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85" name="Text Box 197">
            <a:extLst>
              <a:ext uri="{FF2B5EF4-FFF2-40B4-BE49-F238E27FC236}">
                <a16:creationId xmlns:a16="http://schemas.microsoft.com/office/drawing/2014/main" id="{FD836F6D-32D3-4772-AADB-4EE0734517C3}"/>
              </a:ext>
            </a:extLst>
          </p:cNvPr>
          <p:cNvSpPr txBox="1">
            <a:spLocks noChangeArrowheads="1"/>
          </p:cNvSpPr>
          <p:nvPr/>
        </p:nvSpPr>
        <p:spPr bwMode="auto">
          <a:xfrm rot="16200000">
            <a:off x="45279" y="3154545"/>
            <a:ext cx="1796069" cy="32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Probability of OS</a:t>
            </a:r>
          </a:p>
        </p:txBody>
      </p:sp>
      <p:sp>
        <p:nvSpPr>
          <p:cNvPr id="44086" name="Text Box 196">
            <a:extLst>
              <a:ext uri="{FF2B5EF4-FFF2-40B4-BE49-F238E27FC236}">
                <a16:creationId xmlns:a16="http://schemas.microsoft.com/office/drawing/2014/main" id="{58227C16-3DEB-4056-A5C9-ECED4C7011C9}"/>
              </a:ext>
            </a:extLst>
          </p:cNvPr>
          <p:cNvSpPr txBox="1">
            <a:spLocks noChangeArrowheads="1"/>
          </p:cNvSpPr>
          <p:nvPr/>
        </p:nvSpPr>
        <p:spPr bwMode="auto">
          <a:xfrm>
            <a:off x="1693864" y="4808378"/>
            <a:ext cx="3922713"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Yrs Since Transplantation</a:t>
            </a:r>
          </a:p>
        </p:txBody>
      </p:sp>
      <p:sp>
        <p:nvSpPr>
          <p:cNvPr id="209099" name="Rectangle 203">
            <a:extLst>
              <a:ext uri="{FF2B5EF4-FFF2-40B4-BE49-F238E27FC236}">
                <a16:creationId xmlns:a16="http://schemas.microsoft.com/office/drawing/2014/main" id="{A742EAE4-35BC-48D7-917A-3AF620BCCF80}"/>
              </a:ext>
            </a:extLst>
          </p:cNvPr>
          <p:cNvSpPr>
            <a:spLocks noChangeArrowheads="1"/>
          </p:cNvSpPr>
          <p:nvPr/>
        </p:nvSpPr>
        <p:spPr bwMode="auto">
          <a:xfrm>
            <a:off x="2120902" y="3760788"/>
            <a:ext cx="2200275"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CR + VGPR (n = 445)</a:t>
            </a:r>
          </a:p>
        </p:txBody>
      </p:sp>
      <p:sp>
        <p:nvSpPr>
          <p:cNvPr id="209100" name="Rectangle 204">
            <a:extLst>
              <a:ext uri="{FF2B5EF4-FFF2-40B4-BE49-F238E27FC236}">
                <a16:creationId xmlns:a16="http://schemas.microsoft.com/office/drawing/2014/main" id="{4CD20D5B-04A4-43D4-B4F7-4414669D256B}"/>
              </a:ext>
            </a:extLst>
          </p:cNvPr>
          <p:cNvSpPr>
            <a:spLocks noChangeArrowheads="1"/>
          </p:cNvSpPr>
          <p:nvPr/>
        </p:nvSpPr>
        <p:spPr bwMode="auto">
          <a:xfrm>
            <a:off x="2120902" y="4035425"/>
            <a:ext cx="1601787"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 (n = 288)</a:t>
            </a:r>
          </a:p>
        </p:txBody>
      </p:sp>
      <p:sp>
        <p:nvSpPr>
          <p:cNvPr id="44089" name="Line 205">
            <a:extLst>
              <a:ext uri="{FF2B5EF4-FFF2-40B4-BE49-F238E27FC236}">
                <a16:creationId xmlns:a16="http://schemas.microsoft.com/office/drawing/2014/main" id="{86D82086-0A92-41D2-87B2-58337E2E0C4A}"/>
              </a:ext>
            </a:extLst>
          </p:cNvPr>
          <p:cNvSpPr>
            <a:spLocks noChangeShapeType="1"/>
          </p:cNvSpPr>
          <p:nvPr/>
        </p:nvSpPr>
        <p:spPr bwMode="auto">
          <a:xfrm flipH="1">
            <a:off x="1847851" y="4168821"/>
            <a:ext cx="296862" cy="0"/>
          </a:xfrm>
          <a:prstGeom prst="line">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90" name="Line 206">
            <a:extLst>
              <a:ext uri="{FF2B5EF4-FFF2-40B4-BE49-F238E27FC236}">
                <a16:creationId xmlns:a16="http://schemas.microsoft.com/office/drawing/2014/main" id="{32B70E76-58AC-464A-8035-ED636822FF25}"/>
              </a:ext>
            </a:extLst>
          </p:cNvPr>
          <p:cNvSpPr>
            <a:spLocks noChangeShapeType="1"/>
          </p:cNvSpPr>
          <p:nvPr/>
        </p:nvSpPr>
        <p:spPr bwMode="auto">
          <a:xfrm flipH="1">
            <a:off x="1847851" y="3919538"/>
            <a:ext cx="296862"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91" name="Freeform 5">
            <a:extLst>
              <a:ext uri="{FF2B5EF4-FFF2-40B4-BE49-F238E27FC236}">
                <a16:creationId xmlns:a16="http://schemas.microsoft.com/office/drawing/2014/main" id="{356BE6C5-33E6-4161-892E-2E9995D118FA}"/>
              </a:ext>
            </a:extLst>
          </p:cNvPr>
          <p:cNvSpPr>
            <a:spLocks/>
          </p:cNvSpPr>
          <p:nvPr/>
        </p:nvSpPr>
        <p:spPr bwMode="auto">
          <a:xfrm>
            <a:off x="1685926" y="2182813"/>
            <a:ext cx="3822700" cy="1162050"/>
          </a:xfrm>
          <a:custGeom>
            <a:avLst/>
            <a:gdLst>
              <a:gd name="T0" fmla="*/ 2147483646 w 2620"/>
              <a:gd name="T1" fmla="*/ 2147483646 h 552"/>
              <a:gd name="T2" fmla="*/ 2147483646 w 2620"/>
              <a:gd name="T3" fmla="*/ 2147483646 h 552"/>
              <a:gd name="T4" fmla="*/ 2147483646 w 2620"/>
              <a:gd name="T5" fmla="*/ 2147483646 h 552"/>
              <a:gd name="T6" fmla="*/ 2147483646 w 2620"/>
              <a:gd name="T7" fmla="*/ 2147483646 h 552"/>
              <a:gd name="T8" fmla="*/ 2147483646 w 2620"/>
              <a:gd name="T9" fmla="*/ 2147483646 h 552"/>
              <a:gd name="T10" fmla="*/ 2147483646 w 2620"/>
              <a:gd name="T11" fmla="*/ 2147483646 h 552"/>
              <a:gd name="T12" fmla="*/ 2147483646 w 2620"/>
              <a:gd name="T13" fmla="*/ 2147483646 h 552"/>
              <a:gd name="T14" fmla="*/ 2147483646 w 2620"/>
              <a:gd name="T15" fmla="*/ 2147483646 h 552"/>
              <a:gd name="T16" fmla="*/ 2147483646 w 2620"/>
              <a:gd name="T17" fmla="*/ 2147483646 h 552"/>
              <a:gd name="T18" fmla="*/ 2147483646 w 2620"/>
              <a:gd name="T19" fmla="*/ 2147483646 h 552"/>
              <a:gd name="T20" fmla="*/ 2147483646 w 2620"/>
              <a:gd name="T21" fmla="*/ 2147483646 h 552"/>
              <a:gd name="T22" fmla="*/ 2147483646 w 2620"/>
              <a:gd name="T23" fmla="*/ 2147483646 h 552"/>
              <a:gd name="T24" fmla="*/ 2147483646 w 2620"/>
              <a:gd name="T25" fmla="*/ 2147483646 h 552"/>
              <a:gd name="T26" fmla="*/ 2147483646 w 2620"/>
              <a:gd name="T27" fmla="*/ 2147483646 h 552"/>
              <a:gd name="T28" fmla="*/ 2147483646 w 2620"/>
              <a:gd name="T29" fmla="*/ 2147483646 h 552"/>
              <a:gd name="T30" fmla="*/ 2147483646 w 2620"/>
              <a:gd name="T31" fmla="*/ 2147483646 h 552"/>
              <a:gd name="T32" fmla="*/ 2147483646 w 2620"/>
              <a:gd name="T33" fmla="*/ 2147483646 h 552"/>
              <a:gd name="T34" fmla="*/ 2147483646 w 2620"/>
              <a:gd name="T35" fmla="*/ 2147483646 h 552"/>
              <a:gd name="T36" fmla="*/ 2147483646 w 2620"/>
              <a:gd name="T37" fmla="*/ 2147483646 h 552"/>
              <a:gd name="T38" fmla="*/ 2147483646 w 2620"/>
              <a:gd name="T39" fmla="*/ 2147483646 h 552"/>
              <a:gd name="T40" fmla="*/ 2147483646 w 2620"/>
              <a:gd name="T41" fmla="*/ 2147483646 h 552"/>
              <a:gd name="T42" fmla="*/ 2147483646 w 2620"/>
              <a:gd name="T43" fmla="*/ 2147483646 h 552"/>
              <a:gd name="T44" fmla="*/ 2147483646 w 2620"/>
              <a:gd name="T45" fmla="*/ 2147483646 h 552"/>
              <a:gd name="T46" fmla="*/ 2147483646 w 2620"/>
              <a:gd name="T47" fmla="*/ 2147483646 h 552"/>
              <a:gd name="T48" fmla="*/ 2147483646 w 2620"/>
              <a:gd name="T49" fmla="*/ 2147483646 h 552"/>
              <a:gd name="T50" fmla="*/ 2147483646 w 2620"/>
              <a:gd name="T51" fmla="*/ 2147483646 h 552"/>
              <a:gd name="T52" fmla="*/ 2147483646 w 2620"/>
              <a:gd name="T53" fmla="*/ 2147483646 h 552"/>
              <a:gd name="T54" fmla="*/ 2147483646 w 2620"/>
              <a:gd name="T55" fmla="*/ 2147483646 h 552"/>
              <a:gd name="T56" fmla="*/ 2147483646 w 2620"/>
              <a:gd name="T57" fmla="*/ 2147483646 h 552"/>
              <a:gd name="T58" fmla="*/ 2147483646 w 2620"/>
              <a:gd name="T59" fmla="*/ 2147483646 h 552"/>
              <a:gd name="T60" fmla="*/ 2147483646 w 2620"/>
              <a:gd name="T61" fmla="*/ 2147483646 h 552"/>
              <a:gd name="T62" fmla="*/ 2147483646 w 2620"/>
              <a:gd name="T63" fmla="*/ 2147483646 h 552"/>
              <a:gd name="T64" fmla="*/ 2147483646 w 2620"/>
              <a:gd name="T65" fmla="*/ 2147483646 h 552"/>
              <a:gd name="T66" fmla="*/ 2147483646 w 2620"/>
              <a:gd name="T67" fmla="*/ 2147483646 h 552"/>
              <a:gd name="T68" fmla="*/ 2147483646 w 2620"/>
              <a:gd name="T69" fmla="*/ 2147483646 h 552"/>
              <a:gd name="T70" fmla="*/ 2147483646 w 2620"/>
              <a:gd name="T71" fmla="*/ 2147483646 h 552"/>
              <a:gd name="T72" fmla="*/ 2147483646 w 2620"/>
              <a:gd name="T73" fmla="*/ 2147483646 h 552"/>
              <a:gd name="T74" fmla="*/ 2147483646 w 2620"/>
              <a:gd name="T75" fmla="*/ 2147483646 h 552"/>
              <a:gd name="T76" fmla="*/ 2147483646 w 2620"/>
              <a:gd name="T77" fmla="*/ 2147483646 h 552"/>
              <a:gd name="T78" fmla="*/ 2147483646 w 2620"/>
              <a:gd name="T79" fmla="*/ 2147483646 h 552"/>
              <a:gd name="T80" fmla="*/ 2147483646 w 2620"/>
              <a:gd name="T81" fmla="*/ 2147483646 h 552"/>
              <a:gd name="T82" fmla="*/ 2147483646 w 2620"/>
              <a:gd name="T83" fmla="*/ 2147483646 h 552"/>
              <a:gd name="T84" fmla="*/ 2147483646 w 2620"/>
              <a:gd name="T85" fmla="*/ 2147483646 h 5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20"/>
              <a:gd name="T130" fmla="*/ 0 h 552"/>
              <a:gd name="T131" fmla="*/ 2620 w 2620"/>
              <a:gd name="T132" fmla="*/ 552 h 5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20" h="552">
                <a:moveTo>
                  <a:pt x="0" y="0"/>
                </a:moveTo>
                <a:lnTo>
                  <a:pt x="62" y="0"/>
                </a:lnTo>
                <a:lnTo>
                  <a:pt x="62" y="6"/>
                </a:lnTo>
                <a:lnTo>
                  <a:pt x="164" y="6"/>
                </a:lnTo>
                <a:lnTo>
                  <a:pt x="164" y="12"/>
                </a:lnTo>
                <a:lnTo>
                  <a:pt x="242" y="12"/>
                </a:lnTo>
                <a:lnTo>
                  <a:pt x="268" y="12"/>
                </a:lnTo>
                <a:lnTo>
                  <a:pt x="268" y="16"/>
                </a:lnTo>
                <a:lnTo>
                  <a:pt x="308" y="16"/>
                </a:lnTo>
                <a:lnTo>
                  <a:pt x="308" y="24"/>
                </a:lnTo>
                <a:lnTo>
                  <a:pt x="385" y="24"/>
                </a:lnTo>
                <a:lnTo>
                  <a:pt x="385" y="34"/>
                </a:lnTo>
                <a:lnTo>
                  <a:pt x="427" y="34"/>
                </a:lnTo>
                <a:lnTo>
                  <a:pt x="427" y="38"/>
                </a:lnTo>
                <a:lnTo>
                  <a:pt x="455" y="38"/>
                </a:lnTo>
                <a:lnTo>
                  <a:pt x="455" y="44"/>
                </a:lnTo>
                <a:lnTo>
                  <a:pt x="477" y="44"/>
                </a:lnTo>
                <a:lnTo>
                  <a:pt x="477" y="48"/>
                </a:lnTo>
                <a:lnTo>
                  <a:pt x="495" y="48"/>
                </a:lnTo>
                <a:lnTo>
                  <a:pt x="495" y="54"/>
                </a:lnTo>
                <a:lnTo>
                  <a:pt x="549" y="54"/>
                </a:lnTo>
                <a:lnTo>
                  <a:pt x="571" y="54"/>
                </a:lnTo>
                <a:lnTo>
                  <a:pt x="571" y="60"/>
                </a:lnTo>
                <a:lnTo>
                  <a:pt x="585" y="60"/>
                </a:lnTo>
                <a:lnTo>
                  <a:pt x="585" y="70"/>
                </a:lnTo>
                <a:lnTo>
                  <a:pt x="641" y="70"/>
                </a:lnTo>
                <a:lnTo>
                  <a:pt x="641" y="76"/>
                </a:lnTo>
                <a:lnTo>
                  <a:pt x="699" y="76"/>
                </a:lnTo>
                <a:lnTo>
                  <a:pt x="699" y="84"/>
                </a:lnTo>
                <a:lnTo>
                  <a:pt x="737" y="84"/>
                </a:lnTo>
                <a:lnTo>
                  <a:pt x="737" y="92"/>
                </a:lnTo>
                <a:lnTo>
                  <a:pt x="757" y="92"/>
                </a:lnTo>
                <a:lnTo>
                  <a:pt x="757" y="96"/>
                </a:lnTo>
                <a:lnTo>
                  <a:pt x="793" y="96"/>
                </a:lnTo>
                <a:lnTo>
                  <a:pt x="793" y="104"/>
                </a:lnTo>
                <a:lnTo>
                  <a:pt x="807" y="104"/>
                </a:lnTo>
                <a:lnTo>
                  <a:pt x="807" y="114"/>
                </a:lnTo>
                <a:lnTo>
                  <a:pt x="823" y="114"/>
                </a:lnTo>
                <a:lnTo>
                  <a:pt x="823" y="122"/>
                </a:lnTo>
                <a:lnTo>
                  <a:pt x="841" y="122"/>
                </a:lnTo>
                <a:lnTo>
                  <a:pt x="841" y="128"/>
                </a:lnTo>
                <a:lnTo>
                  <a:pt x="885" y="128"/>
                </a:lnTo>
                <a:lnTo>
                  <a:pt x="885" y="134"/>
                </a:lnTo>
                <a:lnTo>
                  <a:pt x="899" y="134"/>
                </a:lnTo>
                <a:lnTo>
                  <a:pt x="899" y="143"/>
                </a:lnTo>
                <a:lnTo>
                  <a:pt x="921" y="143"/>
                </a:lnTo>
                <a:lnTo>
                  <a:pt x="921" y="149"/>
                </a:lnTo>
                <a:lnTo>
                  <a:pt x="953" y="149"/>
                </a:lnTo>
                <a:lnTo>
                  <a:pt x="973" y="149"/>
                </a:lnTo>
                <a:lnTo>
                  <a:pt x="973" y="159"/>
                </a:lnTo>
                <a:lnTo>
                  <a:pt x="1070" y="159"/>
                </a:lnTo>
                <a:lnTo>
                  <a:pt x="1094" y="159"/>
                </a:lnTo>
                <a:lnTo>
                  <a:pt x="1094" y="165"/>
                </a:lnTo>
                <a:lnTo>
                  <a:pt x="1134" y="165"/>
                </a:lnTo>
                <a:lnTo>
                  <a:pt x="1134" y="171"/>
                </a:lnTo>
                <a:lnTo>
                  <a:pt x="1156" y="171"/>
                </a:lnTo>
                <a:lnTo>
                  <a:pt x="1156" y="179"/>
                </a:lnTo>
                <a:lnTo>
                  <a:pt x="1176" y="179"/>
                </a:lnTo>
                <a:lnTo>
                  <a:pt x="1176" y="185"/>
                </a:lnTo>
                <a:lnTo>
                  <a:pt x="1188" y="185"/>
                </a:lnTo>
                <a:lnTo>
                  <a:pt x="1188" y="193"/>
                </a:lnTo>
                <a:lnTo>
                  <a:pt x="1228" y="193"/>
                </a:lnTo>
                <a:lnTo>
                  <a:pt x="1228" y="197"/>
                </a:lnTo>
                <a:lnTo>
                  <a:pt x="1256" y="197"/>
                </a:lnTo>
                <a:lnTo>
                  <a:pt x="1256" y="205"/>
                </a:lnTo>
                <a:lnTo>
                  <a:pt x="1278" y="205"/>
                </a:lnTo>
                <a:lnTo>
                  <a:pt x="1278" y="213"/>
                </a:lnTo>
                <a:lnTo>
                  <a:pt x="1316" y="213"/>
                </a:lnTo>
                <a:lnTo>
                  <a:pt x="1316" y="221"/>
                </a:lnTo>
                <a:lnTo>
                  <a:pt x="1350" y="221"/>
                </a:lnTo>
                <a:lnTo>
                  <a:pt x="1350" y="225"/>
                </a:lnTo>
                <a:lnTo>
                  <a:pt x="1384" y="225"/>
                </a:lnTo>
                <a:lnTo>
                  <a:pt x="1384" y="231"/>
                </a:lnTo>
                <a:lnTo>
                  <a:pt x="1426" y="231"/>
                </a:lnTo>
                <a:lnTo>
                  <a:pt x="1426" y="235"/>
                </a:lnTo>
                <a:lnTo>
                  <a:pt x="1478" y="235"/>
                </a:lnTo>
                <a:lnTo>
                  <a:pt x="1478" y="243"/>
                </a:lnTo>
                <a:lnTo>
                  <a:pt x="1524" y="243"/>
                </a:lnTo>
                <a:lnTo>
                  <a:pt x="1524" y="249"/>
                </a:lnTo>
                <a:lnTo>
                  <a:pt x="1558" y="249"/>
                </a:lnTo>
                <a:lnTo>
                  <a:pt x="1558" y="253"/>
                </a:lnTo>
                <a:lnTo>
                  <a:pt x="1602" y="253"/>
                </a:lnTo>
                <a:lnTo>
                  <a:pt x="1602" y="265"/>
                </a:lnTo>
                <a:lnTo>
                  <a:pt x="1643" y="265"/>
                </a:lnTo>
                <a:lnTo>
                  <a:pt x="1643" y="273"/>
                </a:lnTo>
                <a:lnTo>
                  <a:pt x="1663" y="273"/>
                </a:lnTo>
                <a:lnTo>
                  <a:pt x="1663" y="279"/>
                </a:lnTo>
                <a:lnTo>
                  <a:pt x="1679" y="279"/>
                </a:lnTo>
                <a:lnTo>
                  <a:pt x="1679" y="289"/>
                </a:lnTo>
                <a:lnTo>
                  <a:pt x="1703" y="289"/>
                </a:lnTo>
                <a:lnTo>
                  <a:pt x="1703" y="299"/>
                </a:lnTo>
                <a:lnTo>
                  <a:pt x="1717" y="299"/>
                </a:lnTo>
                <a:lnTo>
                  <a:pt x="1765" y="299"/>
                </a:lnTo>
                <a:lnTo>
                  <a:pt x="1765" y="311"/>
                </a:lnTo>
                <a:lnTo>
                  <a:pt x="1793" y="311"/>
                </a:lnTo>
                <a:lnTo>
                  <a:pt x="1793" y="319"/>
                </a:lnTo>
                <a:lnTo>
                  <a:pt x="1827" y="319"/>
                </a:lnTo>
                <a:lnTo>
                  <a:pt x="1827" y="327"/>
                </a:lnTo>
                <a:lnTo>
                  <a:pt x="1861" y="327"/>
                </a:lnTo>
                <a:lnTo>
                  <a:pt x="1861" y="335"/>
                </a:lnTo>
                <a:lnTo>
                  <a:pt x="1887" y="335"/>
                </a:lnTo>
                <a:lnTo>
                  <a:pt x="1887" y="343"/>
                </a:lnTo>
                <a:lnTo>
                  <a:pt x="1901" y="343"/>
                </a:lnTo>
                <a:lnTo>
                  <a:pt x="1901" y="355"/>
                </a:lnTo>
                <a:lnTo>
                  <a:pt x="1925" y="355"/>
                </a:lnTo>
                <a:lnTo>
                  <a:pt x="1925" y="359"/>
                </a:lnTo>
                <a:lnTo>
                  <a:pt x="1979" y="359"/>
                </a:lnTo>
                <a:lnTo>
                  <a:pt x="1979" y="367"/>
                </a:lnTo>
                <a:lnTo>
                  <a:pt x="1993" y="367"/>
                </a:lnTo>
                <a:lnTo>
                  <a:pt x="1993" y="377"/>
                </a:lnTo>
                <a:lnTo>
                  <a:pt x="2027" y="377"/>
                </a:lnTo>
                <a:lnTo>
                  <a:pt x="2027" y="389"/>
                </a:lnTo>
                <a:lnTo>
                  <a:pt x="2063" y="389"/>
                </a:lnTo>
                <a:lnTo>
                  <a:pt x="2089" y="389"/>
                </a:lnTo>
                <a:lnTo>
                  <a:pt x="2089" y="399"/>
                </a:lnTo>
                <a:lnTo>
                  <a:pt x="2155" y="399"/>
                </a:lnTo>
                <a:lnTo>
                  <a:pt x="2155" y="409"/>
                </a:lnTo>
                <a:lnTo>
                  <a:pt x="2173" y="409"/>
                </a:lnTo>
                <a:lnTo>
                  <a:pt x="2173" y="418"/>
                </a:lnTo>
                <a:lnTo>
                  <a:pt x="2191" y="418"/>
                </a:lnTo>
                <a:lnTo>
                  <a:pt x="2191" y="426"/>
                </a:lnTo>
                <a:lnTo>
                  <a:pt x="2231" y="426"/>
                </a:lnTo>
                <a:lnTo>
                  <a:pt x="2366" y="426"/>
                </a:lnTo>
                <a:lnTo>
                  <a:pt x="2366" y="442"/>
                </a:lnTo>
                <a:lnTo>
                  <a:pt x="2390" y="442"/>
                </a:lnTo>
                <a:lnTo>
                  <a:pt x="2390" y="460"/>
                </a:lnTo>
                <a:lnTo>
                  <a:pt x="2570" y="460"/>
                </a:lnTo>
                <a:lnTo>
                  <a:pt x="2570" y="552"/>
                </a:lnTo>
                <a:lnTo>
                  <a:pt x="2620" y="552"/>
                </a:lnTo>
              </a:path>
            </a:pathLst>
          </a:custGeom>
          <a:noFill/>
          <a:ln w="28575">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092" name="Freeform 6">
            <a:extLst>
              <a:ext uri="{FF2B5EF4-FFF2-40B4-BE49-F238E27FC236}">
                <a16:creationId xmlns:a16="http://schemas.microsoft.com/office/drawing/2014/main" id="{A28AE313-2C26-45AA-8F57-6DC7876EFE71}"/>
              </a:ext>
            </a:extLst>
          </p:cNvPr>
          <p:cNvSpPr>
            <a:spLocks/>
          </p:cNvSpPr>
          <p:nvPr/>
        </p:nvSpPr>
        <p:spPr bwMode="auto">
          <a:xfrm>
            <a:off x="1685927" y="2182813"/>
            <a:ext cx="3830637" cy="1103312"/>
          </a:xfrm>
          <a:custGeom>
            <a:avLst/>
            <a:gdLst>
              <a:gd name="T0" fmla="*/ 2147483646 w 2624"/>
              <a:gd name="T1" fmla="*/ 2147483646 h 524"/>
              <a:gd name="T2" fmla="*/ 2147483646 w 2624"/>
              <a:gd name="T3" fmla="*/ 2147483646 h 524"/>
              <a:gd name="T4" fmla="*/ 2147483646 w 2624"/>
              <a:gd name="T5" fmla="*/ 2147483646 h 524"/>
              <a:gd name="T6" fmla="*/ 2147483646 w 2624"/>
              <a:gd name="T7" fmla="*/ 2147483646 h 524"/>
              <a:gd name="T8" fmla="*/ 2147483646 w 2624"/>
              <a:gd name="T9" fmla="*/ 2147483646 h 524"/>
              <a:gd name="T10" fmla="*/ 2147483646 w 2624"/>
              <a:gd name="T11" fmla="*/ 2147483646 h 524"/>
              <a:gd name="T12" fmla="*/ 2147483646 w 2624"/>
              <a:gd name="T13" fmla="*/ 2147483646 h 524"/>
              <a:gd name="T14" fmla="*/ 2147483646 w 2624"/>
              <a:gd name="T15" fmla="*/ 2147483646 h 524"/>
              <a:gd name="T16" fmla="*/ 2147483646 w 2624"/>
              <a:gd name="T17" fmla="*/ 2147483646 h 524"/>
              <a:gd name="T18" fmla="*/ 2147483646 w 2624"/>
              <a:gd name="T19" fmla="*/ 2147483646 h 524"/>
              <a:gd name="T20" fmla="*/ 2147483646 w 2624"/>
              <a:gd name="T21" fmla="*/ 2147483646 h 524"/>
              <a:gd name="T22" fmla="*/ 2147483646 w 2624"/>
              <a:gd name="T23" fmla="*/ 2147483646 h 524"/>
              <a:gd name="T24" fmla="*/ 2147483646 w 2624"/>
              <a:gd name="T25" fmla="*/ 2147483646 h 524"/>
              <a:gd name="T26" fmla="*/ 2147483646 w 2624"/>
              <a:gd name="T27" fmla="*/ 2147483646 h 524"/>
              <a:gd name="T28" fmla="*/ 2147483646 w 2624"/>
              <a:gd name="T29" fmla="*/ 2147483646 h 524"/>
              <a:gd name="T30" fmla="*/ 2147483646 w 2624"/>
              <a:gd name="T31" fmla="*/ 2147483646 h 524"/>
              <a:gd name="T32" fmla="*/ 2147483646 w 2624"/>
              <a:gd name="T33" fmla="*/ 2147483646 h 524"/>
              <a:gd name="T34" fmla="*/ 2147483646 w 2624"/>
              <a:gd name="T35" fmla="*/ 2147483646 h 524"/>
              <a:gd name="T36" fmla="*/ 2147483646 w 2624"/>
              <a:gd name="T37" fmla="*/ 2147483646 h 524"/>
              <a:gd name="T38" fmla="*/ 2147483646 w 2624"/>
              <a:gd name="T39" fmla="*/ 2147483646 h 524"/>
              <a:gd name="T40" fmla="*/ 2147483646 w 2624"/>
              <a:gd name="T41" fmla="*/ 2147483646 h 524"/>
              <a:gd name="T42" fmla="*/ 2147483646 w 2624"/>
              <a:gd name="T43" fmla="*/ 2147483646 h 524"/>
              <a:gd name="T44" fmla="*/ 2147483646 w 2624"/>
              <a:gd name="T45" fmla="*/ 2147483646 h 524"/>
              <a:gd name="T46" fmla="*/ 2147483646 w 2624"/>
              <a:gd name="T47" fmla="*/ 2147483646 h 524"/>
              <a:gd name="T48" fmla="*/ 2147483646 w 2624"/>
              <a:gd name="T49" fmla="*/ 2147483646 h 524"/>
              <a:gd name="T50" fmla="*/ 2147483646 w 2624"/>
              <a:gd name="T51" fmla="*/ 2147483646 h 524"/>
              <a:gd name="T52" fmla="*/ 2147483646 w 2624"/>
              <a:gd name="T53" fmla="*/ 2147483646 h 524"/>
              <a:gd name="T54" fmla="*/ 2147483646 w 2624"/>
              <a:gd name="T55" fmla="*/ 2147483646 h 524"/>
              <a:gd name="T56" fmla="*/ 2147483646 w 2624"/>
              <a:gd name="T57" fmla="*/ 2147483646 h 524"/>
              <a:gd name="T58" fmla="*/ 2147483646 w 2624"/>
              <a:gd name="T59" fmla="*/ 2147483646 h 524"/>
              <a:gd name="T60" fmla="*/ 2147483646 w 2624"/>
              <a:gd name="T61" fmla="*/ 2147483646 h 524"/>
              <a:gd name="T62" fmla="*/ 2147483646 w 2624"/>
              <a:gd name="T63" fmla="*/ 2147483646 h 524"/>
              <a:gd name="T64" fmla="*/ 2147483646 w 2624"/>
              <a:gd name="T65" fmla="*/ 2147483646 h 524"/>
              <a:gd name="T66" fmla="*/ 2147483646 w 2624"/>
              <a:gd name="T67" fmla="*/ 2147483646 h 524"/>
              <a:gd name="T68" fmla="*/ 2147483646 w 2624"/>
              <a:gd name="T69" fmla="*/ 2147483646 h 524"/>
              <a:gd name="T70" fmla="*/ 2147483646 w 2624"/>
              <a:gd name="T71" fmla="*/ 2147483646 h 524"/>
              <a:gd name="T72" fmla="*/ 2147483646 w 2624"/>
              <a:gd name="T73" fmla="*/ 2147483646 h 524"/>
              <a:gd name="T74" fmla="*/ 2147483646 w 2624"/>
              <a:gd name="T75" fmla="*/ 2147483646 h 524"/>
              <a:gd name="T76" fmla="*/ 2147483646 w 2624"/>
              <a:gd name="T77" fmla="*/ 2147483646 h 524"/>
              <a:gd name="T78" fmla="*/ 2147483646 w 2624"/>
              <a:gd name="T79" fmla="*/ 2147483646 h 524"/>
              <a:gd name="T80" fmla="*/ 2147483646 w 2624"/>
              <a:gd name="T81" fmla="*/ 2147483646 h 524"/>
              <a:gd name="T82" fmla="*/ 2147483646 w 2624"/>
              <a:gd name="T83" fmla="*/ 2147483646 h 524"/>
              <a:gd name="T84" fmla="*/ 2147483646 w 2624"/>
              <a:gd name="T85" fmla="*/ 2147483646 h 524"/>
              <a:gd name="T86" fmla="*/ 2147483646 w 2624"/>
              <a:gd name="T87" fmla="*/ 2147483646 h 524"/>
              <a:gd name="T88" fmla="*/ 2147483646 w 2624"/>
              <a:gd name="T89" fmla="*/ 2147483646 h 524"/>
              <a:gd name="T90" fmla="*/ 2147483646 w 2624"/>
              <a:gd name="T91" fmla="*/ 2147483646 h 524"/>
              <a:gd name="T92" fmla="*/ 2147483646 w 2624"/>
              <a:gd name="T93" fmla="*/ 2147483646 h 524"/>
              <a:gd name="T94" fmla="*/ 2147483646 w 2624"/>
              <a:gd name="T95" fmla="*/ 2147483646 h 524"/>
              <a:gd name="T96" fmla="*/ 2147483646 w 2624"/>
              <a:gd name="T97" fmla="*/ 2147483646 h 524"/>
              <a:gd name="T98" fmla="*/ 2147483646 w 2624"/>
              <a:gd name="T99" fmla="*/ 2147483646 h 524"/>
              <a:gd name="T100" fmla="*/ 2147483646 w 2624"/>
              <a:gd name="T101" fmla="*/ 2147483646 h 524"/>
              <a:gd name="T102" fmla="*/ 2147483646 w 2624"/>
              <a:gd name="T103" fmla="*/ 2147483646 h 524"/>
              <a:gd name="T104" fmla="*/ 2147483646 w 2624"/>
              <a:gd name="T105" fmla="*/ 2147483646 h 524"/>
              <a:gd name="T106" fmla="*/ 2147483646 w 2624"/>
              <a:gd name="T107" fmla="*/ 2147483646 h 524"/>
              <a:gd name="T108" fmla="*/ 2147483646 w 2624"/>
              <a:gd name="T109" fmla="*/ 2147483646 h 524"/>
              <a:gd name="T110" fmla="*/ 2147483646 w 2624"/>
              <a:gd name="T111" fmla="*/ 2147483646 h 524"/>
              <a:gd name="T112" fmla="*/ 2147483646 w 2624"/>
              <a:gd name="T113" fmla="*/ 2147483646 h 524"/>
              <a:gd name="T114" fmla="*/ 0 w 2624"/>
              <a:gd name="T115" fmla="*/ 0 h 5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624"/>
              <a:gd name="T175" fmla="*/ 0 h 524"/>
              <a:gd name="T176" fmla="*/ 2624 w 2624"/>
              <a:gd name="T177" fmla="*/ 524 h 5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624" h="524">
                <a:moveTo>
                  <a:pt x="2624" y="524"/>
                </a:moveTo>
                <a:lnTo>
                  <a:pt x="2289" y="524"/>
                </a:lnTo>
                <a:lnTo>
                  <a:pt x="2289" y="508"/>
                </a:lnTo>
                <a:lnTo>
                  <a:pt x="2107" y="508"/>
                </a:lnTo>
                <a:lnTo>
                  <a:pt x="2107" y="490"/>
                </a:lnTo>
                <a:lnTo>
                  <a:pt x="2047" y="490"/>
                </a:lnTo>
                <a:lnTo>
                  <a:pt x="2047" y="478"/>
                </a:lnTo>
                <a:lnTo>
                  <a:pt x="1955" y="478"/>
                </a:lnTo>
                <a:lnTo>
                  <a:pt x="1955" y="472"/>
                </a:lnTo>
                <a:lnTo>
                  <a:pt x="1929" y="472"/>
                </a:lnTo>
                <a:lnTo>
                  <a:pt x="1929" y="466"/>
                </a:lnTo>
                <a:lnTo>
                  <a:pt x="1871" y="466"/>
                </a:lnTo>
                <a:lnTo>
                  <a:pt x="1871" y="454"/>
                </a:lnTo>
                <a:lnTo>
                  <a:pt x="1853" y="454"/>
                </a:lnTo>
                <a:lnTo>
                  <a:pt x="1853" y="446"/>
                </a:lnTo>
                <a:lnTo>
                  <a:pt x="1789" y="446"/>
                </a:lnTo>
                <a:lnTo>
                  <a:pt x="1789" y="438"/>
                </a:lnTo>
                <a:lnTo>
                  <a:pt x="1737" y="438"/>
                </a:lnTo>
                <a:lnTo>
                  <a:pt x="1737" y="428"/>
                </a:lnTo>
                <a:lnTo>
                  <a:pt x="1717" y="428"/>
                </a:lnTo>
                <a:lnTo>
                  <a:pt x="1717" y="418"/>
                </a:lnTo>
                <a:lnTo>
                  <a:pt x="1647" y="418"/>
                </a:lnTo>
                <a:lnTo>
                  <a:pt x="1647" y="411"/>
                </a:lnTo>
                <a:lnTo>
                  <a:pt x="1598" y="411"/>
                </a:lnTo>
                <a:lnTo>
                  <a:pt x="1598" y="403"/>
                </a:lnTo>
                <a:lnTo>
                  <a:pt x="1566" y="403"/>
                </a:lnTo>
                <a:lnTo>
                  <a:pt x="1566" y="397"/>
                </a:lnTo>
                <a:lnTo>
                  <a:pt x="1516" y="397"/>
                </a:lnTo>
                <a:lnTo>
                  <a:pt x="1516" y="389"/>
                </a:lnTo>
                <a:lnTo>
                  <a:pt x="1502" y="389"/>
                </a:lnTo>
                <a:lnTo>
                  <a:pt x="1502" y="381"/>
                </a:lnTo>
                <a:lnTo>
                  <a:pt x="1466" y="381"/>
                </a:lnTo>
                <a:lnTo>
                  <a:pt x="1466" y="373"/>
                </a:lnTo>
                <a:lnTo>
                  <a:pt x="1420" y="373"/>
                </a:lnTo>
                <a:lnTo>
                  <a:pt x="1420" y="367"/>
                </a:lnTo>
                <a:lnTo>
                  <a:pt x="1388" y="367"/>
                </a:lnTo>
                <a:lnTo>
                  <a:pt x="1388" y="363"/>
                </a:lnTo>
                <a:lnTo>
                  <a:pt x="1344" y="363"/>
                </a:lnTo>
                <a:lnTo>
                  <a:pt x="1344" y="355"/>
                </a:lnTo>
                <a:lnTo>
                  <a:pt x="1316" y="355"/>
                </a:lnTo>
                <a:lnTo>
                  <a:pt x="1316" y="343"/>
                </a:lnTo>
                <a:lnTo>
                  <a:pt x="1298" y="343"/>
                </a:lnTo>
                <a:lnTo>
                  <a:pt x="1298" y="329"/>
                </a:lnTo>
                <a:lnTo>
                  <a:pt x="1230" y="329"/>
                </a:lnTo>
                <a:lnTo>
                  <a:pt x="1230" y="323"/>
                </a:lnTo>
                <a:lnTo>
                  <a:pt x="1210" y="323"/>
                </a:lnTo>
                <a:lnTo>
                  <a:pt x="1210" y="311"/>
                </a:lnTo>
                <a:lnTo>
                  <a:pt x="1196" y="311"/>
                </a:lnTo>
                <a:lnTo>
                  <a:pt x="1196" y="305"/>
                </a:lnTo>
                <a:lnTo>
                  <a:pt x="1154" y="305"/>
                </a:lnTo>
                <a:lnTo>
                  <a:pt x="1154" y="293"/>
                </a:lnTo>
                <a:lnTo>
                  <a:pt x="1114" y="293"/>
                </a:lnTo>
                <a:lnTo>
                  <a:pt x="1114" y="285"/>
                </a:lnTo>
                <a:lnTo>
                  <a:pt x="1084" y="285"/>
                </a:lnTo>
                <a:lnTo>
                  <a:pt x="1084" y="279"/>
                </a:lnTo>
                <a:lnTo>
                  <a:pt x="1072" y="279"/>
                </a:lnTo>
                <a:lnTo>
                  <a:pt x="1072" y="271"/>
                </a:lnTo>
                <a:lnTo>
                  <a:pt x="1038" y="271"/>
                </a:lnTo>
                <a:lnTo>
                  <a:pt x="1038" y="263"/>
                </a:lnTo>
                <a:lnTo>
                  <a:pt x="1000" y="263"/>
                </a:lnTo>
                <a:lnTo>
                  <a:pt x="1000" y="255"/>
                </a:lnTo>
                <a:lnTo>
                  <a:pt x="990" y="255"/>
                </a:lnTo>
                <a:lnTo>
                  <a:pt x="990" y="247"/>
                </a:lnTo>
                <a:lnTo>
                  <a:pt x="973" y="247"/>
                </a:lnTo>
                <a:lnTo>
                  <a:pt x="973" y="239"/>
                </a:lnTo>
                <a:lnTo>
                  <a:pt x="927" y="239"/>
                </a:lnTo>
                <a:lnTo>
                  <a:pt x="927" y="231"/>
                </a:lnTo>
                <a:lnTo>
                  <a:pt x="909" y="231"/>
                </a:lnTo>
                <a:lnTo>
                  <a:pt x="909" y="223"/>
                </a:lnTo>
                <a:lnTo>
                  <a:pt x="877" y="223"/>
                </a:lnTo>
                <a:lnTo>
                  <a:pt x="877" y="207"/>
                </a:lnTo>
                <a:lnTo>
                  <a:pt x="859" y="207"/>
                </a:lnTo>
                <a:lnTo>
                  <a:pt x="859" y="199"/>
                </a:lnTo>
                <a:lnTo>
                  <a:pt x="801" y="199"/>
                </a:lnTo>
                <a:lnTo>
                  <a:pt x="801" y="191"/>
                </a:lnTo>
                <a:lnTo>
                  <a:pt x="785" y="191"/>
                </a:lnTo>
                <a:lnTo>
                  <a:pt x="785" y="183"/>
                </a:lnTo>
                <a:lnTo>
                  <a:pt x="763" y="183"/>
                </a:lnTo>
                <a:lnTo>
                  <a:pt x="763" y="171"/>
                </a:lnTo>
                <a:lnTo>
                  <a:pt x="695" y="171"/>
                </a:lnTo>
                <a:lnTo>
                  <a:pt x="695" y="163"/>
                </a:lnTo>
                <a:lnTo>
                  <a:pt x="651" y="163"/>
                </a:lnTo>
                <a:lnTo>
                  <a:pt x="631" y="163"/>
                </a:lnTo>
                <a:lnTo>
                  <a:pt x="631" y="151"/>
                </a:lnTo>
                <a:lnTo>
                  <a:pt x="619" y="151"/>
                </a:lnTo>
                <a:lnTo>
                  <a:pt x="619" y="139"/>
                </a:lnTo>
                <a:lnTo>
                  <a:pt x="587" y="139"/>
                </a:lnTo>
                <a:lnTo>
                  <a:pt x="565" y="139"/>
                </a:lnTo>
                <a:lnTo>
                  <a:pt x="565" y="128"/>
                </a:lnTo>
                <a:lnTo>
                  <a:pt x="521" y="128"/>
                </a:lnTo>
                <a:lnTo>
                  <a:pt x="521" y="120"/>
                </a:lnTo>
                <a:lnTo>
                  <a:pt x="499" y="120"/>
                </a:lnTo>
                <a:lnTo>
                  <a:pt x="499" y="108"/>
                </a:lnTo>
                <a:lnTo>
                  <a:pt x="475" y="108"/>
                </a:lnTo>
                <a:lnTo>
                  <a:pt x="475" y="104"/>
                </a:lnTo>
                <a:lnTo>
                  <a:pt x="455" y="104"/>
                </a:lnTo>
                <a:lnTo>
                  <a:pt x="455" y="94"/>
                </a:lnTo>
                <a:lnTo>
                  <a:pt x="429" y="94"/>
                </a:lnTo>
                <a:lnTo>
                  <a:pt x="429" y="88"/>
                </a:lnTo>
                <a:lnTo>
                  <a:pt x="407" y="88"/>
                </a:lnTo>
                <a:lnTo>
                  <a:pt x="407" y="78"/>
                </a:lnTo>
                <a:lnTo>
                  <a:pt x="339" y="78"/>
                </a:lnTo>
                <a:lnTo>
                  <a:pt x="339" y="70"/>
                </a:lnTo>
                <a:lnTo>
                  <a:pt x="298" y="70"/>
                </a:lnTo>
                <a:lnTo>
                  <a:pt x="298" y="62"/>
                </a:lnTo>
                <a:lnTo>
                  <a:pt x="280" y="62"/>
                </a:lnTo>
                <a:lnTo>
                  <a:pt x="280" y="52"/>
                </a:lnTo>
                <a:lnTo>
                  <a:pt x="206" y="52"/>
                </a:lnTo>
                <a:lnTo>
                  <a:pt x="206" y="40"/>
                </a:lnTo>
                <a:lnTo>
                  <a:pt x="194" y="40"/>
                </a:lnTo>
                <a:lnTo>
                  <a:pt x="194" y="30"/>
                </a:lnTo>
                <a:lnTo>
                  <a:pt x="90" y="30"/>
                </a:lnTo>
                <a:lnTo>
                  <a:pt x="90" y="14"/>
                </a:lnTo>
                <a:lnTo>
                  <a:pt x="50" y="14"/>
                </a:lnTo>
                <a:lnTo>
                  <a:pt x="50" y="0"/>
                </a:lnTo>
                <a:lnTo>
                  <a:pt x="0" y="0"/>
                </a:lnTo>
              </a:path>
            </a:pathLst>
          </a:custGeom>
          <a:noFill/>
          <a:ln w="28575">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1" name="Rectangle 70">
            <a:extLst>
              <a:ext uri="{FF2B5EF4-FFF2-40B4-BE49-F238E27FC236}">
                <a16:creationId xmlns:a16="http://schemas.microsoft.com/office/drawing/2014/main" id="{2DA7D155-3A71-421B-8DF7-88C86EC0BA8B}"/>
              </a:ext>
            </a:extLst>
          </p:cNvPr>
          <p:cNvSpPr>
            <a:spLocks noChangeArrowheads="1"/>
          </p:cNvSpPr>
          <p:nvPr/>
        </p:nvSpPr>
        <p:spPr bwMode="auto">
          <a:xfrm>
            <a:off x="1838327" y="3246438"/>
            <a:ext cx="1131887" cy="341632"/>
          </a:xfrm>
          <a:prstGeom prst="rect">
            <a:avLst/>
          </a:prstGeom>
          <a:noFill/>
          <a:ln>
            <a:noFill/>
          </a:ln>
          <a:effectLst>
            <a:prstShdw prst="shdw17" dist="17961" dir="2700000">
              <a:srgbClr val="0B681A"/>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 = </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.0017</a:t>
            </a:r>
          </a:p>
        </p:txBody>
      </p:sp>
      <p:grpSp>
        <p:nvGrpSpPr>
          <p:cNvPr id="44094" name="Group 4">
            <a:extLst>
              <a:ext uri="{FF2B5EF4-FFF2-40B4-BE49-F238E27FC236}">
                <a16:creationId xmlns:a16="http://schemas.microsoft.com/office/drawing/2014/main" id="{B30E08B4-8C3B-47CD-8CCE-773960FE033D}"/>
              </a:ext>
            </a:extLst>
          </p:cNvPr>
          <p:cNvGrpSpPr>
            <a:grpSpLocks/>
          </p:cNvGrpSpPr>
          <p:nvPr/>
        </p:nvGrpSpPr>
        <p:grpSpPr bwMode="auto">
          <a:xfrm>
            <a:off x="1614488" y="2184400"/>
            <a:ext cx="65088" cy="2273300"/>
            <a:chOff x="1037346" y="2733675"/>
            <a:chExt cx="59264" cy="2068513"/>
          </a:xfrm>
        </p:grpSpPr>
        <p:sp>
          <p:nvSpPr>
            <p:cNvPr id="44119" name="Line 162">
              <a:extLst>
                <a:ext uri="{FF2B5EF4-FFF2-40B4-BE49-F238E27FC236}">
                  <a16:creationId xmlns:a16="http://schemas.microsoft.com/office/drawing/2014/main" id="{B20651C3-54F5-4EB0-882A-F7F6D463FE54}"/>
                </a:ext>
              </a:extLst>
            </p:cNvPr>
            <p:cNvSpPr>
              <a:spLocks noChangeShapeType="1"/>
            </p:cNvSpPr>
            <p:nvPr/>
          </p:nvSpPr>
          <p:spPr bwMode="auto">
            <a:xfrm flipH="1">
              <a:off x="1037346" y="2733675"/>
              <a:ext cx="592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20" name="Line 165">
              <a:extLst>
                <a:ext uri="{FF2B5EF4-FFF2-40B4-BE49-F238E27FC236}">
                  <a16:creationId xmlns:a16="http://schemas.microsoft.com/office/drawing/2014/main" id="{2A9F2C23-27FD-4ED7-8A9A-26F55A9B6E44}"/>
                </a:ext>
              </a:extLst>
            </p:cNvPr>
            <p:cNvSpPr>
              <a:spLocks noChangeShapeType="1"/>
            </p:cNvSpPr>
            <p:nvPr/>
          </p:nvSpPr>
          <p:spPr bwMode="auto">
            <a:xfrm flipH="1">
              <a:off x="1037346" y="3249613"/>
              <a:ext cx="592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21" name="Line 167">
              <a:extLst>
                <a:ext uri="{FF2B5EF4-FFF2-40B4-BE49-F238E27FC236}">
                  <a16:creationId xmlns:a16="http://schemas.microsoft.com/office/drawing/2014/main" id="{A5F66B75-2B0A-43EF-BCF0-010589737590}"/>
                </a:ext>
              </a:extLst>
            </p:cNvPr>
            <p:cNvSpPr>
              <a:spLocks noChangeShapeType="1"/>
            </p:cNvSpPr>
            <p:nvPr/>
          </p:nvSpPr>
          <p:spPr bwMode="auto">
            <a:xfrm flipH="1">
              <a:off x="1037346" y="3763963"/>
              <a:ext cx="592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22" name="Line 168">
              <a:extLst>
                <a:ext uri="{FF2B5EF4-FFF2-40B4-BE49-F238E27FC236}">
                  <a16:creationId xmlns:a16="http://schemas.microsoft.com/office/drawing/2014/main" id="{0CFBAE6F-1959-4A22-A56E-8FD876985A15}"/>
                </a:ext>
              </a:extLst>
            </p:cNvPr>
            <p:cNvSpPr>
              <a:spLocks noChangeShapeType="1"/>
            </p:cNvSpPr>
            <p:nvPr/>
          </p:nvSpPr>
          <p:spPr bwMode="auto">
            <a:xfrm flipH="1">
              <a:off x="1037346" y="4278313"/>
              <a:ext cx="592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23" name="Line 162">
              <a:extLst>
                <a:ext uri="{FF2B5EF4-FFF2-40B4-BE49-F238E27FC236}">
                  <a16:creationId xmlns:a16="http://schemas.microsoft.com/office/drawing/2014/main" id="{15896796-3FD5-430F-91A1-0B26EA998C6F}"/>
                </a:ext>
              </a:extLst>
            </p:cNvPr>
            <p:cNvSpPr>
              <a:spLocks noChangeShapeType="1"/>
            </p:cNvSpPr>
            <p:nvPr/>
          </p:nvSpPr>
          <p:spPr bwMode="auto">
            <a:xfrm flipH="1">
              <a:off x="1037346" y="4802188"/>
              <a:ext cx="5926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44095" name="Freeform 161">
            <a:extLst>
              <a:ext uri="{FF2B5EF4-FFF2-40B4-BE49-F238E27FC236}">
                <a16:creationId xmlns:a16="http://schemas.microsoft.com/office/drawing/2014/main" id="{9E79CD9E-FC8D-4EBF-A44D-9BCB94C877BD}"/>
              </a:ext>
            </a:extLst>
          </p:cNvPr>
          <p:cNvSpPr>
            <a:spLocks/>
          </p:cNvSpPr>
          <p:nvPr/>
        </p:nvSpPr>
        <p:spPr bwMode="auto">
          <a:xfrm>
            <a:off x="1693863" y="2171700"/>
            <a:ext cx="3925888" cy="2281238"/>
          </a:xfrm>
          <a:custGeom>
            <a:avLst/>
            <a:gdLst>
              <a:gd name="T0" fmla="*/ 0 w 4074"/>
              <a:gd name="T1" fmla="*/ 0 h 1644"/>
              <a:gd name="T2" fmla="*/ 0 w 4074"/>
              <a:gd name="T3" fmla="*/ 2147483646 h 1644"/>
              <a:gd name="T4" fmla="*/ 2147483646 w 4074"/>
              <a:gd name="T5" fmla="*/ 2147483646 h 1644"/>
              <a:gd name="T6" fmla="*/ 0 60000 65536"/>
              <a:gd name="T7" fmla="*/ 0 60000 65536"/>
              <a:gd name="T8" fmla="*/ 0 60000 65536"/>
              <a:gd name="T9" fmla="*/ 0 w 4074"/>
              <a:gd name="T10" fmla="*/ 0 h 1644"/>
              <a:gd name="T11" fmla="*/ 4074 w 4074"/>
              <a:gd name="T12" fmla="*/ 1644 h 1644"/>
            </a:gdLst>
            <a:ahLst/>
            <a:cxnLst>
              <a:cxn ang="T6">
                <a:pos x="T0" y="T1"/>
              </a:cxn>
              <a:cxn ang="T7">
                <a:pos x="T2" y="T3"/>
              </a:cxn>
              <a:cxn ang="T8">
                <a:pos x="T4" y="T5"/>
              </a:cxn>
            </a:cxnLst>
            <a:rect l="T9" t="T10" r="T11" b="T12"/>
            <a:pathLst>
              <a:path w="4074" h="1644">
                <a:moveTo>
                  <a:pt x="0" y="0"/>
                </a:moveTo>
                <a:lnTo>
                  <a:pt x="0" y="1644"/>
                </a:lnTo>
                <a:lnTo>
                  <a:pt x="4074" y="1644"/>
                </a:lnTo>
              </a:path>
            </a:pathLst>
          </a:custGeom>
          <a:noFill/>
          <a:ln w="28575" cap="flat" cmpd="sng">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44096" name="Group 5">
            <a:extLst>
              <a:ext uri="{FF2B5EF4-FFF2-40B4-BE49-F238E27FC236}">
                <a16:creationId xmlns:a16="http://schemas.microsoft.com/office/drawing/2014/main" id="{F01E8962-ECFD-4C64-A7E0-C147FBCB3B78}"/>
              </a:ext>
            </a:extLst>
          </p:cNvPr>
          <p:cNvGrpSpPr>
            <a:grpSpLocks/>
          </p:cNvGrpSpPr>
          <p:nvPr/>
        </p:nvGrpSpPr>
        <p:grpSpPr bwMode="auto">
          <a:xfrm>
            <a:off x="1693863" y="4465639"/>
            <a:ext cx="3911600" cy="73025"/>
            <a:chOff x="1090684" y="4803775"/>
            <a:chExt cx="3557310" cy="80494"/>
          </a:xfrm>
        </p:grpSpPr>
        <p:sp>
          <p:nvSpPr>
            <p:cNvPr id="44110" name="Line 174">
              <a:extLst>
                <a:ext uri="{FF2B5EF4-FFF2-40B4-BE49-F238E27FC236}">
                  <a16:creationId xmlns:a16="http://schemas.microsoft.com/office/drawing/2014/main" id="{7C334E1E-23E0-4877-8DBE-AEC17CAFE7CD}"/>
                </a:ext>
              </a:extLst>
            </p:cNvPr>
            <p:cNvSpPr>
              <a:spLocks noChangeShapeType="1"/>
            </p:cNvSpPr>
            <p:nvPr/>
          </p:nvSpPr>
          <p:spPr bwMode="auto">
            <a:xfrm rot="16200000" flipH="1">
              <a:off x="1515529"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11" name="Line 175">
              <a:extLst>
                <a:ext uri="{FF2B5EF4-FFF2-40B4-BE49-F238E27FC236}">
                  <a16:creationId xmlns:a16="http://schemas.microsoft.com/office/drawing/2014/main" id="{583D57B6-BB63-4C4B-A27D-5CF811ACCB1D}"/>
                </a:ext>
              </a:extLst>
            </p:cNvPr>
            <p:cNvSpPr>
              <a:spLocks noChangeShapeType="1"/>
            </p:cNvSpPr>
            <p:nvPr/>
          </p:nvSpPr>
          <p:spPr bwMode="auto">
            <a:xfrm rot="16200000" flipH="1">
              <a:off x="2401523"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12" name="Line 176">
              <a:extLst>
                <a:ext uri="{FF2B5EF4-FFF2-40B4-BE49-F238E27FC236}">
                  <a16:creationId xmlns:a16="http://schemas.microsoft.com/office/drawing/2014/main" id="{53115BA7-077F-43AB-89D5-EFE905284738}"/>
                </a:ext>
              </a:extLst>
            </p:cNvPr>
            <p:cNvSpPr>
              <a:spLocks noChangeShapeType="1"/>
            </p:cNvSpPr>
            <p:nvPr/>
          </p:nvSpPr>
          <p:spPr bwMode="auto">
            <a:xfrm rot="16200000" flipH="1">
              <a:off x="3286035"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13" name="Line 177">
              <a:extLst>
                <a:ext uri="{FF2B5EF4-FFF2-40B4-BE49-F238E27FC236}">
                  <a16:creationId xmlns:a16="http://schemas.microsoft.com/office/drawing/2014/main" id="{BDD473AD-4DA7-42AB-B281-1F2DD2413A96}"/>
                </a:ext>
              </a:extLst>
            </p:cNvPr>
            <p:cNvSpPr>
              <a:spLocks noChangeShapeType="1"/>
            </p:cNvSpPr>
            <p:nvPr/>
          </p:nvSpPr>
          <p:spPr bwMode="auto">
            <a:xfrm rot="16200000" flipH="1">
              <a:off x="4172029"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14" name="Line 178">
              <a:extLst>
                <a:ext uri="{FF2B5EF4-FFF2-40B4-BE49-F238E27FC236}">
                  <a16:creationId xmlns:a16="http://schemas.microsoft.com/office/drawing/2014/main" id="{72A720E1-40A2-4F1E-B9E3-88CA78D02402}"/>
                </a:ext>
              </a:extLst>
            </p:cNvPr>
            <p:cNvSpPr>
              <a:spLocks noChangeShapeType="1"/>
            </p:cNvSpPr>
            <p:nvPr/>
          </p:nvSpPr>
          <p:spPr bwMode="auto">
            <a:xfrm rot="16200000" flipH="1">
              <a:off x="4609100"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15" name="Line 174">
              <a:extLst>
                <a:ext uri="{FF2B5EF4-FFF2-40B4-BE49-F238E27FC236}">
                  <a16:creationId xmlns:a16="http://schemas.microsoft.com/office/drawing/2014/main" id="{9B676A54-838A-412F-A639-A7C490E64F3E}"/>
                </a:ext>
              </a:extLst>
            </p:cNvPr>
            <p:cNvSpPr>
              <a:spLocks noChangeShapeType="1"/>
            </p:cNvSpPr>
            <p:nvPr/>
          </p:nvSpPr>
          <p:spPr bwMode="auto">
            <a:xfrm rot="16200000" flipH="1">
              <a:off x="1958526"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16" name="Line 175">
              <a:extLst>
                <a:ext uri="{FF2B5EF4-FFF2-40B4-BE49-F238E27FC236}">
                  <a16:creationId xmlns:a16="http://schemas.microsoft.com/office/drawing/2014/main" id="{D5F112DB-2B14-4028-93D0-E0D1EC183A1C}"/>
                </a:ext>
              </a:extLst>
            </p:cNvPr>
            <p:cNvSpPr>
              <a:spLocks noChangeShapeType="1"/>
            </p:cNvSpPr>
            <p:nvPr/>
          </p:nvSpPr>
          <p:spPr bwMode="auto">
            <a:xfrm rot="16200000" flipH="1">
              <a:off x="2844520"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4117" name="Line 176">
              <a:extLst>
                <a:ext uri="{FF2B5EF4-FFF2-40B4-BE49-F238E27FC236}">
                  <a16:creationId xmlns:a16="http://schemas.microsoft.com/office/drawing/2014/main" id="{6C321BF3-37DD-4EAD-8220-6F70EDE947A5}"/>
                </a:ext>
              </a:extLst>
            </p:cNvPr>
            <p:cNvSpPr>
              <a:spLocks noChangeShapeType="1"/>
            </p:cNvSpPr>
            <p:nvPr/>
          </p:nvSpPr>
          <p:spPr bwMode="auto">
            <a:xfrm rot="16200000" flipH="1">
              <a:off x="3729033" y="4842669"/>
              <a:ext cx="77788"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cxnSp>
          <p:nvCxnSpPr>
            <p:cNvPr id="44118" name="Straight Connector 107">
              <a:extLst>
                <a:ext uri="{FF2B5EF4-FFF2-40B4-BE49-F238E27FC236}">
                  <a16:creationId xmlns:a16="http://schemas.microsoft.com/office/drawing/2014/main" id="{B4230B78-EF96-4365-9A06-B717D053274B}"/>
                </a:ext>
              </a:extLst>
            </p:cNvPr>
            <p:cNvCxnSpPr>
              <a:cxnSpLocks noChangeShapeType="1"/>
            </p:cNvCxnSpPr>
            <p:nvPr/>
          </p:nvCxnSpPr>
          <p:spPr bwMode="auto">
            <a:xfrm>
              <a:off x="1090684" y="4806481"/>
              <a:ext cx="0" cy="77788"/>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cxnSp>
      </p:grpSp>
      <p:sp>
        <p:nvSpPr>
          <p:cNvPr id="89" name="Content Placeholder 2">
            <a:extLst>
              <a:ext uri="{FF2B5EF4-FFF2-40B4-BE49-F238E27FC236}">
                <a16:creationId xmlns:a16="http://schemas.microsoft.com/office/drawing/2014/main" id="{1C64A013-4D99-45C5-B412-8505C56B3E8D}"/>
              </a:ext>
            </a:extLst>
          </p:cNvPr>
          <p:cNvSpPr txBox="1">
            <a:spLocks/>
          </p:cNvSpPr>
          <p:nvPr/>
        </p:nvSpPr>
        <p:spPr bwMode="auto">
          <a:xfrm>
            <a:off x="7353302" y="1528763"/>
            <a:ext cx="3671887" cy="461962"/>
          </a:xfrm>
          <a:prstGeom prst="rect">
            <a:avLst/>
          </a:prstGeom>
          <a:noFill/>
          <a:ln>
            <a:noFill/>
          </a:ln>
        </p:spPr>
        <p:txBody>
          <a:bodyPr/>
          <a:lstStyle>
            <a:lvl1pPr marL="342900" indent="-342900" algn="l" rtl="0" eaLnBrk="0" fontAlgn="base" hangingPunct="0">
              <a:lnSpc>
                <a:spcPct val="90000"/>
              </a:lnSpc>
              <a:spcBef>
                <a:spcPts val="1000"/>
              </a:spcBef>
              <a:spcAft>
                <a:spcPts val="700"/>
              </a:spcAft>
              <a:buClr>
                <a:srgbClr val="8B3D9A"/>
              </a:buClr>
              <a:buFont typeface="Wingdings"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8B3D9A"/>
              </a:buClr>
              <a:buFont typeface="Arial"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8B3D9A"/>
              </a:buClr>
              <a:buFont typeface="Arial"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8B3D9A"/>
              </a:buClr>
              <a:buFont typeface="Arial" pitchFamily="34" charset="0"/>
              <a:buChar char="–"/>
              <a:defRPr sz="1800">
                <a:solidFill>
                  <a:srgbClr val="FEFDDE"/>
                </a:solidFill>
                <a:latin typeface="+mn-lt"/>
              </a:defRPr>
            </a:lvl4pPr>
            <a:lvl5pPr marL="2057400" indent="-228600" algn="l" rtl="0" eaLnBrk="0" fontAlgn="base" hangingPunct="0">
              <a:lnSpc>
                <a:spcPct val="90000"/>
              </a:lnSpc>
              <a:spcBef>
                <a:spcPts val="1000"/>
              </a:spcBef>
              <a:spcAft>
                <a:spcPts val="700"/>
              </a:spcAft>
              <a:buClr>
                <a:srgbClr val="8B3D9A"/>
              </a:buClr>
              <a:buFont typeface="Arial"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8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8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8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800">
                <a:solidFill>
                  <a:schemeClr val="tx1"/>
                </a:solidFill>
                <a:latin typeface="+mn-lt"/>
              </a:defRPr>
            </a:lvl9pPr>
          </a:lstStyle>
          <a:p>
            <a:pPr marL="0" marR="0" lvl="0" indent="0" algn="ctr" defTabSz="914400" rtl="0" eaLnBrk="0" fontAlgn="base" latinLnBrk="0" hangingPunct="0">
              <a:lnSpc>
                <a:spcPct val="90000"/>
              </a:lnSpc>
              <a:spcBef>
                <a:spcPts val="1000"/>
              </a:spcBef>
              <a:spcAft>
                <a:spcPts val="700"/>
              </a:spcAft>
              <a:buClr>
                <a:srgbClr val="8B3D9A"/>
              </a:buClr>
              <a:buSzTx/>
              <a:buFont typeface="Wingdings" pitchFamily="2" charset="2"/>
              <a:buNone/>
              <a:tabLst/>
              <a:defRPr/>
            </a:pPr>
            <a:r>
              <a:rPr kumimoji="0" lang="en-US" altLang="en-US" sz="1800" b="1"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Achieving CR</a:t>
            </a:r>
            <a:r>
              <a:rPr kumimoji="0" lang="en-US" altLang="en-US" sz="1800" b="1" i="0" u="none" strike="noStrike" kern="0" cap="none" spc="0" normalizeH="0" baseline="30000" noProof="0" dirty="0">
                <a:ln>
                  <a:noFill/>
                </a:ln>
                <a:solidFill>
                  <a:srgbClr val="000000"/>
                </a:solidFill>
                <a:effectLst/>
                <a:uLnTx/>
                <a:uFillTx/>
                <a:latin typeface="Calibri" panose="020F0502020204030204" pitchFamily="34" charset="0"/>
                <a:ea typeface="+mn-ea"/>
                <a:cs typeface="+mn-cs"/>
              </a:rPr>
              <a:t>[2]</a:t>
            </a:r>
          </a:p>
        </p:txBody>
      </p:sp>
      <p:grpSp>
        <p:nvGrpSpPr>
          <p:cNvPr id="44098" name="Group 6">
            <a:extLst>
              <a:ext uri="{FF2B5EF4-FFF2-40B4-BE49-F238E27FC236}">
                <a16:creationId xmlns:a16="http://schemas.microsoft.com/office/drawing/2014/main" id="{E9C73B82-339A-493F-BBB2-7FF268D1DB75}"/>
              </a:ext>
            </a:extLst>
          </p:cNvPr>
          <p:cNvGrpSpPr>
            <a:grpSpLocks/>
          </p:cNvGrpSpPr>
          <p:nvPr/>
        </p:nvGrpSpPr>
        <p:grpSpPr bwMode="auto">
          <a:xfrm>
            <a:off x="1555752" y="4540317"/>
            <a:ext cx="4167187" cy="342504"/>
            <a:chOff x="964748" y="4876524"/>
            <a:chExt cx="3791402" cy="312495"/>
          </a:xfrm>
        </p:grpSpPr>
        <p:sp>
          <p:nvSpPr>
            <p:cNvPr id="44101" name="Text Box 191">
              <a:extLst>
                <a:ext uri="{FF2B5EF4-FFF2-40B4-BE49-F238E27FC236}">
                  <a16:creationId xmlns:a16="http://schemas.microsoft.com/office/drawing/2014/main" id="{CDBAD796-0AA8-46DA-90A2-F5719638D34E}"/>
                </a:ext>
              </a:extLst>
            </p:cNvPr>
            <p:cNvSpPr txBox="1">
              <a:spLocks noChangeArrowheads="1"/>
            </p:cNvSpPr>
            <p:nvPr/>
          </p:nvSpPr>
          <p:spPr bwMode="auto">
            <a:xfrm>
              <a:off x="2763405" y="4877318"/>
              <a:ext cx="238536"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44102" name="Text Box 192">
              <a:extLst>
                <a:ext uri="{FF2B5EF4-FFF2-40B4-BE49-F238E27FC236}">
                  <a16:creationId xmlns:a16="http://schemas.microsoft.com/office/drawing/2014/main" id="{1B70FA1C-3782-4893-ADF0-9C16B8F86902}"/>
                </a:ext>
              </a:extLst>
            </p:cNvPr>
            <p:cNvSpPr txBox="1">
              <a:spLocks noChangeArrowheads="1"/>
            </p:cNvSpPr>
            <p:nvPr/>
          </p:nvSpPr>
          <p:spPr bwMode="auto">
            <a:xfrm>
              <a:off x="3206401" y="4877320"/>
              <a:ext cx="237055"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sp>
          <p:nvSpPr>
            <p:cNvPr id="44103" name="Text Box 193">
              <a:extLst>
                <a:ext uri="{FF2B5EF4-FFF2-40B4-BE49-F238E27FC236}">
                  <a16:creationId xmlns:a16="http://schemas.microsoft.com/office/drawing/2014/main" id="{744E7980-78B5-4C50-A309-770E35A78F45}"/>
                </a:ext>
              </a:extLst>
            </p:cNvPr>
            <p:cNvSpPr txBox="1">
              <a:spLocks noChangeArrowheads="1"/>
            </p:cNvSpPr>
            <p:nvPr/>
          </p:nvSpPr>
          <p:spPr bwMode="auto">
            <a:xfrm>
              <a:off x="3647917" y="4877320"/>
              <a:ext cx="238537"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44104" name="Text Box 194">
              <a:extLst>
                <a:ext uri="{FF2B5EF4-FFF2-40B4-BE49-F238E27FC236}">
                  <a16:creationId xmlns:a16="http://schemas.microsoft.com/office/drawing/2014/main" id="{414020A7-FD18-497A-85DB-D95A835FFDF6}"/>
                </a:ext>
              </a:extLst>
            </p:cNvPr>
            <p:cNvSpPr txBox="1">
              <a:spLocks noChangeArrowheads="1"/>
            </p:cNvSpPr>
            <p:nvPr/>
          </p:nvSpPr>
          <p:spPr bwMode="auto">
            <a:xfrm>
              <a:off x="4090914" y="4877320"/>
              <a:ext cx="238536"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a:t>
              </a:r>
            </a:p>
          </p:txBody>
        </p:sp>
        <p:sp>
          <p:nvSpPr>
            <p:cNvPr id="44105" name="Text Box 195">
              <a:extLst>
                <a:ext uri="{FF2B5EF4-FFF2-40B4-BE49-F238E27FC236}">
                  <a16:creationId xmlns:a16="http://schemas.microsoft.com/office/drawing/2014/main" id="{C16F5DEB-5ED8-4DD9-AC01-2E80B2CFAAEB}"/>
                </a:ext>
              </a:extLst>
            </p:cNvPr>
            <p:cNvSpPr txBox="1">
              <a:spLocks noChangeArrowheads="1"/>
            </p:cNvSpPr>
            <p:nvPr/>
          </p:nvSpPr>
          <p:spPr bwMode="auto">
            <a:xfrm>
              <a:off x="4517614" y="4876524"/>
              <a:ext cx="238536"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44106" name="Text Box 190">
              <a:extLst>
                <a:ext uri="{FF2B5EF4-FFF2-40B4-BE49-F238E27FC236}">
                  <a16:creationId xmlns:a16="http://schemas.microsoft.com/office/drawing/2014/main" id="{D5C6AEEE-4F48-4C9E-A912-FBBDB073DA03}"/>
                </a:ext>
              </a:extLst>
            </p:cNvPr>
            <p:cNvSpPr txBox="1">
              <a:spLocks noChangeArrowheads="1"/>
            </p:cNvSpPr>
            <p:nvPr/>
          </p:nvSpPr>
          <p:spPr bwMode="auto">
            <a:xfrm>
              <a:off x="1437377" y="4877320"/>
              <a:ext cx="237055"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44107" name="Text Box 190">
              <a:extLst>
                <a:ext uri="{FF2B5EF4-FFF2-40B4-BE49-F238E27FC236}">
                  <a16:creationId xmlns:a16="http://schemas.microsoft.com/office/drawing/2014/main" id="{0B7EEE50-2441-4EAA-B8B3-967F1685086D}"/>
                </a:ext>
              </a:extLst>
            </p:cNvPr>
            <p:cNvSpPr txBox="1">
              <a:spLocks noChangeArrowheads="1"/>
            </p:cNvSpPr>
            <p:nvPr/>
          </p:nvSpPr>
          <p:spPr bwMode="auto">
            <a:xfrm>
              <a:off x="1880374" y="4877320"/>
              <a:ext cx="237055"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44108" name="Text Box 190">
              <a:extLst>
                <a:ext uri="{FF2B5EF4-FFF2-40B4-BE49-F238E27FC236}">
                  <a16:creationId xmlns:a16="http://schemas.microsoft.com/office/drawing/2014/main" id="{ECCFB400-CA3D-44F8-BA79-76AAB92A951B}"/>
                </a:ext>
              </a:extLst>
            </p:cNvPr>
            <p:cNvSpPr txBox="1">
              <a:spLocks noChangeArrowheads="1"/>
            </p:cNvSpPr>
            <p:nvPr/>
          </p:nvSpPr>
          <p:spPr bwMode="auto">
            <a:xfrm>
              <a:off x="2321890" y="4877320"/>
              <a:ext cx="237055"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44109" name="Text Box 190">
              <a:extLst>
                <a:ext uri="{FF2B5EF4-FFF2-40B4-BE49-F238E27FC236}">
                  <a16:creationId xmlns:a16="http://schemas.microsoft.com/office/drawing/2014/main" id="{95533633-0D02-4E65-BA2B-C489606C5803}"/>
                </a:ext>
              </a:extLst>
            </p:cNvPr>
            <p:cNvSpPr txBox="1">
              <a:spLocks noChangeArrowheads="1"/>
            </p:cNvSpPr>
            <p:nvPr/>
          </p:nvSpPr>
          <p:spPr bwMode="auto">
            <a:xfrm>
              <a:off x="964748" y="4877320"/>
              <a:ext cx="237055" cy="3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grpSp>
      <p:sp>
        <p:nvSpPr>
          <p:cNvPr id="44099" name="Content Placeholder 2">
            <a:extLst>
              <a:ext uri="{FF2B5EF4-FFF2-40B4-BE49-F238E27FC236}">
                <a16:creationId xmlns:a16="http://schemas.microsoft.com/office/drawing/2014/main" id="{32961667-AA40-4B44-B8BF-63E42AE0B62D}"/>
              </a:ext>
            </a:extLst>
          </p:cNvPr>
          <p:cNvSpPr txBox="1">
            <a:spLocks/>
          </p:cNvSpPr>
          <p:nvPr/>
        </p:nvSpPr>
        <p:spPr bwMode="auto">
          <a:xfrm>
            <a:off x="1657352" y="1528763"/>
            <a:ext cx="367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90000"/>
              </a:lnSpc>
              <a:spcBef>
                <a:spcPts val="1000"/>
              </a:spcBef>
              <a:spcAft>
                <a:spcPts val="700"/>
              </a:spcAft>
              <a:buClr>
                <a:srgbClr val="8B3D9A"/>
              </a:buClr>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Achieving ≥ VGPR</a:t>
            </a:r>
            <a:r>
              <a:rPr kumimoji="0" lang="en-US" altLang="en-US" sz="1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44100" name="Text Box 190">
            <a:extLst>
              <a:ext uri="{FF2B5EF4-FFF2-40B4-BE49-F238E27FC236}">
                <a16:creationId xmlns:a16="http://schemas.microsoft.com/office/drawing/2014/main" id="{6D97EF3A-869F-47DD-8CB9-C7479734FD5E}"/>
              </a:ext>
            </a:extLst>
          </p:cNvPr>
          <p:cNvSpPr txBox="1">
            <a:spLocks noChangeArrowheads="1"/>
          </p:cNvSpPr>
          <p:nvPr/>
        </p:nvSpPr>
        <p:spPr bwMode="auto">
          <a:xfrm>
            <a:off x="7237413" y="4507546"/>
            <a:ext cx="26035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Tree>
    <p:custDataLst>
      <p:tags r:id="rId1"/>
    </p:custDataLst>
    <p:extLst>
      <p:ext uri="{BB962C8B-B14F-4D97-AF65-F5344CB8AC3E}">
        <p14:creationId xmlns:p14="http://schemas.microsoft.com/office/powerpoint/2010/main" val="2836409377"/>
      </p:ext>
    </p:extLst>
  </p:cSld>
  <p:clrMapOvr>
    <a:masterClrMapping/>
  </p:clrMapOvr>
  <p:transition spd="slow" advClick="0"/>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Espace réservé du contenu 3">
            <a:extLst>
              <a:ext uri="{FF2B5EF4-FFF2-40B4-BE49-F238E27FC236}">
                <a16:creationId xmlns:a16="http://schemas.microsoft.com/office/drawing/2014/main" id="{F7A20FD1-5775-C341-7082-1EB96EE24CE4}"/>
              </a:ext>
            </a:extLst>
          </p:cNvPr>
          <p:cNvPicPr>
            <a:picLocks noGrp="1" noChangeAspect="1"/>
          </p:cNvPicPr>
          <p:nvPr>
            <p:ph idx="1"/>
          </p:nvPr>
        </p:nvPicPr>
        <p:blipFill rotWithShape="1">
          <a:blip r:embed="rId2"/>
          <a:srcRect r="12363" b="2"/>
          <a:stretch/>
        </p:blipFill>
        <p:spPr>
          <a:xfrm>
            <a:off x="7056" y="2177448"/>
            <a:ext cx="6064529" cy="4039310"/>
          </a:xfrm>
          <a:prstGeom prst="rect">
            <a:avLst/>
          </a:prstGeom>
        </p:spPr>
      </p:pic>
      <p:sp>
        <p:nvSpPr>
          <p:cNvPr id="2" name="Titre 1">
            <a:extLst>
              <a:ext uri="{FF2B5EF4-FFF2-40B4-BE49-F238E27FC236}">
                <a16:creationId xmlns:a16="http://schemas.microsoft.com/office/drawing/2014/main" id="{19C8CDCE-DF9C-1F9E-1A47-254D7589E8D0}"/>
              </a:ext>
            </a:extLst>
          </p:cNvPr>
          <p:cNvSpPr>
            <a:spLocks noGrp="1"/>
          </p:cNvSpPr>
          <p:nvPr>
            <p:ph type="title"/>
          </p:nvPr>
        </p:nvSpPr>
        <p:spPr>
          <a:xfrm>
            <a:off x="838200" y="672747"/>
            <a:ext cx="10515600" cy="715556"/>
          </a:xfrm>
        </p:spPr>
        <p:txBody>
          <a:bodyPr vert="horz" lIns="91440" tIns="45720" rIns="91440" bIns="45720" rtlCol="0">
            <a:normAutofit/>
          </a:bodyPr>
          <a:lstStyle/>
          <a:p>
            <a:pPr algn="ctr"/>
            <a:r>
              <a:rPr lang="en-US" sz="3200" kern="1200">
                <a:solidFill>
                  <a:schemeClr val="bg1"/>
                </a:solidFill>
                <a:latin typeface="+mj-lt"/>
                <a:ea typeface="+mj-ea"/>
                <a:cs typeface="+mj-cs"/>
              </a:rPr>
              <a:t>Importance de la maladie résiduelle</a:t>
            </a:r>
          </a:p>
        </p:txBody>
      </p:sp>
      <p:pic>
        <p:nvPicPr>
          <p:cNvPr id="3" name="Image 2">
            <a:extLst>
              <a:ext uri="{FF2B5EF4-FFF2-40B4-BE49-F238E27FC236}">
                <a16:creationId xmlns:a16="http://schemas.microsoft.com/office/drawing/2014/main" id="{AEBAE25F-16E9-0867-5D8A-D9D174B16D1D}"/>
              </a:ext>
            </a:extLst>
          </p:cNvPr>
          <p:cNvPicPr>
            <a:picLocks noChangeAspect="1"/>
          </p:cNvPicPr>
          <p:nvPr/>
        </p:nvPicPr>
        <p:blipFill rotWithShape="1">
          <a:blip r:embed="rId3"/>
          <a:srcRect r="7004" b="4"/>
          <a:stretch/>
        </p:blipFill>
        <p:spPr>
          <a:xfrm>
            <a:off x="6232634" y="1622660"/>
            <a:ext cx="4992413" cy="4992413"/>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Tree>
    <p:extLst>
      <p:ext uri="{BB962C8B-B14F-4D97-AF65-F5344CB8AC3E}">
        <p14:creationId xmlns:p14="http://schemas.microsoft.com/office/powerpoint/2010/main" val="3875710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5879836-8F1E-5E0D-6876-2A6F83C36748}"/>
              </a:ext>
            </a:extLst>
          </p:cNvPr>
          <p:cNvPicPr>
            <a:picLocks noChangeAspect="1"/>
          </p:cNvPicPr>
          <p:nvPr/>
        </p:nvPicPr>
        <p:blipFill>
          <a:blip r:embed="rId2"/>
          <a:stretch>
            <a:fillRect/>
          </a:stretch>
        </p:blipFill>
        <p:spPr>
          <a:xfrm>
            <a:off x="6441887" y="0"/>
            <a:ext cx="5214368" cy="6791963"/>
          </a:xfrm>
          <a:prstGeom prst="rect">
            <a:avLst/>
          </a:prstGeom>
        </p:spPr>
      </p:pic>
      <p:pic>
        <p:nvPicPr>
          <p:cNvPr id="5" name="Image 4">
            <a:extLst>
              <a:ext uri="{FF2B5EF4-FFF2-40B4-BE49-F238E27FC236}">
                <a16:creationId xmlns:a16="http://schemas.microsoft.com/office/drawing/2014/main" id="{1C4D3072-F097-5038-349D-88191DBC887D}"/>
              </a:ext>
            </a:extLst>
          </p:cNvPr>
          <p:cNvPicPr>
            <a:picLocks noChangeAspect="1"/>
          </p:cNvPicPr>
          <p:nvPr/>
        </p:nvPicPr>
        <p:blipFill>
          <a:blip r:embed="rId3"/>
          <a:stretch>
            <a:fillRect/>
          </a:stretch>
        </p:blipFill>
        <p:spPr>
          <a:xfrm>
            <a:off x="644714" y="769844"/>
            <a:ext cx="5410200" cy="1714500"/>
          </a:xfrm>
          <a:prstGeom prst="rect">
            <a:avLst/>
          </a:prstGeom>
        </p:spPr>
      </p:pic>
      <p:sp>
        <p:nvSpPr>
          <p:cNvPr id="6" name="ZoneTexte 5">
            <a:extLst>
              <a:ext uri="{FF2B5EF4-FFF2-40B4-BE49-F238E27FC236}">
                <a16:creationId xmlns:a16="http://schemas.microsoft.com/office/drawing/2014/main" id="{2E33A7F0-188B-076B-64F1-048D4A72DB98}"/>
              </a:ext>
            </a:extLst>
          </p:cNvPr>
          <p:cNvSpPr txBox="1"/>
          <p:nvPr/>
        </p:nvSpPr>
        <p:spPr>
          <a:xfrm>
            <a:off x="779929" y="2823882"/>
            <a:ext cx="4840942" cy="338554"/>
          </a:xfrm>
          <a:prstGeom prst="rect">
            <a:avLst/>
          </a:prstGeom>
          <a:noFill/>
        </p:spPr>
        <p:txBody>
          <a:bodyPr wrap="square" rtlCol="0">
            <a:spAutoFit/>
          </a:bodyPr>
          <a:lstStyle/>
          <a:p>
            <a:r>
              <a:rPr lang="fr-FR" sz="1600" dirty="0"/>
              <a:t>Blood 2022;139:834-844</a:t>
            </a:r>
          </a:p>
        </p:txBody>
      </p:sp>
    </p:spTree>
    <p:extLst>
      <p:ext uri="{BB962C8B-B14F-4D97-AF65-F5344CB8AC3E}">
        <p14:creationId xmlns:p14="http://schemas.microsoft.com/office/powerpoint/2010/main" val="2244033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D3AF228-C4B9-B345-F27E-650186E30904}"/>
              </a:ext>
            </a:extLst>
          </p:cNvPr>
          <p:cNvSpPr>
            <a:spLocks noGrp="1"/>
          </p:cNvSpPr>
          <p:nvPr>
            <p:ph type="title"/>
          </p:nvPr>
        </p:nvSpPr>
        <p:spPr/>
        <p:txBody>
          <a:bodyPr/>
          <a:lstStyle/>
          <a:p>
            <a:r>
              <a:rPr lang="en-US" sz="3200"/>
              <a:t>IFM 2018-04: Phase 2 Study of Dara-KRd as Induction Therapy in Transplant-Eligible Patients With NDMM</a:t>
            </a:r>
            <a:endParaRPr lang="en-US" sz="3200" dirty="0">
              <a:ea typeface="Roboto Condensed"/>
            </a:endParaRPr>
          </a:p>
        </p:txBody>
      </p:sp>
      <p:pic>
        <p:nvPicPr>
          <p:cNvPr id="3" name="Picture 2">
            <a:extLst>
              <a:ext uri="{FF2B5EF4-FFF2-40B4-BE49-F238E27FC236}">
                <a16:creationId xmlns:a16="http://schemas.microsoft.com/office/drawing/2014/main" id="{ABD931DC-A9D6-0253-2A2D-02C7050B567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73972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6D490A-480E-955C-A36E-82B6A0A48BBA}"/>
              </a:ext>
            </a:extLst>
          </p:cNvPr>
          <p:cNvSpPr>
            <a:spLocks noGrp="1"/>
          </p:cNvSpPr>
          <p:nvPr>
            <p:ph type="title"/>
          </p:nvPr>
        </p:nvSpPr>
        <p:spPr/>
        <p:txBody>
          <a:bodyPr/>
          <a:lstStyle/>
          <a:p>
            <a:r>
              <a:rPr lang="en-US"/>
              <a:t>IFM 2018-04</a:t>
            </a:r>
            <a:br>
              <a:rPr lang="en-US"/>
            </a:br>
            <a:r>
              <a:rPr lang="en-US" sz="3100" i="1"/>
              <a:t>Response Rates and MRD Negativity</a:t>
            </a:r>
            <a:endParaRPr lang="en-US" i="1" dirty="0"/>
          </a:p>
        </p:txBody>
      </p:sp>
      <p:pic>
        <p:nvPicPr>
          <p:cNvPr id="3" name="Picture 2">
            <a:extLst>
              <a:ext uri="{FF2B5EF4-FFF2-40B4-BE49-F238E27FC236}">
                <a16:creationId xmlns:a16="http://schemas.microsoft.com/office/drawing/2014/main" id="{D41CC45B-46B6-145A-9BEE-31FA1CD8AE9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6433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2507A5C-2564-1B87-60EE-B592FC26FE7A}"/>
              </a:ext>
            </a:extLst>
          </p:cNvPr>
          <p:cNvSpPr>
            <a:spLocks noGrp="1"/>
          </p:cNvSpPr>
          <p:nvPr>
            <p:ph type="title"/>
          </p:nvPr>
        </p:nvSpPr>
        <p:spPr/>
        <p:txBody>
          <a:bodyPr/>
          <a:lstStyle/>
          <a:p>
            <a:r>
              <a:rPr lang="en-US"/>
              <a:t>IFM 2018-04</a:t>
            </a:r>
            <a:br>
              <a:rPr lang="en-US"/>
            </a:br>
            <a:r>
              <a:rPr lang="en-US" sz="3100" i="1"/>
              <a:t>PFS and OS</a:t>
            </a:r>
            <a:endParaRPr lang="en-US" i="1" dirty="0"/>
          </a:p>
        </p:txBody>
      </p:sp>
      <p:pic>
        <p:nvPicPr>
          <p:cNvPr id="3" name="Picture 2">
            <a:extLst>
              <a:ext uri="{FF2B5EF4-FFF2-40B4-BE49-F238E27FC236}">
                <a16:creationId xmlns:a16="http://schemas.microsoft.com/office/drawing/2014/main" id="{94D1FE06-5706-8B15-845F-008A529EA48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3261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775" y="238125"/>
            <a:ext cx="11256963" cy="1103313"/>
          </a:xfrm>
        </p:spPr>
        <p:txBody>
          <a:bodyPr/>
          <a:lstStyle/>
          <a:p>
            <a:pPr>
              <a:defRPr/>
            </a:pPr>
            <a:r>
              <a:rPr lang="en-US" altLang="ja-JP" dirty="0">
                <a:latin typeface="+mn-lt"/>
                <a:ea typeface="ＭＳ Ｐゴシック" charset="0"/>
                <a:cs typeface="ＭＳ Ｐゴシック" charset="0"/>
              </a:rPr>
              <a:t>Single vs Double ASCT: Analysis of 3 Studies</a:t>
            </a:r>
            <a:endParaRPr lang="en-US" dirty="0">
              <a:latin typeface="+mn-lt"/>
            </a:endParaRPr>
          </a:p>
        </p:txBody>
      </p:sp>
      <p:sp>
        <p:nvSpPr>
          <p:cNvPr id="72707" name="Content Placeholder 5"/>
          <p:cNvSpPr>
            <a:spLocks noGrp="1"/>
          </p:cNvSpPr>
          <p:nvPr>
            <p:ph idx="1"/>
          </p:nvPr>
        </p:nvSpPr>
        <p:spPr>
          <a:xfrm>
            <a:off x="603250" y="4826000"/>
            <a:ext cx="11144250" cy="1177925"/>
          </a:xfrm>
        </p:spPr>
        <p:txBody>
          <a:bodyPr>
            <a:normAutofit lnSpcReduction="10000"/>
          </a:bodyPr>
          <a:lstStyle/>
          <a:p>
            <a:r>
              <a:rPr lang="en-US" altLang="en-US" sz="2000"/>
              <a:t>Compilation of European phase III studies</a:t>
            </a:r>
          </a:p>
          <a:p>
            <a:r>
              <a:rPr lang="en-US" altLang="en-US" sz="2000"/>
              <a:t>Median PFS: 2 ASCT, 50 mos; 1 ASCT, 38 mos</a:t>
            </a:r>
          </a:p>
          <a:p>
            <a:r>
              <a:rPr lang="en-US" altLang="en-US" sz="2000"/>
              <a:t>Maximum benefit in pts with high-risk disease, especially del(17p) and t(4;14</a:t>
            </a:r>
            <a:r>
              <a:rPr lang="en-US" altLang="en-US" sz="2400"/>
              <a:t>)</a:t>
            </a:r>
          </a:p>
        </p:txBody>
      </p:sp>
      <p:sp>
        <p:nvSpPr>
          <p:cNvPr id="72708" name="Text Box 11"/>
          <p:cNvSpPr txBox="1">
            <a:spLocks noChangeArrowheads="1"/>
          </p:cNvSpPr>
          <p:nvPr/>
        </p:nvSpPr>
        <p:spPr bwMode="auto">
          <a:xfrm>
            <a:off x="411163" y="6354763"/>
            <a:ext cx="384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DCDCF"/>
                </a:solidFill>
                <a:effectLst/>
                <a:uLnTx/>
                <a:uFillTx/>
                <a:latin typeface="Arial" panose="020B0604020202020204" pitchFamily="34" charset="0"/>
                <a:ea typeface="+mn-ea"/>
                <a:cs typeface="+mn-cs"/>
              </a:rPr>
              <a:t>Cavo M, et al. ASH 2013. Abstract 767.</a:t>
            </a:r>
          </a:p>
        </p:txBody>
      </p:sp>
      <p:sp>
        <p:nvSpPr>
          <p:cNvPr id="72709" name="Freeform 12"/>
          <p:cNvSpPr>
            <a:spLocks/>
          </p:cNvSpPr>
          <p:nvPr/>
        </p:nvSpPr>
        <p:spPr bwMode="auto">
          <a:xfrm>
            <a:off x="2244725" y="1946275"/>
            <a:ext cx="3605213" cy="1316038"/>
          </a:xfrm>
          <a:custGeom>
            <a:avLst/>
            <a:gdLst>
              <a:gd name="T0" fmla="*/ 2147483646 w 5840"/>
              <a:gd name="T1" fmla="*/ 2147483646 h 1973"/>
              <a:gd name="T2" fmla="*/ 2147483646 w 5840"/>
              <a:gd name="T3" fmla="*/ 2147483646 h 1973"/>
              <a:gd name="T4" fmla="*/ 2147483646 w 5840"/>
              <a:gd name="T5" fmla="*/ 2147483646 h 1973"/>
              <a:gd name="T6" fmla="*/ 2147483646 w 5840"/>
              <a:gd name="T7" fmla="*/ 2147483646 h 1973"/>
              <a:gd name="T8" fmla="*/ 2147483646 w 5840"/>
              <a:gd name="T9" fmla="*/ 2147483646 h 1973"/>
              <a:gd name="T10" fmla="*/ 2147483646 w 5840"/>
              <a:gd name="T11" fmla="*/ 2147483646 h 1973"/>
              <a:gd name="T12" fmla="*/ 2147483646 w 5840"/>
              <a:gd name="T13" fmla="*/ 2147483646 h 1973"/>
              <a:gd name="T14" fmla="*/ 2147483646 w 5840"/>
              <a:gd name="T15" fmla="*/ 2147483646 h 1973"/>
              <a:gd name="T16" fmla="*/ 2147483646 w 5840"/>
              <a:gd name="T17" fmla="*/ 2147483646 h 1973"/>
              <a:gd name="T18" fmla="*/ 2147483646 w 5840"/>
              <a:gd name="T19" fmla="*/ 2147483646 h 1973"/>
              <a:gd name="T20" fmla="*/ 2147483646 w 5840"/>
              <a:gd name="T21" fmla="*/ 2147483646 h 1973"/>
              <a:gd name="T22" fmla="*/ 2147483646 w 5840"/>
              <a:gd name="T23" fmla="*/ 2147483646 h 1973"/>
              <a:gd name="T24" fmla="*/ 2147483646 w 5840"/>
              <a:gd name="T25" fmla="*/ 2147483646 h 1973"/>
              <a:gd name="T26" fmla="*/ 2147483646 w 5840"/>
              <a:gd name="T27" fmla="*/ 2147483646 h 1973"/>
              <a:gd name="T28" fmla="*/ 2147483646 w 5840"/>
              <a:gd name="T29" fmla="*/ 2147483646 h 1973"/>
              <a:gd name="T30" fmla="*/ 2147483646 w 5840"/>
              <a:gd name="T31" fmla="*/ 2147483646 h 1973"/>
              <a:gd name="T32" fmla="*/ 2147483646 w 5840"/>
              <a:gd name="T33" fmla="*/ 2147483646 h 1973"/>
              <a:gd name="T34" fmla="*/ 2147483646 w 5840"/>
              <a:gd name="T35" fmla="*/ 2147483646 h 1973"/>
              <a:gd name="T36" fmla="*/ 2147483646 w 5840"/>
              <a:gd name="T37" fmla="*/ 2147483646 h 1973"/>
              <a:gd name="T38" fmla="*/ 2147483646 w 5840"/>
              <a:gd name="T39" fmla="*/ 2147483646 h 1973"/>
              <a:gd name="T40" fmla="*/ 2147483646 w 5840"/>
              <a:gd name="T41" fmla="*/ 2147483646 h 1973"/>
              <a:gd name="T42" fmla="*/ 2147483646 w 5840"/>
              <a:gd name="T43" fmla="*/ 2147483646 h 1973"/>
              <a:gd name="T44" fmla="*/ 2147483646 w 5840"/>
              <a:gd name="T45" fmla="*/ 2147483646 h 1973"/>
              <a:gd name="T46" fmla="*/ 2147483646 w 5840"/>
              <a:gd name="T47" fmla="*/ 2147483646 h 1973"/>
              <a:gd name="T48" fmla="*/ 2147483646 w 5840"/>
              <a:gd name="T49" fmla="*/ 2147483646 h 1973"/>
              <a:gd name="T50" fmla="*/ 2147483646 w 5840"/>
              <a:gd name="T51" fmla="*/ 2147483646 h 1973"/>
              <a:gd name="T52" fmla="*/ 2147483646 w 5840"/>
              <a:gd name="T53" fmla="*/ 2147483646 h 1973"/>
              <a:gd name="T54" fmla="*/ 2147483646 w 5840"/>
              <a:gd name="T55" fmla="*/ 2147483646 h 1973"/>
              <a:gd name="T56" fmla="*/ 2147483646 w 5840"/>
              <a:gd name="T57" fmla="*/ 2147483646 h 1973"/>
              <a:gd name="T58" fmla="*/ 2147483646 w 5840"/>
              <a:gd name="T59" fmla="*/ 2147483646 h 1973"/>
              <a:gd name="T60" fmla="*/ 2147483646 w 5840"/>
              <a:gd name="T61" fmla="*/ 2147483646 h 1973"/>
              <a:gd name="T62" fmla="*/ 2147483646 w 5840"/>
              <a:gd name="T63" fmla="*/ 2147483646 h 1973"/>
              <a:gd name="T64" fmla="*/ 2147483646 w 5840"/>
              <a:gd name="T65" fmla="*/ 2147483646 h 1973"/>
              <a:gd name="T66" fmla="*/ 2147483646 w 5840"/>
              <a:gd name="T67" fmla="*/ 2147483646 h 1973"/>
              <a:gd name="T68" fmla="*/ 2147483646 w 5840"/>
              <a:gd name="T69" fmla="*/ 2147483646 h 1973"/>
              <a:gd name="T70" fmla="*/ 2147483646 w 5840"/>
              <a:gd name="T71" fmla="*/ 2147483646 h 1973"/>
              <a:gd name="T72" fmla="*/ 2147483646 w 5840"/>
              <a:gd name="T73" fmla="*/ 2147483646 h 1973"/>
              <a:gd name="T74" fmla="*/ 2147483646 w 5840"/>
              <a:gd name="T75" fmla="*/ 2147483646 h 1973"/>
              <a:gd name="T76" fmla="*/ 2147483646 w 5840"/>
              <a:gd name="T77" fmla="*/ 2147483646 h 1973"/>
              <a:gd name="T78" fmla="*/ 2147483646 w 5840"/>
              <a:gd name="T79" fmla="*/ 2147483646 h 1973"/>
              <a:gd name="T80" fmla="*/ 2147483646 w 5840"/>
              <a:gd name="T81" fmla="*/ 2147483646 h 1973"/>
              <a:gd name="T82" fmla="*/ 2147483646 w 5840"/>
              <a:gd name="T83" fmla="*/ 2147483646 h 1973"/>
              <a:gd name="T84" fmla="*/ 2147483646 w 5840"/>
              <a:gd name="T85" fmla="*/ 2147483646 h 1973"/>
              <a:gd name="T86" fmla="*/ 2147483646 w 5840"/>
              <a:gd name="T87" fmla="*/ 2147483646 h 1973"/>
              <a:gd name="T88" fmla="*/ 2147483646 w 5840"/>
              <a:gd name="T89" fmla="*/ 2147483646 h 1973"/>
              <a:gd name="T90" fmla="*/ 2147483646 w 5840"/>
              <a:gd name="T91" fmla="*/ 2147483646 h 1973"/>
              <a:gd name="T92" fmla="*/ 2147483646 w 5840"/>
              <a:gd name="T93" fmla="*/ 2147483646 h 1973"/>
              <a:gd name="T94" fmla="*/ 2147483646 w 5840"/>
              <a:gd name="T95" fmla="*/ 2147483646 h 1973"/>
              <a:gd name="T96" fmla="*/ 2147483646 w 5840"/>
              <a:gd name="T97" fmla="*/ 2147483646 h 1973"/>
              <a:gd name="T98" fmla="*/ 2147483646 w 5840"/>
              <a:gd name="T99" fmla="*/ 2147483646 h 1973"/>
              <a:gd name="T100" fmla="*/ 2147483646 w 5840"/>
              <a:gd name="T101" fmla="*/ 2147483646 h 1973"/>
              <a:gd name="T102" fmla="*/ 2147483646 w 5840"/>
              <a:gd name="T103" fmla="*/ 2147483646 h 1973"/>
              <a:gd name="T104" fmla="*/ 2147483646 w 5840"/>
              <a:gd name="T105" fmla="*/ 2147483646 h 1973"/>
              <a:gd name="T106" fmla="*/ 2147483646 w 5840"/>
              <a:gd name="T107" fmla="*/ 2147483646 h 1973"/>
              <a:gd name="T108" fmla="*/ 2147483646 w 5840"/>
              <a:gd name="T109" fmla="*/ 2147483646 h 1973"/>
              <a:gd name="T110" fmla="*/ 2147483646 w 5840"/>
              <a:gd name="T111" fmla="*/ 2147483646 h 1973"/>
              <a:gd name="T112" fmla="*/ 2147483646 w 5840"/>
              <a:gd name="T113" fmla="*/ 2147483646 h 1973"/>
              <a:gd name="T114" fmla="*/ 2147483646 w 5840"/>
              <a:gd name="T115" fmla="*/ 2147483646 h 19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840" h="1973">
                <a:moveTo>
                  <a:pt x="0" y="0"/>
                </a:moveTo>
                <a:lnTo>
                  <a:pt x="0" y="0"/>
                </a:lnTo>
                <a:lnTo>
                  <a:pt x="16" y="0"/>
                </a:lnTo>
                <a:lnTo>
                  <a:pt x="16" y="8"/>
                </a:lnTo>
                <a:lnTo>
                  <a:pt x="41" y="8"/>
                </a:lnTo>
                <a:lnTo>
                  <a:pt x="41" y="12"/>
                </a:lnTo>
                <a:lnTo>
                  <a:pt x="45" y="12"/>
                </a:lnTo>
                <a:lnTo>
                  <a:pt x="45" y="20"/>
                </a:lnTo>
                <a:lnTo>
                  <a:pt x="49" y="20"/>
                </a:lnTo>
                <a:lnTo>
                  <a:pt x="49" y="24"/>
                </a:lnTo>
                <a:lnTo>
                  <a:pt x="49" y="32"/>
                </a:lnTo>
                <a:lnTo>
                  <a:pt x="69" y="32"/>
                </a:lnTo>
                <a:lnTo>
                  <a:pt x="69" y="36"/>
                </a:lnTo>
                <a:lnTo>
                  <a:pt x="74" y="36"/>
                </a:lnTo>
                <a:lnTo>
                  <a:pt x="74" y="44"/>
                </a:lnTo>
                <a:lnTo>
                  <a:pt x="98" y="44"/>
                </a:lnTo>
                <a:lnTo>
                  <a:pt x="98" y="49"/>
                </a:lnTo>
                <a:lnTo>
                  <a:pt x="127" y="49"/>
                </a:lnTo>
                <a:lnTo>
                  <a:pt x="127" y="57"/>
                </a:lnTo>
                <a:lnTo>
                  <a:pt x="139" y="57"/>
                </a:lnTo>
                <a:lnTo>
                  <a:pt x="139" y="61"/>
                </a:lnTo>
                <a:lnTo>
                  <a:pt x="143" y="61"/>
                </a:lnTo>
                <a:lnTo>
                  <a:pt x="143" y="69"/>
                </a:lnTo>
                <a:lnTo>
                  <a:pt x="147" y="69"/>
                </a:lnTo>
                <a:lnTo>
                  <a:pt x="147" y="73"/>
                </a:lnTo>
                <a:lnTo>
                  <a:pt x="176" y="73"/>
                </a:lnTo>
                <a:lnTo>
                  <a:pt x="176" y="81"/>
                </a:lnTo>
                <a:lnTo>
                  <a:pt x="205" y="81"/>
                </a:lnTo>
                <a:lnTo>
                  <a:pt x="205" y="85"/>
                </a:lnTo>
                <a:lnTo>
                  <a:pt x="209" y="85"/>
                </a:lnTo>
                <a:lnTo>
                  <a:pt x="209" y="93"/>
                </a:lnTo>
                <a:lnTo>
                  <a:pt x="221" y="93"/>
                </a:lnTo>
                <a:lnTo>
                  <a:pt x="221" y="102"/>
                </a:lnTo>
                <a:lnTo>
                  <a:pt x="258" y="102"/>
                </a:lnTo>
                <a:lnTo>
                  <a:pt x="258" y="106"/>
                </a:lnTo>
                <a:lnTo>
                  <a:pt x="262" y="106"/>
                </a:lnTo>
                <a:lnTo>
                  <a:pt x="262" y="114"/>
                </a:lnTo>
                <a:lnTo>
                  <a:pt x="303" y="114"/>
                </a:lnTo>
                <a:lnTo>
                  <a:pt x="303" y="126"/>
                </a:lnTo>
                <a:lnTo>
                  <a:pt x="323" y="126"/>
                </a:lnTo>
                <a:lnTo>
                  <a:pt x="323" y="130"/>
                </a:lnTo>
                <a:lnTo>
                  <a:pt x="360" y="130"/>
                </a:lnTo>
                <a:lnTo>
                  <a:pt x="360" y="138"/>
                </a:lnTo>
                <a:lnTo>
                  <a:pt x="368" y="138"/>
                </a:lnTo>
                <a:lnTo>
                  <a:pt x="368" y="151"/>
                </a:lnTo>
                <a:lnTo>
                  <a:pt x="368" y="155"/>
                </a:lnTo>
                <a:lnTo>
                  <a:pt x="377" y="155"/>
                </a:lnTo>
                <a:lnTo>
                  <a:pt x="377" y="163"/>
                </a:lnTo>
                <a:lnTo>
                  <a:pt x="393" y="163"/>
                </a:lnTo>
                <a:lnTo>
                  <a:pt x="393" y="167"/>
                </a:lnTo>
                <a:lnTo>
                  <a:pt x="401" y="167"/>
                </a:lnTo>
                <a:lnTo>
                  <a:pt x="401" y="175"/>
                </a:lnTo>
                <a:lnTo>
                  <a:pt x="426" y="175"/>
                </a:lnTo>
                <a:lnTo>
                  <a:pt x="426" y="187"/>
                </a:lnTo>
                <a:lnTo>
                  <a:pt x="450" y="187"/>
                </a:lnTo>
                <a:lnTo>
                  <a:pt x="450" y="196"/>
                </a:lnTo>
                <a:lnTo>
                  <a:pt x="463" y="196"/>
                </a:lnTo>
                <a:lnTo>
                  <a:pt x="463" y="200"/>
                </a:lnTo>
                <a:lnTo>
                  <a:pt x="467" y="200"/>
                </a:lnTo>
                <a:lnTo>
                  <a:pt x="467" y="208"/>
                </a:lnTo>
                <a:lnTo>
                  <a:pt x="475" y="208"/>
                </a:lnTo>
                <a:lnTo>
                  <a:pt x="475" y="212"/>
                </a:lnTo>
                <a:lnTo>
                  <a:pt x="479" y="212"/>
                </a:lnTo>
                <a:lnTo>
                  <a:pt x="479" y="220"/>
                </a:lnTo>
                <a:lnTo>
                  <a:pt x="540" y="220"/>
                </a:lnTo>
                <a:lnTo>
                  <a:pt x="540" y="224"/>
                </a:lnTo>
                <a:lnTo>
                  <a:pt x="573" y="224"/>
                </a:lnTo>
                <a:lnTo>
                  <a:pt x="573" y="232"/>
                </a:lnTo>
                <a:lnTo>
                  <a:pt x="585" y="232"/>
                </a:lnTo>
                <a:lnTo>
                  <a:pt x="585" y="236"/>
                </a:lnTo>
                <a:lnTo>
                  <a:pt x="594" y="236"/>
                </a:lnTo>
                <a:lnTo>
                  <a:pt x="594" y="245"/>
                </a:lnTo>
                <a:lnTo>
                  <a:pt x="618" y="245"/>
                </a:lnTo>
                <a:lnTo>
                  <a:pt x="618" y="249"/>
                </a:lnTo>
                <a:lnTo>
                  <a:pt x="622" y="249"/>
                </a:lnTo>
                <a:lnTo>
                  <a:pt x="622" y="257"/>
                </a:lnTo>
                <a:lnTo>
                  <a:pt x="639" y="257"/>
                </a:lnTo>
                <a:lnTo>
                  <a:pt x="639" y="261"/>
                </a:lnTo>
                <a:lnTo>
                  <a:pt x="643" y="261"/>
                </a:lnTo>
                <a:lnTo>
                  <a:pt x="643" y="269"/>
                </a:lnTo>
                <a:lnTo>
                  <a:pt x="676" y="269"/>
                </a:lnTo>
                <a:lnTo>
                  <a:pt x="676" y="277"/>
                </a:lnTo>
                <a:lnTo>
                  <a:pt x="680" y="277"/>
                </a:lnTo>
                <a:lnTo>
                  <a:pt x="680" y="281"/>
                </a:lnTo>
                <a:lnTo>
                  <a:pt x="684" y="281"/>
                </a:lnTo>
                <a:lnTo>
                  <a:pt x="684" y="290"/>
                </a:lnTo>
                <a:lnTo>
                  <a:pt x="708" y="290"/>
                </a:lnTo>
                <a:lnTo>
                  <a:pt x="708" y="294"/>
                </a:lnTo>
                <a:lnTo>
                  <a:pt x="721" y="294"/>
                </a:lnTo>
                <a:lnTo>
                  <a:pt x="721" y="306"/>
                </a:lnTo>
                <a:lnTo>
                  <a:pt x="733" y="306"/>
                </a:lnTo>
                <a:lnTo>
                  <a:pt x="733" y="314"/>
                </a:lnTo>
                <a:lnTo>
                  <a:pt x="737" y="314"/>
                </a:lnTo>
                <a:lnTo>
                  <a:pt x="737" y="318"/>
                </a:lnTo>
                <a:lnTo>
                  <a:pt x="757" y="318"/>
                </a:lnTo>
                <a:lnTo>
                  <a:pt x="757" y="326"/>
                </a:lnTo>
                <a:lnTo>
                  <a:pt x="766" y="326"/>
                </a:lnTo>
                <a:lnTo>
                  <a:pt x="766" y="330"/>
                </a:lnTo>
                <a:lnTo>
                  <a:pt x="786" y="330"/>
                </a:lnTo>
                <a:lnTo>
                  <a:pt x="786" y="339"/>
                </a:lnTo>
                <a:lnTo>
                  <a:pt x="860" y="339"/>
                </a:lnTo>
                <a:lnTo>
                  <a:pt x="860" y="343"/>
                </a:lnTo>
                <a:lnTo>
                  <a:pt x="864" y="343"/>
                </a:lnTo>
                <a:lnTo>
                  <a:pt x="864" y="351"/>
                </a:lnTo>
                <a:lnTo>
                  <a:pt x="880" y="351"/>
                </a:lnTo>
                <a:lnTo>
                  <a:pt x="880" y="363"/>
                </a:lnTo>
                <a:lnTo>
                  <a:pt x="893" y="363"/>
                </a:lnTo>
                <a:lnTo>
                  <a:pt x="893" y="371"/>
                </a:lnTo>
                <a:lnTo>
                  <a:pt x="897" y="371"/>
                </a:lnTo>
                <a:lnTo>
                  <a:pt x="897" y="375"/>
                </a:lnTo>
                <a:lnTo>
                  <a:pt x="913" y="375"/>
                </a:lnTo>
                <a:lnTo>
                  <a:pt x="913" y="384"/>
                </a:lnTo>
                <a:lnTo>
                  <a:pt x="921" y="384"/>
                </a:lnTo>
                <a:lnTo>
                  <a:pt x="921" y="388"/>
                </a:lnTo>
                <a:lnTo>
                  <a:pt x="925" y="388"/>
                </a:lnTo>
                <a:lnTo>
                  <a:pt x="925" y="400"/>
                </a:lnTo>
                <a:lnTo>
                  <a:pt x="946" y="400"/>
                </a:lnTo>
                <a:lnTo>
                  <a:pt x="946" y="408"/>
                </a:lnTo>
                <a:lnTo>
                  <a:pt x="991" y="408"/>
                </a:lnTo>
                <a:lnTo>
                  <a:pt x="991" y="412"/>
                </a:lnTo>
                <a:lnTo>
                  <a:pt x="1011" y="412"/>
                </a:lnTo>
                <a:lnTo>
                  <a:pt x="1011" y="420"/>
                </a:lnTo>
                <a:lnTo>
                  <a:pt x="1015" y="420"/>
                </a:lnTo>
                <a:lnTo>
                  <a:pt x="1015" y="424"/>
                </a:lnTo>
                <a:lnTo>
                  <a:pt x="1036" y="424"/>
                </a:lnTo>
                <a:lnTo>
                  <a:pt x="1036" y="433"/>
                </a:lnTo>
                <a:lnTo>
                  <a:pt x="1044" y="433"/>
                </a:lnTo>
                <a:lnTo>
                  <a:pt x="1044" y="445"/>
                </a:lnTo>
                <a:lnTo>
                  <a:pt x="1056" y="445"/>
                </a:lnTo>
                <a:lnTo>
                  <a:pt x="1056" y="453"/>
                </a:lnTo>
                <a:lnTo>
                  <a:pt x="1065" y="453"/>
                </a:lnTo>
                <a:lnTo>
                  <a:pt x="1065" y="457"/>
                </a:lnTo>
                <a:lnTo>
                  <a:pt x="1081" y="457"/>
                </a:lnTo>
                <a:lnTo>
                  <a:pt x="1081" y="465"/>
                </a:lnTo>
                <a:lnTo>
                  <a:pt x="1089" y="465"/>
                </a:lnTo>
                <a:lnTo>
                  <a:pt x="1089" y="469"/>
                </a:lnTo>
                <a:lnTo>
                  <a:pt x="1122" y="469"/>
                </a:lnTo>
                <a:lnTo>
                  <a:pt x="1122" y="478"/>
                </a:lnTo>
                <a:lnTo>
                  <a:pt x="1122" y="482"/>
                </a:lnTo>
                <a:lnTo>
                  <a:pt x="1151" y="482"/>
                </a:lnTo>
                <a:lnTo>
                  <a:pt x="1151" y="490"/>
                </a:lnTo>
                <a:lnTo>
                  <a:pt x="1187" y="490"/>
                </a:lnTo>
                <a:lnTo>
                  <a:pt x="1187" y="502"/>
                </a:lnTo>
                <a:lnTo>
                  <a:pt x="1249" y="502"/>
                </a:lnTo>
                <a:lnTo>
                  <a:pt x="1249" y="506"/>
                </a:lnTo>
                <a:lnTo>
                  <a:pt x="1253" y="506"/>
                </a:lnTo>
                <a:lnTo>
                  <a:pt x="1261" y="506"/>
                </a:lnTo>
                <a:lnTo>
                  <a:pt x="1261" y="514"/>
                </a:lnTo>
                <a:lnTo>
                  <a:pt x="1265" y="514"/>
                </a:lnTo>
                <a:lnTo>
                  <a:pt x="1269" y="514"/>
                </a:lnTo>
                <a:lnTo>
                  <a:pt x="1269" y="518"/>
                </a:lnTo>
                <a:lnTo>
                  <a:pt x="1273" y="518"/>
                </a:lnTo>
                <a:lnTo>
                  <a:pt x="1273" y="527"/>
                </a:lnTo>
                <a:lnTo>
                  <a:pt x="1278" y="527"/>
                </a:lnTo>
                <a:lnTo>
                  <a:pt x="1278" y="531"/>
                </a:lnTo>
                <a:lnTo>
                  <a:pt x="1290" y="531"/>
                </a:lnTo>
                <a:lnTo>
                  <a:pt x="1290" y="539"/>
                </a:lnTo>
                <a:lnTo>
                  <a:pt x="1347" y="539"/>
                </a:lnTo>
                <a:lnTo>
                  <a:pt x="1347" y="547"/>
                </a:lnTo>
                <a:lnTo>
                  <a:pt x="1351" y="547"/>
                </a:lnTo>
                <a:lnTo>
                  <a:pt x="1351" y="551"/>
                </a:lnTo>
                <a:lnTo>
                  <a:pt x="1368" y="551"/>
                </a:lnTo>
                <a:lnTo>
                  <a:pt x="1368" y="559"/>
                </a:lnTo>
                <a:lnTo>
                  <a:pt x="1388" y="559"/>
                </a:lnTo>
                <a:lnTo>
                  <a:pt x="1388" y="563"/>
                </a:lnTo>
                <a:lnTo>
                  <a:pt x="1409" y="563"/>
                </a:lnTo>
                <a:lnTo>
                  <a:pt x="1409" y="571"/>
                </a:lnTo>
                <a:lnTo>
                  <a:pt x="1417" y="571"/>
                </a:lnTo>
                <a:lnTo>
                  <a:pt x="1417" y="576"/>
                </a:lnTo>
                <a:lnTo>
                  <a:pt x="1425" y="576"/>
                </a:lnTo>
                <a:lnTo>
                  <a:pt x="1425" y="584"/>
                </a:lnTo>
                <a:lnTo>
                  <a:pt x="1470" y="584"/>
                </a:lnTo>
                <a:lnTo>
                  <a:pt x="1470" y="588"/>
                </a:lnTo>
                <a:lnTo>
                  <a:pt x="1486" y="588"/>
                </a:lnTo>
                <a:lnTo>
                  <a:pt x="1486" y="596"/>
                </a:lnTo>
                <a:lnTo>
                  <a:pt x="1519" y="596"/>
                </a:lnTo>
                <a:lnTo>
                  <a:pt x="1519" y="600"/>
                </a:lnTo>
                <a:lnTo>
                  <a:pt x="1536" y="600"/>
                </a:lnTo>
                <a:lnTo>
                  <a:pt x="1536" y="608"/>
                </a:lnTo>
                <a:lnTo>
                  <a:pt x="1560" y="608"/>
                </a:lnTo>
                <a:lnTo>
                  <a:pt x="1560" y="616"/>
                </a:lnTo>
                <a:lnTo>
                  <a:pt x="1572" y="616"/>
                </a:lnTo>
                <a:lnTo>
                  <a:pt x="1572" y="621"/>
                </a:lnTo>
                <a:lnTo>
                  <a:pt x="1577" y="621"/>
                </a:lnTo>
                <a:lnTo>
                  <a:pt x="1589" y="621"/>
                </a:lnTo>
                <a:lnTo>
                  <a:pt x="1589" y="629"/>
                </a:lnTo>
                <a:lnTo>
                  <a:pt x="1605" y="629"/>
                </a:lnTo>
                <a:lnTo>
                  <a:pt x="1605" y="633"/>
                </a:lnTo>
                <a:lnTo>
                  <a:pt x="1613" y="633"/>
                </a:lnTo>
                <a:lnTo>
                  <a:pt x="1613" y="641"/>
                </a:lnTo>
                <a:lnTo>
                  <a:pt x="1646" y="641"/>
                </a:lnTo>
                <a:lnTo>
                  <a:pt x="1646" y="645"/>
                </a:lnTo>
                <a:lnTo>
                  <a:pt x="1667" y="645"/>
                </a:lnTo>
                <a:lnTo>
                  <a:pt x="1667" y="653"/>
                </a:lnTo>
                <a:lnTo>
                  <a:pt x="1671" y="653"/>
                </a:lnTo>
                <a:lnTo>
                  <a:pt x="1671" y="665"/>
                </a:lnTo>
                <a:lnTo>
                  <a:pt x="1679" y="665"/>
                </a:lnTo>
                <a:lnTo>
                  <a:pt x="1679" y="670"/>
                </a:lnTo>
                <a:lnTo>
                  <a:pt x="1691" y="670"/>
                </a:lnTo>
                <a:lnTo>
                  <a:pt x="1691" y="678"/>
                </a:lnTo>
                <a:lnTo>
                  <a:pt x="1704" y="678"/>
                </a:lnTo>
                <a:lnTo>
                  <a:pt x="1704" y="686"/>
                </a:lnTo>
                <a:lnTo>
                  <a:pt x="1708" y="686"/>
                </a:lnTo>
                <a:lnTo>
                  <a:pt x="1708" y="690"/>
                </a:lnTo>
                <a:lnTo>
                  <a:pt x="1712" y="690"/>
                </a:lnTo>
                <a:lnTo>
                  <a:pt x="1712" y="698"/>
                </a:lnTo>
                <a:lnTo>
                  <a:pt x="1744" y="698"/>
                </a:lnTo>
                <a:lnTo>
                  <a:pt x="1744" y="702"/>
                </a:lnTo>
                <a:lnTo>
                  <a:pt x="1749" y="702"/>
                </a:lnTo>
                <a:lnTo>
                  <a:pt x="1749" y="710"/>
                </a:lnTo>
                <a:lnTo>
                  <a:pt x="1753" y="710"/>
                </a:lnTo>
                <a:lnTo>
                  <a:pt x="1753" y="714"/>
                </a:lnTo>
                <a:lnTo>
                  <a:pt x="1761" y="714"/>
                </a:lnTo>
                <a:lnTo>
                  <a:pt x="1761" y="723"/>
                </a:lnTo>
                <a:lnTo>
                  <a:pt x="1761" y="727"/>
                </a:lnTo>
                <a:lnTo>
                  <a:pt x="1802" y="727"/>
                </a:lnTo>
                <a:lnTo>
                  <a:pt x="1802" y="735"/>
                </a:lnTo>
                <a:lnTo>
                  <a:pt x="1810" y="735"/>
                </a:lnTo>
                <a:lnTo>
                  <a:pt x="1810" y="739"/>
                </a:lnTo>
                <a:lnTo>
                  <a:pt x="1826" y="739"/>
                </a:lnTo>
                <a:lnTo>
                  <a:pt x="1826" y="747"/>
                </a:lnTo>
                <a:lnTo>
                  <a:pt x="1839" y="747"/>
                </a:lnTo>
                <a:lnTo>
                  <a:pt x="1839" y="759"/>
                </a:lnTo>
                <a:lnTo>
                  <a:pt x="1843" y="759"/>
                </a:lnTo>
                <a:lnTo>
                  <a:pt x="1851" y="759"/>
                </a:lnTo>
                <a:lnTo>
                  <a:pt x="1851" y="768"/>
                </a:lnTo>
                <a:lnTo>
                  <a:pt x="1855" y="768"/>
                </a:lnTo>
                <a:lnTo>
                  <a:pt x="1855" y="772"/>
                </a:lnTo>
                <a:lnTo>
                  <a:pt x="1859" y="772"/>
                </a:lnTo>
                <a:lnTo>
                  <a:pt x="1859" y="780"/>
                </a:lnTo>
                <a:lnTo>
                  <a:pt x="1871" y="780"/>
                </a:lnTo>
                <a:lnTo>
                  <a:pt x="1900" y="780"/>
                </a:lnTo>
                <a:lnTo>
                  <a:pt x="1900" y="784"/>
                </a:lnTo>
                <a:lnTo>
                  <a:pt x="1904" y="784"/>
                </a:lnTo>
                <a:lnTo>
                  <a:pt x="1904" y="792"/>
                </a:lnTo>
                <a:lnTo>
                  <a:pt x="1921" y="792"/>
                </a:lnTo>
                <a:lnTo>
                  <a:pt x="1921" y="796"/>
                </a:lnTo>
                <a:lnTo>
                  <a:pt x="1933" y="796"/>
                </a:lnTo>
                <a:lnTo>
                  <a:pt x="1933" y="804"/>
                </a:lnTo>
                <a:lnTo>
                  <a:pt x="1937" y="804"/>
                </a:lnTo>
                <a:lnTo>
                  <a:pt x="1937" y="813"/>
                </a:lnTo>
                <a:lnTo>
                  <a:pt x="1949" y="813"/>
                </a:lnTo>
                <a:lnTo>
                  <a:pt x="1949" y="817"/>
                </a:lnTo>
                <a:lnTo>
                  <a:pt x="1953" y="817"/>
                </a:lnTo>
                <a:lnTo>
                  <a:pt x="1953" y="825"/>
                </a:lnTo>
                <a:lnTo>
                  <a:pt x="1978" y="825"/>
                </a:lnTo>
                <a:lnTo>
                  <a:pt x="1978" y="829"/>
                </a:lnTo>
                <a:lnTo>
                  <a:pt x="1986" y="829"/>
                </a:lnTo>
                <a:lnTo>
                  <a:pt x="1986" y="837"/>
                </a:lnTo>
                <a:lnTo>
                  <a:pt x="2007" y="837"/>
                </a:lnTo>
                <a:lnTo>
                  <a:pt x="2007" y="841"/>
                </a:lnTo>
                <a:lnTo>
                  <a:pt x="2015" y="841"/>
                </a:lnTo>
                <a:lnTo>
                  <a:pt x="2019" y="841"/>
                </a:lnTo>
                <a:lnTo>
                  <a:pt x="2019" y="849"/>
                </a:lnTo>
                <a:lnTo>
                  <a:pt x="2019" y="853"/>
                </a:lnTo>
                <a:lnTo>
                  <a:pt x="2043" y="853"/>
                </a:lnTo>
                <a:lnTo>
                  <a:pt x="2043" y="862"/>
                </a:lnTo>
                <a:lnTo>
                  <a:pt x="2076" y="862"/>
                </a:lnTo>
                <a:lnTo>
                  <a:pt x="2076" y="870"/>
                </a:lnTo>
                <a:lnTo>
                  <a:pt x="2080" y="870"/>
                </a:lnTo>
                <a:lnTo>
                  <a:pt x="2080" y="882"/>
                </a:lnTo>
                <a:lnTo>
                  <a:pt x="2093" y="882"/>
                </a:lnTo>
                <a:lnTo>
                  <a:pt x="2093" y="894"/>
                </a:lnTo>
                <a:lnTo>
                  <a:pt x="2101" y="894"/>
                </a:lnTo>
                <a:lnTo>
                  <a:pt x="2101" y="898"/>
                </a:lnTo>
                <a:lnTo>
                  <a:pt x="2113" y="898"/>
                </a:lnTo>
                <a:lnTo>
                  <a:pt x="2113" y="906"/>
                </a:lnTo>
                <a:lnTo>
                  <a:pt x="2129" y="906"/>
                </a:lnTo>
                <a:lnTo>
                  <a:pt x="2129" y="915"/>
                </a:lnTo>
                <a:lnTo>
                  <a:pt x="2138" y="915"/>
                </a:lnTo>
                <a:lnTo>
                  <a:pt x="2138" y="919"/>
                </a:lnTo>
                <a:lnTo>
                  <a:pt x="2142" y="919"/>
                </a:lnTo>
                <a:lnTo>
                  <a:pt x="2142" y="927"/>
                </a:lnTo>
                <a:lnTo>
                  <a:pt x="2150" y="927"/>
                </a:lnTo>
                <a:lnTo>
                  <a:pt x="2179" y="927"/>
                </a:lnTo>
                <a:lnTo>
                  <a:pt x="2179" y="931"/>
                </a:lnTo>
                <a:lnTo>
                  <a:pt x="2191" y="931"/>
                </a:lnTo>
                <a:lnTo>
                  <a:pt x="2191" y="939"/>
                </a:lnTo>
                <a:lnTo>
                  <a:pt x="2195" y="939"/>
                </a:lnTo>
                <a:lnTo>
                  <a:pt x="2195" y="951"/>
                </a:lnTo>
                <a:lnTo>
                  <a:pt x="2199" y="951"/>
                </a:lnTo>
                <a:lnTo>
                  <a:pt x="2199" y="960"/>
                </a:lnTo>
                <a:lnTo>
                  <a:pt x="2236" y="960"/>
                </a:lnTo>
                <a:lnTo>
                  <a:pt x="2236" y="964"/>
                </a:lnTo>
                <a:lnTo>
                  <a:pt x="2244" y="964"/>
                </a:lnTo>
                <a:lnTo>
                  <a:pt x="2244" y="972"/>
                </a:lnTo>
                <a:lnTo>
                  <a:pt x="2248" y="972"/>
                </a:lnTo>
                <a:lnTo>
                  <a:pt x="2256" y="972"/>
                </a:lnTo>
                <a:lnTo>
                  <a:pt x="2256" y="976"/>
                </a:lnTo>
                <a:lnTo>
                  <a:pt x="2260" y="976"/>
                </a:lnTo>
                <a:lnTo>
                  <a:pt x="2260" y="984"/>
                </a:lnTo>
                <a:lnTo>
                  <a:pt x="2269" y="984"/>
                </a:lnTo>
                <a:lnTo>
                  <a:pt x="2269" y="988"/>
                </a:lnTo>
                <a:lnTo>
                  <a:pt x="2273" y="988"/>
                </a:lnTo>
                <a:lnTo>
                  <a:pt x="2273" y="996"/>
                </a:lnTo>
                <a:lnTo>
                  <a:pt x="2281" y="996"/>
                </a:lnTo>
                <a:lnTo>
                  <a:pt x="2281" y="1005"/>
                </a:lnTo>
                <a:lnTo>
                  <a:pt x="2289" y="1005"/>
                </a:lnTo>
                <a:lnTo>
                  <a:pt x="2301" y="1005"/>
                </a:lnTo>
                <a:lnTo>
                  <a:pt x="2301" y="1009"/>
                </a:lnTo>
                <a:lnTo>
                  <a:pt x="2306" y="1009"/>
                </a:lnTo>
                <a:lnTo>
                  <a:pt x="2306" y="1017"/>
                </a:lnTo>
                <a:lnTo>
                  <a:pt x="2306" y="1021"/>
                </a:lnTo>
                <a:lnTo>
                  <a:pt x="2310" y="1021"/>
                </a:lnTo>
                <a:lnTo>
                  <a:pt x="2326" y="1021"/>
                </a:lnTo>
                <a:lnTo>
                  <a:pt x="2346" y="1021"/>
                </a:lnTo>
                <a:lnTo>
                  <a:pt x="2346" y="1029"/>
                </a:lnTo>
                <a:lnTo>
                  <a:pt x="2351" y="1029"/>
                </a:lnTo>
                <a:lnTo>
                  <a:pt x="2351" y="1037"/>
                </a:lnTo>
                <a:lnTo>
                  <a:pt x="2383" y="1037"/>
                </a:lnTo>
                <a:lnTo>
                  <a:pt x="2383" y="1041"/>
                </a:lnTo>
                <a:lnTo>
                  <a:pt x="2400" y="1041"/>
                </a:lnTo>
                <a:lnTo>
                  <a:pt x="2400" y="1049"/>
                </a:lnTo>
                <a:lnTo>
                  <a:pt x="2424" y="1049"/>
                </a:lnTo>
                <a:lnTo>
                  <a:pt x="2424" y="1070"/>
                </a:lnTo>
                <a:lnTo>
                  <a:pt x="2432" y="1070"/>
                </a:lnTo>
                <a:lnTo>
                  <a:pt x="2432" y="1074"/>
                </a:lnTo>
                <a:lnTo>
                  <a:pt x="2453" y="1074"/>
                </a:lnTo>
                <a:lnTo>
                  <a:pt x="2453" y="1086"/>
                </a:lnTo>
                <a:lnTo>
                  <a:pt x="2469" y="1086"/>
                </a:lnTo>
                <a:lnTo>
                  <a:pt x="2469" y="1094"/>
                </a:lnTo>
                <a:lnTo>
                  <a:pt x="2473" y="1094"/>
                </a:lnTo>
                <a:lnTo>
                  <a:pt x="2473" y="1103"/>
                </a:lnTo>
                <a:lnTo>
                  <a:pt x="2478" y="1103"/>
                </a:lnTo>
                <a:lnTo>
                  <a:pt x="2494" y="1103"/>
                </a:lnTo>
                <a:lnTo>
                  <a:pt x="2494" y="1107"/>
                </a:lnTo>
                <a:lnTo>
                  <a:pt x="2518" y="1107"/>
                </a:lnTo>
                <a:lnTo>
                  <a:pt x="2518" y="1115"/>
                </a:lnTo>
                <a:lnTo>
                  <a:pt x="2543" y="1115"/>
                </a:lnTo>
                <a:lnTo>
                  <a:pt x="2547" y="1115"/>
                </a:lnTo>
                <a:lnTo>
                  <a:pt x="2547" y="1127"/>
                </a:lnTo>
                <a:lnTo>
                  <a:pt x="2551" y="1127"/>
                </a:lnTo>
                <a:lnTo>
                  <a:pt x="2551" y="1135"/>
                </a:lnTo>
                <a:lnTo>
                  <a:pt x="2559" y="1135"/>
                </a:lnTo>
                <a:lnTo>
                  <a:pt x="2559" y="1139"/>
                </a:lnTo>
                <a:lnTo>
                  <a:pt x="2564" y="1139"/>
                </a:lnTo>
                <a:lnTo>
                  <a:pt x="2564" y="1148"/>
                </a:lnTo>
                <a:lnTo>
                  <a:pt x="2580" y="1148"/>
                </a:lnTo>
                <a:lnTo>
                  <a:pt x="2592" y="1148"/>
                </a:lnTo>
                <a:lnTo>
                  <a:pt x="2592" y="1152"/>
                </a:lnTo>
                <a:lnTo>
                  <a:pt x="2600" y="1152"/>
                </a:lnTo>
                <a:lnTo>
                  <a:pt x="2613" y="1152"/>
                </a:lnTo>
                <a:lnTo>
                  <a:pt x="2613" y="1160"/>
                </a:lnTo>
                <a:lnTo>
                  <a:pt x="2617" y="1160"/>
                </a:lnTo>
                <a:lnTo>
                  <a:pt x="2617" y="1168"/>
                </a:lnTo>
                <a:lnTo>
                  <a:pt x="2637" y="1168"/>
                </a:lnTo>
                <a:lnTo>
                  <a:pt x="2637" y="1172"/>
                </a:lnTo>
                <a:lnTo>
                  <a:pt x="2650" y="1172"/>
                </a:lnTo>
                <a:lnTo>
                  <a:pt x="2650" y="1180"/>
                </a:lnTo>
                <a:lnTo>
                  <a:pt x="2662" y="1180"/>
                </a:lnTo>
                <a:lnTo>
                  <a:pt x="2662" y="1188"/>
                </a:lnTo>
                <a:lnTo>
                  <a:pt x="2674" y="1188"/>
                </a:lnTo>
                <a:lnTo>
                  <a:pt x="2674" y="1192"/>
                </a:lnTo>
                <a:lnTo>
                  <a:pt x="2682" y="1192"/>
                </a:lnTo>
                <a:lnTo>
                  <a:pt x="2690" y="1192"/>
                </a:lnTo>
                <a:lnTo>
                  <a:pt x="2699" y="1192"/>
                </a:lnTo>
                <a:lnTo>
                  <a:pt x="2699" y="1201"/>
                </a:lnTo>
                <a:lnTo>
                  <a:pt x="2703" y="1201"/>
                </a:lnTo>
                <a:lnTo>
                  <a:pt x="2703" y="1209"/>
                </a:lnTo>
                <a:lnTo>
                  <a:pt x="2707" y="1209"/>
                </a:lnTo>
                <a:lnTo>
                  <a:pt x="2752" y="1209"/>
                </a:lnTo>
                <a:lnTo>
                  <a:pt x="2752" y="1213"/>
                </a:lnTo>
                <a:lnTo>
                  <a:pt x="2760" y="1213"/>
                </a:lnTo>
                <a:lnTo>
                  <a:pt x="2760" y="1221"/>
                </a:lnTo>
                <a:lnTo>
                  <a:pt x="2785" y="1221"/>
                </a:lnTo>
                <a:lnTo>
                  <a:pt x="2785" y="1225"/>
                </a:lnTo>
                <a:lnTo>
                  <a:pt x="2789" y="1225"/>
                </a:lnTo>
                <a:lnTo>
                  <a:pt x="2801" y="1225"/>
                </a:lnTo>
                <a:lnTo>
                  <a:pt x="2801" y="1233"/>
                </a:lnTo>
                <a:lnTo>
                  <a:pt x="2805" y="1233"/>
                </a:lnTo>
                <a:lnTo>
                  <a:pt x="2805" y="1242"/>
                </a:lnTo>
                <a:lnTo>
                  <a:pt x="2817" y="1242"/>
                </a:lnTo>
                <a:lnTo>
                  <a:pt x="2817" y="1246"/>
                </a:lnTo>
                <a:lnTo>
                  <a:pt x="2834" y="1246"/>
                </a:lnTo>
                <a:lnTo>
                  <a:pt x="2834" y="1254"/>
                </a:lnTo>
                <a:lnTo>
                  <a:pt x="2858" y="1254"/>
                </a:lnTo>
                <a:lnTo>
                  <a:pt x="2858" y="1262"/>
                </a:lnTo>
                <a:lnTo>
                  <a:pt x="2871" y="1262"/>
                </a:lnTo>
                <a:lnTo>
                  <a:pt x="2875" y="1262"/>
                </a:lnTo>
                <a:lnTo>
                  <a:pt x="2875" y="1266"/>
                </a:lnTo>
                <a:lnTo>
                  <a:pt x="2879" y="1266"/>
                </a:lnTo>
                <a:lnTo>
                  <a:pt x="2879" y="1274"/>
                </a:lnTo>
                <a:lnTo>
                  <a:pt x="2940" y="1274"/>
                </a:lnTo>
                <a:lnTo>
                  <a:pt x="2940" y="1282"/>
                </a:lnTo>
                <a:lnTo>
                  <a:pt x="2944" y="1282"/>
                </a:lnTo>
                <a:lnTo>
                  <a:pt x="2944" y="1286"/>
                </a:lnTo>
                <a:lnTo>
                  <a:pt x="2965" y="1286"/>
                </a:lnTo>
                <a:lnTo>
                  <a:pt x="2977" y="1286"/>
                </a:lnTo>
                <a:lnTo>
                  <a:pt x="2977" y="1295"/>
                </a:lnTo>
                <a:lnTo>
                  <a:pt x="2994" y="1295"/>
                </a:lnTo>
                <a:lnTo>
                  <a:pt x="2998" y="1295"/>
                </a:lnTo>
                <a:lnTo>
                  <a:pt x="2998" y="1303"/>
                </a:lnTo>
                <a:lnTo>
                  <a:pt x="3002" y="1303"/>
                </a:lnTo>
                <a:lnTo>
                  <a:pt x="3010" y="1303"/>
                </a:lnTo>
                <a:lnTo>
                  <a:pt x="3010" y="1307"/>
                </a:lnTo>
                <a:lnTo>
                  <a:pt x="3035" y="1307"/>
                </a:lnTo>
                <a:lnTo>
                  <a:pt x="3039" y="1307"/>
                </a:lnTo>
                <a:lnTo>
                  <a:pt x="3039" y="1315"/>
                </a:lnTo>
                <a:lnTo>
                  <a:pt x="3043" y="1315"/>
                </a:lnTo>
                <a:lnTo>
                  <a:pt x="3043" y="1323"/>
                </a:lnTo>
                <a:lnTo>
                  <a:pt x="3059" y="1323"/>
                </a:lnTo>
                <a:lnTo>
                  <a:pt x="3071" y="1323"/>
                </a:lnTo>
                <a:lnTo>
                  <a:pt x="3080" y="1323"/>
                </a:lnTo>
                <a:lnTo>
                  <a:pt x="3084" y="1323"/>
                </a:lnTo>
                <a:lnTo>
                  <a:pt x="3084" y="1327"/>
                </a:lnTo>
                <a:lnTo>
                  <a:pt x="3088" y="1327"/>
                </a:lnTo>
                <a:lnTo>
                  <a:pt x="3088" y="1335"/>
                </a:lnTo>
                <a:lnTo>
                  <a:pt x="3092" y="1335"/>
                </a:lnTo>
                <a:lnTo>
                  <a:pt x="3092" y="1344"/>
                </a:lnTo>
                <a:lnTo>
                  <a:pt x="3104" y="1344"/>
                </a:lnTo>
                <a:lnTo>
                  <a:pt x="3112" y="1344"/>
                </a:lnTo>
                <a:lnTo>
                  <a:pt x="3112" y="1352"/>
                </a:lnTo>
                <a:lnTo>
                  <a:pt x="3121" y="1352"/>
                </a:lnTo>
                <a:lnTo>
                  <a:pt x="3129" y="1352"/>
                </a:lnTo>
                <a:lnTo>
                  <a:pt x="3129" y="1356"/>
                </a:lnTo>
                <a:lnTo>
                  <a:pt x="3141" y="1356"/>
                </a:lnTo>
                <a:lnTo>
                  <a:pt x="3141" y="1364"/>
                </a:lnTo>
                <a:lnTo>
                  <a:pt x="3149" y="1364"/>
                </a:lnTo>
                <a:lnTo>
                  <a:pt x="3153" y="1364"/>
                </a:lnTo>
                <a:lnTo>
                  <a:pt x="3153" y="1372"/>
                </a:lnTo>
                <a:lnTo>
                  <a:pt x="3161" y="1372"/>
                </a:lnTo>
                <a:lnTo>
                  <a:pt x="3161" y="1380"/>
                </a:lnTo>
                <a:lnTo>
                  <a:pt x="3166" y="1380"/>
                </a:lnTo>
                <a:lnTo>
                  <a:pt x="3174" y="1380"/>
                </a:lnTo>
                <a:lnTo>
                  <a:pt x="3174" y="1385"/>
                </a:lnTo>
                <a:lnTo>
                  <a:pt x="3178" y="1385"/>
                </a:lnTo>
                <a:lnTo>
                  <a:pt x="3194" y="1385"/>
                </a:lnTo>
                <a:lnTo>
                  <a:pt x="3194" y="1393"/>
                </a:lnTo>
                <a:lnTo>
                  <a:pt x="3198" y="1393"/>
                </a:lnTo>
                <a:lnTo>
                  <a:pt x="3198" y="1401"/>
                </a:lnTo>
                <a:lnTo>
                  <a:pt x="3223" y="1401"/>
                </a:lnTo>
                <a:lnTo>
                  <a:pt x="3231" y="1401"/>
                </a:lnTo>
                <a:lnTo>
                  <a:pt x="3231" y="1409"/>
                </a:lnTo>
                <a:lnTo>
                  <a:pt x="3243" y="1409"/>
                </a:lnTo>
                <a:lnTo>
                  <a:pt x="3247" y="1409"/>
                </a:lnTo>
                <a:lnTo>
                  <a:pt x="3247" y="1417"/>
                </a:lnTo>
                <a:lnTo>
                  <a:pt x="3252" y="1417"/>
                </a:lnTo>
                <a:lnTo>
                  <a:pt x="3252" y="1421"/>
                </a:lnTo>
                <a:lnTo>
                  <a:pt x="3268" y="1421"/>
                </a:lnTo>
                <a:lnTo>
                  <a:pt x="3284" y="1421"/>
                </a:lnTo>
                <a:lnTo>
                  <a:pt x="3293" y="1421"/>
                </a:lnTo>
                <a:lnTo>
                  <a:pt x="3297" y="1421"/>
                </a:lnTo>
                <a:lnTo>
                  <a:pt x="3313" y="1421"/>
                </a:lnTo>
                <a:lnTo>
                  <a:pt x="3333" y="1421"/>
                </a:lnTo>
                <a:lnTo>
                  <a:pt x="3358" y="1421"/>
                </a:lnTo>
                <a:lnTo>
                  <a:pt x="3370" y="1421"/>
                </a:lnTo>
                <a:lnTo>
                  <a:pt x="3391" y="1421"/>
                </a:lnTo>
                <a:lnTo>
                  <a:pt x="3395" y="1421"/>
                </a:lnTo>
                <a:lnTo>
                  <a:pt x="3395" y="1429"/>
                </a:lnTo>
                <a:lnTo>
                  <a:pt x="3399" y="1429"/>
                </a:lnTo>
                <a:lnTo>
                  <a:pt x="3424" y="1429"/>
                </a:lnTo>
                <a:lnTo>
                  <a:pt x="3440" y="1429"/>
                </a:lnTo>
                <a:lnTo>
                  <a:pt x="3440" y="1438"/>
                </a:lnTo>
                <a:lnTo>
                  <a:pt x="3444" y="1438"/>
                </a:lnTo>
                <a:lnTo>
                  <a:pt x="3452" y="1438"/>
                </a:lnTo>
                <a:lnTo>
                  <a:pt x="3452" y="1446"/>
                </a:lnTo>
                <a:lnTo>
                  <a:pt x="3460" y="1446"/>
                </a:lnTo>
                <a:lnTo>
                  <a:pt x="3460" y="1454"/>
                </a:lnTo>
                <a:lnTo>
                  <a:pt x="3469" y="1454"/>
                </a:lnTo>
                <a:lnTo>
                  <a:pt x="3469" y="1462"/>
                </a:lnTo>
                <a:lnTo>
                  <a:pt x="3473" y="1462"/>
                </a:lnTo>
                <a:lnTo>
                  <a:pt x="3473" y="1470"/>
                </a:lnTo>
                <a:lnTo>
                  <a:pt x="3485" y="1470"/>
                </a:lnTo>
                <a:lnTo>
                  <a:pt x="3489" y="1470"/>
                </a:lnTo>
                <a:lnTo>
                  <a:pt x="3493" y="1470"/>
                </a:lnTo>
                <a:lnTo>
                  <a:pt x="3497" y="1470"/>
                </a:lnTo>
                <a:lnTo>
                  <a:pt x="3497" y="1478"/>
                </a:lnTo>
                <a:lnTo>
                  <a:pt x="3505" y="1478"/>
                </a:lnTo>
                <a:lnTo>
                  <a:pt x="3505" y="1487"/>
                </a:lnTo>
                <a:lnTo>
                  <a:pt x="3510" y="1487"/>
                </a:lnTo>
                <a:lnTo>
                  <a:pt x="3510" y="1495"/>
                </a:lnTo>
                <a:lnTo>
                  <a:pt x="3514" y="1495"/>
                </a:lnTo>
                <a:lnTo>
                  <a:pt x="3514" y="1503"/>
                </a:lnTo>
                <a:lnTo>
                  <a:pt x="3518" y="1503"/>
                </a:lnTo>
                <a:lnTo>
                  <a:pt x="3522" y="1503"/>
                </a:lnTo>
                <a:lnTo>
                  <a:pt x="3526" y="1503"/>
                </a:lnTo>
                <a:lnTo>
                  <a:pt x="3538" y="1503"/>
                </a:lnTo>
                <a:lnTo>
                  <a:pt x="3546" y="1503"/>
                </a:lnTo>
                <a:lnTo>
                  <a:pt x="3555" y="1503"/>
                </a:lnTo>
                <a:lnTo>
                  <a:pt x="3559" y="1503"/>
                </a:lnTo>
                <a:lnTo>
                  <a:pt x="3571" y="1503"/>
                </a:lnTo>
                <a:lnTo>
                  <a:pt x="3583" y="1503"/>
                </a:lnTo>
                <a:lnTo>
                  <a:pt x="3583" y="1511"/>
                </a:lnTo>
                <a:lnTo>
                  <a:pt x="3596" y="1511"/>
                </a:lnTo>
                <a:lnTo>
                  <a:pt x="3600" y="1511"/>
                </a:lnTo>
                <a:lnTo>
                  <a:pt x="3628" y="1511"/>
                </a:lnTo>
                <a:lnTo>
                  <a:pt x="3632" y="1511"/>
                </a:lnTo>
                <a:lnTo>
                  <a:pt x="3632" y="1523"/>
                </a:lnTo>
                <a:lnTo>
                  <a:pt x="3637" y="1523"/>
                </a:lnTo>
                <a:lnTo>
                  <a:pt x="3649" y="1523"/>
                </a:lnTo>
                <a:lnTo>
                  <a:pt x="3661" y="1523"/>
                </a:lnTo>
                <a:lnTo>
                  <a:pt x="3673" y="1523"/>
                </a:lnTo>
                <a:lnTo>
                  <a:pt x="3682" y="1523"/>
                </a:lnTo>
                <a:lnTo>
                  <a:pt x="3698" y="1523"/>
                </a:lnTo>
                <a:lnTo>
                  <a:pt x="3698" y="1532"/>
                </a:lnTo>
                <a:lnTo>
                  <a:pt x="3714" y="1532"/>
                </a:lnTo>
                <a:lnTo>
                  <a:pt x="3714" y="1540"/>
                </a:lnTo>
                <a:lnTo>
                  <a:pt x="3727" y="1540"/>
                </a:lnTo>
                <a:lnTo>
                  <a:pt x="3743" y="1540"/>
                </a:lnTo>
                <a:lnTo>
                  <a:pt x="3743" y="1548"/>
                </a:lnTo>
                <a:lnTo>
                  <a:pt x="3743" y="1560"/>
                </a:lnTo>
                <a:lnTo>
                  <a:pt x="3776" y="1560"/>
                </a:lnTo>
                <a:lnTo>
                  <a:pt x="3780" y="1560"/>
                </a:lnTo>
                <a:lnTo>
                  <a:pt x="3780" y="1568"/>
                </a:lnTo>
                <a:lnTo>
                  <a:pt x="3788" y="1568"/>
                </a:lnTo>
                <a:lnTo>
                  <a:pt x="3792" y="1568"/>
                </a:lnTo>
                <a:lnTo>
                  <a:pt x="3792" y="1581"/>
                </a:lnTo>
                <a:lnTo>
                  <a:pt x="3813" y="1581"/>
                </a:lnTo>
                <a:lnTo>
                  <a:pt x="3817" y="1581"/>
                </a:lnTo>
                <a:lnTo>
                  <a:pt x="3825" y="1581"/>
                </a:lnTo>
                <a:lnTo>
                  <a:pt x="3829" y="1581"/>
                </a:lnTo>
                <a:lnTo>
                  <a:pt x="3833" y="1581"/>
                </a:lnTo>
                <a:lnTo>
                  <a:pt x="3833" y="1589"/>
                </a:lnTo>
                <a:lnTo>
                  <a:pt x="3837" y="1589"/>
                </a:lnTo>
                <a:lnTo>
                  <a:pt x="3841" y="1589"/>
                </a:lnTo>
                <a:lnTo>
                  <a:pt x="3862" y="1589"/>
                </a:lnTo>
                <a:lnTo>
                  <a:pt x="3878" y="1589"/>
                </a:lnTo>
                <a:lnTo>
                  <a:pt x="3878" y="1609"/>
                </a:lnTo>
                <a:lnTo>
                  <a:pt x="3886" y="1609"/>
                </a:lnTo>
                <a:lnTo>
                  <a:pt x="3886" y="1621"/>
                </a:lnTo>
                <a:lnTo>
                  <a:pt x="3895" y="1621"/>
                </a:lnTo>
                <a:lnTo>
                  <a:pt x="3907" y="1621"/>
                </a:lnTo>
                <a:lnTo>
                  <a:pt x="3907" y="1630"/>
                </a:lnTo>
                <a:lnTo>
                  <a:pt x="3911" y="1630"/>
                </a:lnTo>
                <a:lnTo>
                  <a:pt x="3923" y="1630"/>
                </a:lnTo>
                <a:lnTo>
                  <a:pt x="3931" y="1630"/>
                </a:lnTo>
                <a:lnTo>
                  <a:pt x="3948" y="1630"/>
                </a:lnTo>
                <a:lnTo>
                  <a:pt x="3968" y="1630"/>
                </a:lnTo>
                <a:lnTo>
                  <a:pt x="3981" y="1630"/>
                </a:lnTo>
                <a:lnTo>
                  <a:pt x="3985" y="1630"/>
                </a:lnTo>
                <a:lnTo>
                  <a:pt x="3985" y="1642"/>
                </a:lnTo>
                <a:lnTo>
                  <a:pt x="4001" y="1642"/>
                </a:lnTo>
                <a:lnTo>
                  <a:pt x="4017" y="1642"/>
                </a:lnTo>
                <a:lnTo>
                  <a:pt x="4034" y="1642"/>
                </a:lnTo>
                <a:lnTo>
                  <a:pt x="4034" y="1650"/>
                </a:lnTo>
                <a:lnTo>
                  <a:pt x="4038" y="1650"/>
                </a:lnTo>
                <a:lnTo>
                  <a:pt x="4050" y="1650"/>
                </a:lnTo>
                <a:lnTo>
                  <a:pt x="4062" y="1650"/>
                </a:lnTo>
                <a:lnTo>
                  <a:pt x="4062" y="1662"/>
                </a:lnTo>
                <a:lnTo>
                  <a:pt x="4091" y="1662"/>
                </a:lnTo>
                <a:lnTo>
                  <a:pt x="4091" y="1675"/>
                </a:lnTo>
                <a:lnTo>
                  <a:pt x="4120" y="1675"/>
                </a:lnTo>
                <a:lnTo>
                  <a:pt x="4120" y="1687"/>
                </a:lnTo>
                <a:lnTo>
                  <a:pt x="4128" y="1687"/>
                </a:lnTo>
                <a:lnTo>
                  <a:pt x="4140" y="1687"/>
                </a:lnTo>
                <a:lnTo>
                  <a:pt x="4169" y="1687"/>
                </a:lnTo>
                <a:lnTo>
                  <a:pt x="4181" y="1687"/>
                </a:lnTo>
                <a:lnTo>
                  <a:pt x="4193" y="1687"/>
                </a:lnTo>
                <a:lnTo>
                  <a:pt x="4202" y="1687"/>
                </a:lnTo>
                <a:lnTo>
                  <a:pt x="4202" y="1699"/>
                </a:lnTo>
                <a:lnTo>
                  <a:pt x="4210" y="1699"/>
                </a:lnTo>
                <a:lnTo>
                  <a:pt x="4222" y="1699"/>
                </a:lnTo>
                <a:lnTo>
                  <a:pt x="4226" y="1699"/>
                </a:lnTo>
                <a:lnTo>
                  <a:pt x="4234" y="1699"/>
                </a:lnTo>
                <a:lnTo>
                  <a:pt x="4263" y="1699"/>
                </a:lnTo>
                <a:lnTo>
                  <a:pt x="4263" y="1711"/>
                </a:lnTo>
                <a:lnTo>
                  <a:pt x="4271" y="1711"/>
                </a:lnTo>
                <a:lnTo>
                  <a:pt x="4271" y="1724"/>
                </a:lnTo>
                <a:lnTo>
                  <a:pt x="4292" y="1724"/>
                </a:lnTo>
                <a:lnTo>
                  <a:pt x="4304" y="1724"/>
                </a:lnTo>
                <a:lnTo>
                  <a:pt x="4308" y="1724"/>
                </a:lnTo>
                <a:lnTo>
                  <a:pt x="4320" y="1724"/>
                </a:lnTo>
                <a:lnTo>
                  <a:pt x="4320" y="1736"/>
                </a:lnTo>
                <a:lnTo>
                  <a:pt x="4341" y="1736"/>
                </a:lnTo>
                <a:lnTo>
                  <a:pt x="4341" y="1748"/>
                </a:lnTo>
                <a:lnTo>
                  <a:pt x="4365" y="1748"/>
                </a:lnTo>
                <a:lnTo>
                  <a:pt x="4378" y="1748"/>
                </a:lnTo>
                <a:lnTo>
                  <a:pt x="4398" y="1748"/>
                </a:lnTo>
                <a:lnTo>
                  <a:pt x="4415" y="1748"/>
                </a:lnTo>
                <a:lnTo>
                  <a:pt x="4415" y="1764"/>
                </a:lnTo>
                <a:lnTo>
                  <a:pt x="4419" y="1764"/>
                </a:lnTo>
                <a:lnTo>
                  <a:pt x="4431" y="1764"/>
                </a:lnTo>
                <a:lnTo>
                  <a:pt x="4439" y="1764"/>
                </a:lnTo>
                <a:lnTo>
                  <a:pt x="4439" y="1777"/>
                </a:lnTo>
                <a:lnTo>
                  <a:pt x="4464" y="1777"/>
                </a:lnTo>
                <a:lnTo>
                  <a:pt x="4480" y="1777"/>
                </a:lnTo>
                <a:lnTo>
                  <a:pt x="4501" y="1777"/>
                </a:lnTo>
                <a:lnTo>
                  <a:pt x="4529" y="1777"/>
                </a:lnTo>
                <a:lnTo>
                  <a:pt x="4538" y="1777"/>
                </a:lnTo>
                <a:lnTo>
                  <a:pt x="4546" y="1777"/>
                </a:lnTo>
                <a:lnTo>
                  <a:pt x="4554" y="1777"/>
                </a:lnTo>
                <a:lnTo>
                  <a:pt x="4583" y="1777"/>
                </a:lnTo>
                <a:lnTo>
                  <a:pt x="4583" y="1793"/>
                </a:lnTo>
                <a:lnTo>
                  <a:pt x="4624" y="1793"/>
                </a:lnTo>
                <a:lnTo>
                  <a:pt x="4640" y="1793"/>
                </a:lnTo>
                <a:lnTo>
                  <a:pt x="4644" y="1793"/>
                </a:lnTo>
                <a:lnTo>
                  <a:pt x="4656" y="1793"/>
                </a:lnTo>
                <a:lnTo>
                  <a:pt x="4660" y="1793"/>
                </a:lnTo>
                <a:lnTo>
                  <a:pt x="4664" y="1793"/>
                </a:lnTo>
                <a:lnTo>
                  <a:pt x="4681" y="1793"/>
                </a:lnTo>
                <a:lnTo>
                  <a:pt x="4701" y="1793"/>
                </a:lnTo>
                <a:lnTo>
                  <a:pt x="4710" y="1793"/>
                </a:lnTo>
                <a:lnTo>
                  <a:pt x="4730" y="1793"/>
                </a:lnTo>
                <a:lnTo>
                  <a:pt x="4746" y="1793"/>
                </a:lnTo>
                <a:lnTo>
                  <a:pt x="4746" y="1813"/>
                </a:lnTo>
                <a:lnTo>
                  <a:pt x="4750" y="1813"/>
                </a:lnTo>
                <a:lnTo>
                  <a:pt x="4750" y="1834"/>
                </a:lnTo>
                <a:lnTo>
                  <a:pt x="4755" y="1834"/>
                </a:lnTo>
                <a:lnTo>
                  <a:pt x="4763" y="1834"/>
                </a:lnTo>
                <a:lnTo>
                  <a:pt x="4783" y="1834"/>
                </a:lnTo>
                <a:lnTo>
                  <a:pt x="4796" y="1834"/>
                </a:lnTo>
                <a:lnTo>
                  <a:pt x="4808" y="1834"/>
                </a:lnTo>
                <a:lnTo>
                  <a:pt x="4812" y="1834"/>
                </a:lnTo>
                <a:lnTo>
                  <a:pt x="4886" y="1834"/>
                </a:lnTo>
                <a:lnTo>
                  <a:pt x="4910" y="1834"/>
                </a:lnTo>
                <a:lnTo>
                  <a:pt x="4914" y="1834"/>
                </a:lnTo>
                <a:lnTo>
                  <a:pt x="4922" y="1834"/>
                </a:lnTo>
                <a:lnTo>
                  <a:pt x="4939" y="1834"/>
                </a:lnTo>
                <a:lnTo>
                  <a:pt x="4959" y="1834"/>
                </a:lnTo>
                <a:lnTo>
                  <a:pt x="4963" y="1834"/>
                </a:lnTo>
                <a:lnTo>
                  <a:pt x="4968" y="1834"/>
                </a:lnTo>
                <a:lnTo>
                  <a:pt x="5008" y="1834"/>
                </a:lnTo>
                <a:lnTo>
                  <a:pt x="5074" y="1834"/>
                </a:lnTo>
                <a:lnTo>
                  <a:pt x="5090" y="1834"/>
                </a:lnTo>
                <a:lnTo>
                  <a:pt x="5099" y="1834"/>
                </a:lnTo>
                <a:lnTo>
                  <a:pt x="5111" y="1834"/>
                </a:lnTo>
                <a:lnTo>
                  <a:pt x="5111" y="1858"/>
                </a:lnTo>
                <a:lnTo>
                  <a:pt x="5115" y="1858"/>
                </a:lnTo>
                <a:lnTo>
                  <a:pt x="5144" y="1858"/>
                </a:lnTo>
                <a:lnTo>
                  <a:pt x="5164" y="1858"/>
                </a:lnTo>
                <a:lnTo>
                  <a:pt x="5168" y="1858"/>
                </a:lnTo>
                <a:lnTo>
                  <a:pt x="5205" y="1858"/>
                </a:lnTo>
                <a:lnTo>
                  <a:pt x="5279" y="1858"/>
                </a:lnTo>
                <a:lnTo>
                  <a:pt x="5299" y="1858"/>
                </a:lnTo>
                <a:lnTo>
                  <a:pt x="5328" y="1858"/>
                </a:lnTo>
                <a:lnTo>
                  <a:pt x="5357" y="1858"/>
                </a:lnTo>
                <a:lnTo>
                  <a:pt x="5381" y="1858"/>
                </a:lnTo>
                <a:lnTo>
                  <a:pt x="5381" y="1895"/>
                </a:lnTo>
                <a:lnTo>
                  <a:pt x="5393" y="1895"/>
                </a:lnTo>
                <a:lnTo>
                  <a:pt x="5434" y="1895"/>
                </a:lnTo>
                <a:lnTo>
                  <a:pt x="5451" y="1895"/>
                </a:lnTo>
                <a:lnTo>
                  <a:pt x="5451" y="1932"/>
                </a:lnTo>
                <a:lnTo>
                  <a:pt x="5463" y="1932"/>
                </a:lnTo>
                <a:lnTo>
                  <a:pt x="5479" y="1932"/>
                </a:lnTo>
                <a:lnTo>
                  <a:pt x="5561" y="1932"/>
                </a:lnTo>
                <a:lnTo>
                  <a:pt x="5610" y="1932"/>
                </a:lnTo>
                <a:lnTo>
                  <a:pt x="5615" y="1932"/>
                </a:lnTo>
                <a:lnTo>
                  <a:pt x="5615" y="1973"/>
                </a:lnTo>
                <a:lnTo>
                  <a:pt x="5647" y="1973"/>
                </a:lnTo>
                <a:lnTo>
                  <a:pt x="5725" y="1973"/>
                </a:lnTo>
                <a:lnTo>
                  <a:pt x="5737" y="1973"/>
                </a:lnTo>
                <a:lnTo>
                  <a:pt x="5778" y="1973"/>
                </a:lnTo>
                <a:lnTo>
                  <a:pt x="5791" y="1973"/>
                </a:lnTo>
                <a:lnTo>
                  <a:pt x="5823" y="1973"/>
                </a:lnTo>
                <a:lnTo>
                  <a:pt x="5840" y="1973"/>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3"/>
          <p:cNvSpPr>
            <a:spLocks/>
          </p:cNvSpPr>
          <p:nvPr/>
        </p:nvSpPr>
        <p:spPr bwMode="auto">
          <a:xfrm>
            <a:off x="2244725" y="1946275"/>
            <a:ext cx="3597275" cy="1182688"/>
          </a:xfrm>
          <a:custGeom>
            <a:avLst/>
            <a:gdLst>
              <a:gd name="T0" fmla="*/ 135 w 5827"/>
              <a:gd name="T1" fmla="*/ 16 h 1773"/>
              <a:gd name="T2" fmla="*/ 319 w 5827"/>
              <a:gd name="T3" fmla="*/ 45 h 1773"/>
              <a:gd name="T4" fmla="*/ 454 w 5827"/>
              <a:gd name="T5" fmla="*/ 61 h 1773"/>
              <a:gd name="T6" fmla="*/ 581 w 5827"/>
              <a:gd name="T7" fmla="*/ 86 h 1773"/>
              <a:gd name="T8" fmla="*/ 663 w 5827"/>
              <a:gd name="T9" fmla="*/ 122 h 1773"/>
              <a:gd name="T10" fmla="*/ 1015 w 5827"/>
              <a:gd name="T11" fmla="*/ 172 h 1773"/>
              <a:gd name="T12" fmla="*/ 1167 w 5827"/>
              <a:gd name="T13" fmla="*/ 196 h 1773"/>
              <a:gd name="T14" fmla="*/ 1265 w 5827"/>
              <a:gd name="T15" fmla="*/ 225 h 1773"/>
              <a:gd name="T16" fmla="*/ 1326 w 5827"/>
              <a:gd name="T17" fmla="*/ 258 h 1773"/>
              <a:gd name="T18" fmla="*/ 1412 w 5827"/>
              <a:gd name="T19" fmla="*/ 282 h 1773"/>
              <a:gd name="T20" fmla="*/ 1503 w 5827"/>
              <a:gd name="T21" fmla="*/ 323 h 1773"/>
              <a:gd name="T22" fmla="*/ 1564 w 5827"/>
              <a:gd name="T23" fmla="*/ 344 h 1773"/>
              <a:gd name="T24" fmla="*/ 1650 w 5827"/>
              <a:gd name="T25" fmla="*/ 384 h 1773"/>
              <a:gd name="T26" fmla="*/ 1761 w 5827"/>
              <a:gd name="T27" fmla="*/ 417 h 1773"/>
              <a:gd name="T28" fmla="*/ 1855 w 5827"/>
              <a:gd name="T29" fmla="*/ 442 h 1773"/>
              <a:gd name="T30" fmla="*/ 1928 w 5827"/>
              <a:gd name="T31" fmla="*/ 475 h 1773"/>
              <a:gd name="T32" fmla="*/ 1986 w 5827"/>
              <a:gd name="T33" fmla="*/ 499 h 1773"/>
              <a:gd name="T34" fmla="*/ 2064 w 5827"/>
              <a:gd name="T35" fmla="*/ 528 h 1773"/>
              <a:gd name="T36" fmla="*/ 2113 w 5827"/>
              <a:gd name="T37" fmla="*/ 561 h 1773"/>
              <a:gd name="T38" fmla="*/ 2190 w 5827"/>
              <a:gd name="T39" fmla="*/ 602 h 1773"/>
              <a:gd name="T40" fmla="*/ 2260 w 5827"/>
              <a:gd name="T41" fmla="*/ 634 h 1773"/>
              <a:gd name="T42" fmla="*/ 2362 w 5827"/>
              <a:gd name="T43" fmla="*/ 667 h 1773"/>
              <a:gd name="T44" fmla="*/ 2465 w 5827"/>
              <a:gd name="T45" fmla="*/ 708 h 1773"/>
              <a:gd name="T46" fmla="*/ 2559 w 5827"/>
              <a:gd name="T47" fmla="*/ 741 h 1773"/>
              <a:gd name="T48" fmla="*/ 2649 w 5827"/>
              <a:gd name="T49" fmla="*/ 774 h 1773"/>
              <a:gd name="T50" fmla="*/ 2702 w 5827"/>
              <a:gd name="T51" fmla="*/ 806 h 1773"/>
              <a:gd name="T52" fmla="*/ 2768 w 5827"/>
              <a:gd name="T53" fmla="*/ 831 h 1773"/>
              <a:gd name="T54" fmla="*/ 2846 w 5827"/>
              <a:gd name="T55" fmla="*/ 872 h 1773"/>
              <a:gd name="T56" fmla="*/ 2973 w 5827"/>
              <a:gd name="T57" fmla="*/ 896 h 1773"/>
              <a:gd name="T58" fmla="*/ 3013 w 5827"/>
              <a:gd name="T59" fmla="*/ 921 h 1773"/>
              <a:gd name="T60" fmla="*/ 3059 w 5827"/>
              <a:gd name="T61" fmla="*/ 954 h 1773"/>
              <a:gd name="T62" fmla="*/ 3140 w 5827"/>
              <a:gd name="T63" fmla="*/ 978 h 1773"/>
              <a:gd name="T64" fmla="*/ 3194 w 5827"/>
              <a:gd name="T65" fmla="*/ 1003 h 1773"/>
              <a:gd name="T66" fmla="*/ 3296 w 5827"/>
              <a:gd name="T67" fmla="*/ 1019 h 1773"/>
              <a:gd name="T68" fmla="*/ 3362 w 5827"/>
              <a:gd name="T69" fmla="*/ 1048 h 1773"/>
              <a:gd name="T70" fmla="*/ 3407 w 5827"/>
              <a:gd name="T71" fmla="*/ 1073 h 1773"/>
              <a:gd name="T72" fmla="*/ 3439 w 5827"/>
              <a:gd name="T73" fmla="*/ 1101 h 1773"/>
              <a:gd name="T74" fmla="*/ 3538 w 5827"/>
              <a:gd name="T75" fmla="*/ 1126 h 1773"/>
              <a:gd name="T76" fmla="*/ 3665 w 5827"/>
              <a:gd name="T77" fmla="*/ 1146 h 1773"/>
              <a:gd name="T78" fmla="*/ 3775 w 5827"/>
              <a:gd name="T79" fmla="*/ 1175 h 1773"/>
              <a:gd name="T80" fmla="*/ 3857 w 5827"/>
              <a:gd name="T81" fmla="*/ 1204 h 1773"/>
              <a:gd name="T82" fmla="*/ 3935 w 5827"/>
              <a:gd name="T83" fmla="*/ 1249 h 1773"/>
              <a:gd name="T84" fmla="*/ 3976 w 5827"/>
              <a:gd name="T85" fmla="*/ 1290 h 1773"/>
              <a:gd name="T86" fmla="*/ 4049 w 5827"/>
              <a:gd name="T87" fmla="*/ 1331 h 1773"/>
              <a:gd name="T88" fmla="*/ 4107 w 5827"/>
              <a:gd name="T89" fmla="*/ 1359 h 1773"/>
              <a:gd name="T90" fmla="*/ 4176 w 5827"/>
              <a:gd name="T91" fmla="*/ 1380 h 1773"/>
              <a:gd name="T92" fmla="*/ 4291 w 5827"/>
              <a:gd name="T93" fmla="*/ 1400 h 1773"/>
              <a:gd name="T94" fmla="*/ 4459 w 5827"/>
              <a:gd name="T95" fmla="*/ 1412 h 1773"/>
              <a:gd name="T96" fmla="*/ 4565 w 5827"/>
              <a:gd name="T97" fmla="*/ 1449 h 1773"/>
              <a:gd name="T98" fmla="*/ 4631 w 5827"/>
              <a:gd name="T99" fmla="*/ 1482 h 1773"/>
              <a:gd name="T100" fmla="*/ 4705 w 5827"/>
              <a:gd name="T101" fmla="*/ 1519 h 1773"/>
              <a:gd name="T102" fmla="*/ 4836 w 5827"/>
              <a:gd name="T103" fmla="*/ 1543 h 1773"/>
              <a:gd name="T104" fmla="*/ 4893 w 5827"/>
              <a:gd name="T105" fmla="*/ 1572 h 1773"/>
              <a:gd name="T106" fmla="*/ 4942 w 5827"/>
              <a:gd name="T107" fmla="*/ 1613 h 1773"/>
              <a:gd name="T108" fmla="*/ 5024 w 5827"/>
              <a:gd name="T109" fmla="*/ 1625 h 1773"/>
              <a:gd name="T110" fmla="*/ 5200 w 5827"/>
              <a:gd name="T111" fmla="*/ 1625 h 1773"/>
              <a:gd name="T112" fmla="*/ 5261 w 5827"/>
              <a:gd name="T113" fmla="*/ 1662 h 1773"/>
              <a:gd name="T114" fmla="*/ 5454 w 5827"/>
              <a:gd name="T115" fmla="*/ 1683 h 1773"/>
              <a:gd name="T116" fmla="*/ 5523 w 5827"/>
              <a:gd name="T117" fmla="*/ 1720 h 1773"/>
              <a:gd name="T118" fmla="*/ 5601 w 5827"/>
              <a:gd name="T119" fmla="*/ 1744 h 1773"/>
              <a:gd name="T120" fmla="*/ 5765 w 5827"/>
              <a:gd name="T121" fmla="*/ 1744 h 1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27" h="1773">
                <a:moveTo>
                  <a:pt x="0" y="0"/>
                </a:moveTo>
                <a:lnTo>
                  <a:pt x="0" y="0"/>
                </a:lnTo>
                <a:lnTo>
                  <a:pt x="0" y="0"/>
                </a:lnTo>
                <a:lnTo>
                  <a:pt x="8" y="0"/>
                </a:lnTo>
                <a:lnTo>
                  <a:pt x="119" y="0"/>
                </a:lnTo>
                <a:lnTo>
                  <a:pt x="119" y="8"/>
                </a:lnTo>
                <a:lnTo>
                  <a:pt x="135" y="8"/>
                </a:lnTo>
                <a:lnTo>
                  <a:pt x="135" y="16"/>
                </a:lnTo>
                <a:lnTo>
                  <a:pt x="151" y="16"/>
                </a:lnTo>
                <a:lnTo>
                  <a:pt x="151" y="24"/>
                </a:lnTo>
                <a:lnTo>
                  <a:pt x="196" y="24"/>
                </a:lnTo>
                <a:lnTo>
                  <a:pt x="196" y="32"/>
                </a:lnTo>
                <a:lnTo>
                  <a:pt x="274" y="32"/>
                </a:lnTo>
                <a:lnTo>
                  <a:pt x="274" y="36"/>
                </a:lnTo>
                <a:lnTo>
                  <a:pt x="319" y="36"/>
                </a:lnTo>
                <a:lnTo>
                  <a:pt x="319" y="45"/>
                </a:lnTo>
                <a:lnTo>
                  <a:pt x="356" y="45"/>
                </a:lnTo>
                <a:lnTo>
                  <a:pt x="364" y="45"/>
                </a:lnTo>
                <a:lnTo>
                  <a:pt x="372" y="45"/>
                </a:lnTo>
                <a:lnTo>
                  <a:pt x="385" y="45"/>
                </a:lnTo>
                <a:lnTo>
                  <a:pt x="385" y="53"/>
                </a:lnTo>
                <a:lnTo>
                  <a:pt x="389" y="53"/>
                </a:lnTo>
                <a:lnTo>
                  <a:pt x="389" y="61"/>
                </a:lnTo>
                <a:lnTo>
                  <a:pt x="454" y="61"/>
                </a:lnTo>
                <a:lnTo>
                  <a:pt x="454" y="69"/>
                </a:lnTo>
                <a:lnTo>
                  <a:pt x="463" y="69"/>
                </a:lnTo>
                <a:lnTo>
                  <a:pt x="463" y="77"/>
                </a:lnTo>
                <a:lnTo>
                  <a:pt x="467" y="77"/>
                </a:lnTo>
                <a:lnTo>
                  <a:pt x="467" y="86"/>
                </a:lnTo>
                <a:lnTo>
                  <a:pt x="491" y="86"/>
                </a:lnTo>
                <a:lnTo>
                  <a:pt x="577" y="86"/>
                </a:lnTo>
                <a:lnTo>
                  <a:pt x="581" y="86"/>
                </a:lnTo>
                <a:lnTo>
                  <a:pt x="581" y="94"/>
                </a:lnTo>
                <a:lnTo>
                  <a:pt x="643" y="94"/>
                </a:lnTo>
                <a:lnTo>
                  <a:pt x="643" y="102"/>
                </a:lnTo>
                <a:lnTo>
                  <a:pt x="647" y="102"/>
                </a:lnTo>
                <a:lnTo>
                  <a:pt x="647" y="114"/>
                </a:lnTo>
                <a:lnTo>
                  <a:pt x="655" y="114"/>
                </a:lnTo>
                <a:lnTo>
                  <a:pt x="655" y="122"/>
                </a:lnTo>
                <a:lnTo>
                  <a:pt x="663" y="122"/>
                </a:lnTo>
                <a:lnTo>
                  <a:pt x="663" y="131"/>
                </a:lnTo>
                <a:lnTo>
                  <a:pt x="794" y="131"/>
                </a:lnTo>
                <a:lnTo>
                  <a:pt x="794" y="147"/>
                </a:lnTo>
                <a:lnTo>
                  <a:pt x="905" y="147"/>
                </a:lnTo>
                <a:lnTo>
                  <a:pt x="905" y="155"/>
                </a:lnTo>
                <a:lnTo>
                  <a:pt x="913" y="155"/>
                </a:lnTo>
                <a:lnTo>
                  <a:pt x="913" y="172"/>
                </a:lnTo>
                <a:lnTo>
                  <a:pt x="1015" y="172"/>
                </a:lnTo>
                <a:lnTo>
                  <a:pt x="1015" y="180"/>
                </a:lnTo>
                <a:lnTo>
                  <a:pt x="1019" y="180"/>
                </a:lnTo>
                <a:lnTo>
                  <a:pt x="1023" y="180"/>
                </a:lnTo>
                <a:lnTo>
                  <a:pt x="1036" y="180"/>
                </a:lnTo>
                <a:lnTo>
                  <a:pt x="1036" y="188"/>
                </a:lnTo>
                <a:lnTo>
                  <a:pt x="1122" y="188"/>
                </a:lnTo>
                <a:lnTo>
                  <a:pt x="1122" y="196"/>
                </a:lnTo>
                <a:lnTo>
                  <a:pt x="1167" y="196"/>
                </a:lnTo>
                <a:lnTo>
                  <a:pt x="1167" y="204"/>
                </a:lnTo>
                <a:lnTo>
                  <a:pt x="1200" y="204"/>
                </a:lnTo>
                <a:lnTo>
                  <a:pt x="1200" y="208"/>
                </a:lnTo>
                <a:lnTo>
                  <a:pt x="1220" y="208"/>
                </a:lnTo>
                <a:lnTo>
                  <a:pt x="1220" y="217"/>
                </a:lnTo>
                <a:lnTo>
                  <a:pt x="1232" y="217"/>
                </a:lnTo>
                <a:lnTo>
                  <a:pt x="1232" y="225"/>
                </a:lnTo>
                <a:lnTo>
                  <a:pt x="1265" y="225"/>
                </a:lnTo>
                <a:lnTo>
                  <a:pt x="1265" y="233"/>
                </a:lnTo>
                <a:lnTo>
                  <a:pt x="1269" y="233"/>
                </a:lnTo>
                <a:lnTo>
                  <a:pt x="1290" y="233"/>
                </a:lnTo>
                <a:lnTo>
                  <a:pt x="1290" y="241"/>
                </a:lnTo>
                <a:lnTo>
                  <a:pt x="1314" y="241"/>
                </a:lnTo>
                <a:lnTo>
                  <a:pt x="1314" y="249"/>
                </a:lnTo>
                <a:lnTo>
                  <a:pt x="1326" y="249"/>
                </a:lnTo>
                <a:lnTo>
                  <a:pt x="1326" y="258"/>
                </a:lnTo>
                <a:lnTo>
                  <a:pt x="1351" y="258"/>
                </a:lnTo>
                <a:lnTo>
                  <a:pt x="1376" y="258"/>
                </a:lnTo>
                <a:lnTo>
                  <a:pt x="1376" y="266"/>
                </a:lnTo>
                <a:lnTo>
                  <a:pt x="1380" y="266"/>
                </a:lnTo>
                <a:lnTo>
                  <a:pt x="1380" y="274"/>
                </a:lnTo>
                <a:lnTo>
                  <a:pt x="1408" y="274"/>
                </a:lnTo>
                <a:lnTo>
                  <a:pt x="1408" y="282"/>
                </a:lnTo>
                <a:lnTo>
                  <a:pt x="1412" y="282"/>
                </a:lnTo>
                <a:lnTo>
                  <a:pt x="1412" y="290"/>
                </a:lnTo>
                <a:lnTo>
                  <a:pt x="1441" y="290"/>
                </a:lnTo>
                <a:lnTo>
                  <a:pt x="1441" y="298"/>
                </a:lnTo>
                <a:lnTo>
                  <a:pt x="1458" y="298"/>
                </a:lnTo>
                <a:lnTo>
                  <a:pt x="1458" y="307"/>
                </a:lnTo>
                <a:lnTo>
                  <a:pt x="1503" y="307"/>
                </a:lnTo>
                <a:lnTo>
                  <a:pt x="1503" y="315"/>
                </a:lnTo>
                <a:lnTo>
                  <a:pt x="1503" y="323"/>
                </a:lnTo>
                <a:lnTo>
                  <a:pt x="1519" y="323"/>
                </a:lnTo>
                <a:lnTo>
                  <a:pt x="1519" y="331"/>
                </a:lnTo>
                <a:lnTo>
                  <a:pt x="1523" y="331"/>
                </a:lnTo>
                <a:lnTo>
                  <a:pt x="1523" y="335"/>
                </a:lnTo>
                <a:lnTo>
                  <a:pt x="1531" y="335"/>
                </a:lnTo>
                <a:lnTo>
                  <a:pt x="1544" y="335"/>
                </a:lnTo>
                <a:lnTo>
                  <a:pt x="1544" y="344"/>
                </a:lnTo>
                <a:lnTo>
                  <a:pt x="1564" y="344"/>
                </a:lnTo>
                <a:lnTo>
                  <a:pt x="1564" y="352"/>
                </a:lnTo>
                <a:lnTo>
                  <a:pt x="1576" y="352"/>
                </a:lnTo>
                <a:lnTo>
                  <a:pt x="1576" y="360"/>
                </a:lnTo>
                <a:lnTo>
                  <a:pt x="1584" y="360"/>
                </a:lnTo>
                <a:lnTo>
                  <a:pt x="1584" y="376"/>
                </a:lnTo>
                <a:lnTo>
                  <a:pt x="1621" y="376"/>
                </a:lnTo>
                <a:lnTo>
                  <a:pt x="1650" y="376"/>
                </a:lnTo>
                <a:lnTo>
                  <a:pt x="1650" y="384"/>
                </a:lnTo>
                <a:lnTo>
                  <a:pt x="1666" y="384"/>
                </a:lnTo>
                <a:lnTo>
                  <a:pt x="1666" y="393"/>
                </a:lnTo>
                <a:lnTo>
                  <a:pt x="1724" y="393"/>
                </a:lnTo>
                <a:lnTo>
                  <a:pt x="1724" y="401"/>
                </a:lnTo>
                <a:lnTo>
                  <a:pt x="1744" y="401"/>
                </a:lnTo>
                <a:lnTo>
                  <a:pt x="1744" y="409"/>
                </a:lnTo>
                <a:lnTo>
                  <a:pt x="1761" y="409"/>
                </a:lnTo>
                <a:lnTo>
                  <a:pt x="1761" y="417"/>
                </a:lnTo>
                <a:lnTo>
                  <a:pt x="1789" y="417"/>
                </a:lnTo>
                <a:lnTo>
                  <a:pt x="1789" y="425"/>
                </a:lnTo>
                <a:lnTo>
                  <a:pt x="1793" y="425"/>
                </a:lnTo>
                <a:lnTo>
                  <a:pt x="1793" y="434"/>
                </a:lnTo>
                <a:lnTo>
                  <a:pt x="1801" y="434"/>
                </a:lnTo>
                <a:lnTo>
                  <a:pt x="1818" y="434"/>
                </a:lnTo>
                <a:lnTo>
                  <a:pt x="1855" y="434"/>
                </a:lnTo>
                <a:lnTo>
                  <a:pt x="1855" y="442"/>
                </a:lnTo>
                <a:lnTo>
                  <a:pt x="1871" y="442"/>
                </a:lnTo>
                <a:lnTo>
                  <a:pt x="1871" y="450"/>
                </a:lnTo>
                <a:lnTo>
                  <a:pt x="1896" y="450"/>
                </a:lnTo>
                <a:lnTo>
                  <a:pt x="1896" y="458"/>
                </a:lnTo>
                <a:lnTo>
                  <a:pt x="1916" y="458"/>
                </a:lnTo>
                <a:lnTo>
                  <a:pt x="1916" y="466"/>
                </a:lnTo>
                <a:lnTo>
                  <a:pt x="1928" y="466"/>
                </a:lnTo>
                <a:lnTo>
                  <a:pt x="1928" y="475"/>
                </a:lnTo>
                <a:lnTo>
                  <a:pt x="1933" y="475"/>
                </a:lnTo>
                <a:lnTo>
                  <a:pt x="1933" y="483"/>
                </a:lnTo>
                <a:lnTo>
                  <a:pt x="1953" y="483"/>
                </a:lnTo>
                <a:lnTo>
                  <a:pt x="1953" y="491"/>
                </a:lnTo>
                <a:lnTo>
                  <a:pt x="1969" y="491"/>
                </a:lnTo>
                <a:lnTo>
                  <a:pt x="1969" y="499"/>
                </a:lnTo>
                <a:lnTo>
                  <a:pt x="1978" y="499"/>
                </a:lnTo>
                <a:lnTo>
                  <a:pt x="1986" y="499"/>
                </a:lnTo>
                <a:lnTo>
                  <a:pt x="1986" y="507"/>
                </a:lnTo>
                <a:lnTo>
                  <a:pt x="2018" y="507"/>
                </a:lnTo>
                <a:lnTo>
                  <a:pt x="2018" y="516"/>
                </a:lnTo>
                <a:lnTo>
                  <a:pt x="2027" y="516"/>
                </a:lnTo>
                <a:lnTo>
                  <a:pt x="2027" y="524"/>
                </a:lnTo>
                <a:lnTo>
                  <a:pt x="2039" y="524"/>
                </a:lnTo>
                <a:lnTo>
                  <a:pt x="2039" y="528"/>
                </a:lnTo>
                <a:lnTo>
                  <a:pt x="2064" y="528"/>
                </a:lnTo>
                <a:lnTo>
                  <a:pt x="2064" y="536"/>
                </a:lnTo>
                <a:lnTo>
                  <a:pt x="2080" y="536"/>
                </a:lnTo>
                <a:lnTo>
                  <a:pt x="2080" y="544"/>
                </a:lnTo>
                <a:lnTo>
                  <a:pt x="2084" y="544"/>
                </a:lnTo>
                <a:lnTo>
                  <a:pt x="2084" y="552"/>
                </a:lnTo>
                <a:lnTo>
                  <a:pt x="2109" y="552"/>
                </a:lnTo>
                <a:lnTo>
                  <a:pt x="2109" y="561"/>
                </a:lnTo>
                <a:lnTo>
                  <a:pt x="2113" y="561"/>
                </a:lnTo>
                <a:lnTo>
                  <a:pt x="2113" y="569"/>
                </a:lnTo>
                <a:lnTo>
                  <a:pt x="2113" y="577"/>
                </a:lnTo>
                <a:lnTo>
                  <a:pt x="2145" y="577"/>
                </a:lnTo>
                <a:lnTo>
                  <a:pt x="2145" y="585"/>
                </a:lnTo>
                <a:lnTo>
                  <a:pt x="2166" y="585"/>
                </a:lnTo>
                <a:lnTo>
                  <a:pt x="2166" y="593"/>
                </a:lnTo>
                <a:lnTo>
                  <a:pt x="2190" y="593"/>
                </a:lnTo>
                <a:lnTo>
                  <a:pt x="2190" y="602"/>
                </a:lnTo>
                <a:lnTo>
                  <a:pt x="2231" y="602"/>
                </a:lnTo>
                <a:lnTo>
                  <a:pt x="2231" y="610"/>
                </a:lnTo>
                <a:lnTo>
                  <a:pt x="2244" y="610"/>
                </a:lnTo>
                <a:lnTo>
                  <a:pt x="2244" y="618"/>
                </a:lnTo>
                <a:lnTo>
                  <a:pt x="2248" y="618"/>
                </a:lnTo>
                <a:lnTo>
                  <a:pt x="2248" y="626"/>
                </a:lnTo>
                <a:lnTo>
                  <a:pt x="2260" y="626"/>
                </a:lnTo>
                <a:lnTo>
                  <a:pt x="2260" y="634"/>
                </a:lnTo>
                <a:lnTo>
                  <a:pt x="2281" y="634"/>
                </a:lnTo>
                <a:lnTo>
                  <a:pt x="2281" y="642"/>
                </a:lnTo>
                <a:lnTo>
                  <a:pt x="2305" y="642"/>
                </a:lnTo>
                <a:lnTo>
                  <a:pt x="2305" y="651"/>
                </a:lnTo>
                <a:lnTo>
                  <a:pt x="2354" y="651"/>
                </a:lnTo>
                <a:lnTo>
                  <a:pt x="2354" y="659"/>
                </a:lnTo>
                <a:lnTo>
                  <a:pt x="2362" y="659"/>
                </a:lnTo>
                <a:lnTo>
                  <a:pt x="2362" y="667"/>
                </a:lnTo>
                <a:lnTo>
                  <a:pt x="2383" y="667"/>
                </a:lnTo>
                <a:lnTo>
                  <a:pt x="2383" y="683"/>
                </a:lnTo>
                <a:lnTo>
                  <a:pt x="2416" y="683"/>
                </a:lnTo>
                <a:lnTo>
                  <a:pt x="2416" y="692"/>
                </a:lnTo>
                <a:lnTo>
                  <a:pt x="2420" y="692"/>
                </a:lnTo>
                <a:lnTo>
                  <a:pt x="2420" y="700"/>
                </a:lnTo>
                <a:lnTo>
                  <a:pt x="2465" y="700"/>
                </a:lnTo>
                <a:lnTo>
                  <a:pt x="2465" y="708"/>
                </a:lnTo>
                <a:lnTo>
                  <a:pt x="2498" y="708"/>
                </a:lnTo>
                <a:lnTo>
                  <a:pt x="2498" y="716"/>
                </a:lnTo>
                <a:lnTo>
                  <a:pt x="2526" y="716"/>
                </a:lnTo>
                <a:lnTo>
                  <a:pt x="2526" y="724"/>
                </a:lnTo>
                <a:lnTo>
                  <a:pt x="2543" y="724"/>
                </a:lnTo>
                <a:lnTo>
                  <a:pt x="2543" y="733"/>
                </a:lnTo>
                <a:lnTo>
                  <a:pt x="2543" y="741"/>
                </a:lnTo>
                <a:lnTo>
                  <a:pt x="2559" y="741"/>
                </a:lnTo>
                <a:lnTo>
                  <a:pt x="2559" y="749"/>
                </a:lnTo>
                <a:lnTo>
                  <a:pt x="2575" y="749"/>
                </a:lnTo>
                <a:lnTo>
                  <a:pt x="2575" y="757"/>
                </a:lnTo>
                <a:lnTo>
                  <a:pt x="2592" y="757"/>
                </a:lnTo>
                <a:lnTo>
                  <a:pt x="2592" y="765"/>
                </a:lnTo>
                <a:lnTo>
                  <a:pt x="2645" y="765"/>
                </a:lnTo>
                <a:lnTo>
                  <a:pt x="2645" y="774"/>
                </a:lnTo>
                <a:lnTo>
                  <a:pt x="2649" y="774"/>
                </a:lnTo>
                <a:lnTo>
                  <a:pt x="2649" y="782"/>
                </a:lnTo>
                <a:lnTo>
                  <a:pt x="2657" y="782"/>
                </a:lnTo>
                <a:lnTo>
                  <a:pt x="2657" y="790"/>
                </a:lnTo>
                <a:lnTo>
                  <a:pt x="2674" y="790"/>
                </a:lnTo>
                <a:lnTo>
                  <a:pt x="2678" y="790"/>
                </a:lnTo>
                <a:lnTo>
                  <a:pt x="2678" y="798"/>
                </a:lnTo>
                <a:lnTo>
                  <a:pt x="2702" y="798"/>
                </a:lnTo>
                <a:lnTo>
                  <a:pt x="2702" y="806"/>
                </a:lnTo>
                <a:lnTo>
                  <a:pt x="2715" y="806"/>
                </a:lnTo>
                <a:lnTo>
                  <a:pt x="2715" y="814"/>
                </a:lnTo>
                <a:lnTo>
                  <a:pt x="2727" y="814"/>
                </a:lnTo>
                <a:lnTo>
                  <a:pt x="2735" y="814"/>
                </a:lnTo>
                <a:lnTo>
                  <a:pt x="2735" y="823"/>
                </a:lnTo>
                <a:lnTo>
                  <a:pt x="2760" y="823"/>
                </a:lnTo>
                <a:lnTo>
                  <a:pt x="2760" y="831"/>
                </a:lnTo>
                <a:lnTo>
                  <a:pt x="2768" y="831"/>
                </a:lnTo>
                <a:lnTo>
                  <a:pt x="2768" y="839"/>
                </a:lnTo>
                <a:lnTo>
                  <a:pt x="2792" y="839"/>
                </a:lnTo>
                <a:lnTo>
                  <a:pt x="2801" y="839"/>
                </a:lnTo>
                <a:lnTo>
                  <a:pt x="2801" y="855"/>
                </a:lnTo>
                <a:lnTo>
                  <a:pt x="2833" y="855"/>
                </a:lnTo>
                <a:lnTo>
                  <a:pt x="2833" y="864"/>
                </a:lnTo>
                <a:lnTo>
                  <a:pt x="2846" y="864"/>
                </a:lnTo>
                <a:lnTo>
                  <a:pt x="2846" y="872"/>
                </a:lnTo>
                <a:lnTo>
                  <a:pt x="2919" y="872"/>
                </a:lnTo>
                <a:lnTo>
                  <a:pt x="2919" y="880"/>
                </a:lnTo>
                <a:lnTo>
                  <a:pt x="2944" y="880"/>
                </a:lnTo>
                <a:lnTo>
                  <a:pt x="2952" y="880"/>
                </a:lnTo>
                <a:lnTo>
                  <a:pt x="2952" y="888"/>
                </a:lnTo>
                <a:lnTo>
                  <a:pt x="2968" y="888"/>
                </a:lnTo>
                <a:lnTo>
                  <a:pt x="2973" y="888"/>
                </a:lnTo>
                <a:lnTo>
                  <a:pt x="2973" y="896"/>
                </a:lnTo>
                <a:lnTo>
                  <a:pt x="2977" y="896"/>
                </a:lnTo>
                <a:lnTo>
                  <a:pt x="2977" y="905"/>
                </a:lnTo>
                <a:lnTo>
                  <a:pt x="2985" y="905"/>
                </a:lnTo>
                <a:lnTo>
                  <a:pt x="2985" y="913"/>
                </a:lnTo>
                <a:lnTo>
                  <a:pt x="2993" y="913"/>
                </a:lnTo>
                <a:lnTo>
                  <a:pt x="2993" y="921"/>
                </a:lnTo>
                <a:lnTo>
                  <a:pt x="3009" y="921"/>
                </a:lnTo>
                <a:lnTo>
                  <a:pt x="3013" y="921"/>
                </a:lnTo>
                <a:lnTo>
                  <a:pt x="3013" y="929"/>
                </a:lnTo>
                <a:lnTo>
                  <a:pt x="3018" y="929"/>
                </a:lnTo>
                <a:lnTo>
                  <a:pt x="3018" y="937"/>
                </a:lnTo>
                <a:lnTo>
                  <a:pt x="3038" y="937"/>
                </a:lnTo>
                <a:lnTo>
                  <a:pt x="3038" y="946"/>
                </a:lnTo>
                <a:lnTo>
                  <a:pt x="3042" y="946"/>
                </a:lnTo>
                <a:lnTo>
                  <a:pt x="3042" y="954"/>
                </a:lnTo>
                <a:lnTo>
                  <a:pt x="3059" y="954"/>
                </a:lnTo>
                <a:lnTo>
                  <a:pt x="3059" y="962"/>
                </a:lnTo>
                <a:lnTo>
                  <a:pt x="3071" y="962"/>
                </a:lnTo>
                <a:lnTo>
                  <a:pt x="3071" y="970"/>
                </a:lnTo>
                <a:lnTo>
                  <a:pt x="3091" y="970"/>
                </a:lnTo>
                <a:lnTo>
                  <a:pt x="3104" y="970"/>
                </a:lnTo>
                <a:lnTo>
                  <a:pt x="3128" y="970"/>
                </a:lnTo>
                <a:lnTo>
                  <a:pt x="3128" y="978"/>
                </a:lnTo>
                <a:lnTo>
                  <a:pt x="3140" y="978"/>
                </a:lnTo>
                <a:lnTo>
                  <a:pt x="3140" y="987"/>
                </a:lnTo>
                <a:lnTo>
                  <a:pt x="3153" y="987"/>
                </a:lnTo>
                <a:lnTo>
                  <a:pt x="3153" y="995"/>
                </a:lnTo>
                <a:lnTo>
                  <a:pt x="3157" y="995"/>
                </a:lnTo>
                <a:lnTo>
                  <a:pt x="3169" y="995"/>
                </a:lnTo>
                <a:lnTo>
                  <a:pt x="3181" y="995"/>
                </a:lnTo>
                <a:lnTo>
                  <a:pt x="3194" y="995"/>
                </a:lnTo>
                <a:lnTo>
                  <a:pt x="3194" y="1003"/>
                </a:lnTo>
                <a:lnTo>
                  <a:pt x="3235" y="1003"/>
                </a:lnTo>
                <a:lnTo>
                  <a:pt x="3235" y="1011"/>
                </a:lnTo>
                <a:lnTo>
                  <a:pt x="3239" y="1011"/>
                </a:lnTo>
                <a:lnTo>
                  <a:pt x="3247" y="1011"/>
                </a:lnTo>
                <a:lnTo>
                  <a:pt x="3247" y="1019"/>
                </a:lnTo>
                <a:lnTo>
                  <a:pt x="3259" y="1019"/>
                </a:lnTo>
                <a:lnTo>
                  <a:pt x="3276" y="1019"/>
                </a:lnTo>
                <a:lnTo>
                  <a:pt x="3296" y="1019"/>
                </a:lnTo>
                <a:lnTo>
                  <a:pt x="3296" y="1032"/>
                </a:lnTo>
                <a:lnTo>
                  <a:pt x="3300" y="1032"/>
                </a:lnTo>
                <a:lnTo>
                  <a:pt x="3304" y="1032"/>
                </a:lnTo>
                <a:lnTo>
                  <a:pt x="3304" y="1040"/>
                </a:lnTo>
                <a:lnTo>
                  <a:pt x="3337" y="1040"/>
                </a:lnTo>
                <a:lnTo>
                  <a:pt x="3337" y="1048"/>
                </a:lnTo>
                <a:lnTo>
                  <a:pt x="3357" y="1048"/>
                </a:lnTo>
                <a:lnTo>
                  <a:pt x="3362" y="1048"/>
                </a:lnTo>
                <a:lnTo>
                  <a:pt x="3362" y="1056"/>
                </a:lnTo>
                <a:lnTo>
                  <a:pt x="3370" y="1056"/>
                </a:lnTo>
                <a:lnTo>
                  <a:pt x="3370" y="1064"/>
                </a:lnTo>
                <a:lnTo>
                  <a:pt x="3378" y="1064"/>
                </a:lnTo>
                <a:lnTo>
                  <a:pt x="3386" y="1064"/>
                </a:lnTo>
                <a:lnTo>
                  <a:pt x="3398" y="1064"/>
                </a:lnTo>
                <a:lnTo>
                  <a:pt x="3398" y="1073"/>
                </a:lnTo>
                <a:lnTo>
                  <a:pt x="3407" y="1073"/>
                </a:lnTo>
                <a:lnTo>
                  <a:pt x="3411" y="1073"/>
                </a:lnTo>
                <a:lnTo>
                  <a:pt x="3411" y="1081"/>
                </a:lnTo>
                <a:lnTo>
                  <a:pt x="3415" y="1081"/>
                </a:lnTo>
                <a:lnTo>
                  <a:pt x="3415" y="1093"/>
                </a:lnTo>
                <a:lnTo>
                  <a:pt x="3419" y="1093"/>
                </a:lnTo>
                <a:lnTo>
                  <a:pt x="3419" y="1101"/>
                </a:lnTo>
                <a:lnTo>
                  <a:pt x="3431" y="1101"/>
                </a:lnTo>
                <a:lnTo>
                  <a:pt x="3439" y="1101"/>
                </a:lnTo>
                <a:lnTo>
                  <a:pt x="3439" y="1109"/>
                </a:lnTo>
                <a:lnTo>
                  <a:pt x="3452" y="1109"/>
                </a:lnTo>
                <a:lnTo>
                  <a:pt x="3476" y="1109"/>
                </a:lnTo>
                <a:lnTo>
                  <a:pt x="3476" y="1118"/>
                </a:lnTo>
                <a:lnTo>
                  <a:pt x="3509" y="1118"/>
                </a:lnTo>
                <a:lnTo>
                  <a:pt x="3517" y="1118"/>
                </a:lnTo>
                <a:lnTo>
                  <a:pt x="3538" y="1118"/>
                </a:lnTo>
                <a:lnTo>
                  <a:pt x="3538" y="1126"/>
                </a:lnTo>
                <a:lnTo>
                  <a:pt x="3550" y="1126"/>
                </a:lnTo>
                <a:lnTo>
                  <a:pt x="3550" y="1138"/>
                </a:lnTo>
                <a:lnTo>
                  <a:pt x="3570" y="1138"/>
                </a:lnTo>
                <a:lnTo>
                  <a:pt x="3583" y="1138"/>
                </a:lnTo>
                <a:lnTo>
                  <a:pt x="3583" y="1146"/>
                </a:lnTo>
                <a:lnTo>
                  <a:pt x="3632" y="1146"/>
                </a:lnTo>
                <a:lnTo>
                  <a:pt x="3660" y="1146"/>
                </a:lnTo>
                <a:lnTo>
                  <a:pt x="3665" y="1146"/>
                </a:lnTo>
                <a:lnTo>
                  <a:pt x="3665" y="1154"/>
                </a:lnTo>
                <a:lnTo>
                  <a:pt x="3685" y="1154"/>
                </a:lnTo>
                <a:lnTo>
                  <a:pt x="3701" y="1154"/>
                </a:lnTo>
                <a:lnTo>
                  <a:pt x="3726" y="1154"/>
                </a:lnTo>
                <a:lnTo>
                  <a:pt x="3726" y="1163"/>
                </a:lnTo>
                <a:lnTo>
                  <a:pt x="3730" y="1163"/>
                </a:lnTo>
                <a:lnTo>
                  <a:pt x="3730" y="1175"/>
                </a:lnTo>
                <a:lnTo>
                  <a:pt x="3775" y="1175"/>
                </a:lnTo>
                <a:lnTo>
                  <a:pt x="3787" y="1175"/>
                </a:lnTo>
                <a:lnTo>
                  <a:pt x="3800" y="1175"/>
                </a:lnTo>
                <a:lnTo>
                  <a:pt x="3800" y="1183"/>
                </a:lnTo>
                <a:lnTo>
                  <a:pt x="3808" y="1183"/>
                </a:lnTo>
                <a:lnTo>
                  <a:pt x="3808" y="1191"/>
                </a:lnTo>
                <a:lnTo>
                  <a:pt x="3828" y="1191"/>
                </a:lnTo>
                <a:lnTo>
                  <a:pt x="3857" y="1191"/>
                </a:lnTo>
                <a:lnTo>
                  <a:pt x="3857" y="1204"/>
                </a:lnTo>
                <a:lnTo>
                  <a:pt x="3861" y="1204"/>
                </a:lnTo>
                <a:lnTo>
                  <a:pt x="3861" y="1212"/>
                </a:lnTo>
                <a:lnTo>
                  <a:pt x="3894" y="1212"/>
                </a:lnTo>
                <a:lnTo>
                  <a:pt x="3894" y="1220"/>
                </a:lnTo>
                <a:lnTo>
                  <a:pt x="3906" y="1220"/>
                </a:lnTo>
                <a:lnTo>
                  <a:pt x="3906" y="1240"/>
                </a:lnTo>
                <a:lnTo>
                  <a:pt x="3935" y="1240"/>
                </a:lnTo>
                <a:lnTo>
                  <a:pt x="3935" y="1249"/>
                </a:lnTo>
                <a:lnTo>
                  <a:pt x="3951" y="1249"/>
                </a:lnTo>
                <a:lnTo>
                  <a:pt x="3951" y="1261"/>
                </a:lnTo>
                <a:lnTo>
                  <a:pt x="3951" y="1269"/>
                </a:lnTo>
                <a:lnTo>
                  <a:pt x="3963" y="1269"/>
                </a:lnTo>
                <a:lnTo>
                  <a:pt x="3963" y="1281"/>
                </a:lnTo>
                <a:lnTo>
                  <a:pt x="3972" y="1281"/>
                </a:lnTo>
                <a:lnTo>
                  <a:pt x="3976" y="1281"/>
                </a:lnTo>
                <a:lnTo>
                  <a:pt x="3976" y="1290"/>
                </a:lnTo>
                <a:lnTo>
                  <a:pt x="4000" y="1290"/>
                </a:lnTo>
                <a:lnTo>
                  <a:pt x="4000" y="1310"/>
                </a:lnTo>
                <a:lnTo>
                  <a:pt x="4008" y="1310"/>
                </a:lnTo>
                <a:lnTo>
                  <a:pt x="4008" y="1318"/>
                </a:lnTo>
                <a:lnTo>
                  <a:pt x="4021" y="1318"/>
                </a:lnTo>
                <a:lnTo>
                  <a:pt x="4033" y="1318"/>
                </a:lnTo>
                <a:lnTo>
                  <a:pt x="4049" y="1318"/>
                </a:lnTo>
                <a:lnTo>
                  <a:pt x="4049" y="1331"/>
                </a:lnTo>
                <a:lnTo>
                  <a:pt x="4086" y="1331"/>
                </a:lnTo>
                <a:lnTo>
                  <a:pt x="4086" y="1339"/>
                </a:lnTo>
                <a:lnTo>
                  <a:pt x="4090" y="1339"/>
                </a:lnTo>
                <a:lnTo>
                  <a:pt x="4094" y="1339"/>
                </a:lnTo>
                <a:lnTo>
                  <a:pt x="4094" y="1351"/>
                </a:lnTo>
                <a:lnTo>
                  <a:pt x="4099" y="1351"/>
                </a:lnTo>
                <a:lnTo>
                  <a:pt x="4107" y="1351"/>
                </a:lnTo>
                <a:lnTo>
                  <a:pt x="4107" y="1359"/>
                </a:lnTo>
                <a:lnTo>
                  <a:pt x="4111" y="1359"/>
                </a:lnTo>
                <a:lnTo>
                  <a:pt x="4111" y="1371"/>
                </a:lnTo>
                <a:lnTo>
                  <a:pt x="4115" y="1371"/>
                </a:lnTo>
                <a:lnTo>
                  <a:pt x="4148" y="1371"/>
                </a:lnTo>
                <a:lnTo>
                  <a:pt x="4148" y="1380"/>
                </a:lnTo>
                <a:lnTo>
                  <a:pt x="4160" y="1380"/>
                </a:lnTo>
                <a:lnTo>
                  <a:pt x="4172" y="1380"/>
                </a:lnTo>
                <a:lnTo>
                  <a:pt x="4176" y="1380"/>
                </a:lnTo>
                <a:lnTo>
                  <a:pt x="4197" y="1380"/>
                </a:lnTo>
                <a:lnTo>
                  <a:pt x="4205" y="1380"/>
                </a:lnTo>
                <a:lnTo>
                  <a:pt x="4205" y="1392"/>
                </a:lnTo>
                <a:lnTo>
                  <a:pt x="4209" y="1392"/>
                </a:lnTo>
                <a:lnTo>
                  <a:pt x="4221" y="1392"/>
                </a:lnTo>
                <a:lnTo>
                  <a:pt x="4221" y="1400"/>
                </a:lnTo>
                <a:lnTo>
                  <a:pt x="4283" y="1400"/>
                </a:lnTo>
                <a:lnTo>
                  <a:pt x="4291" y="1400"/>
                </a:lnTo>
                <a:lnTo>
                  <a:pt x="4311" y="1400"/>
                </a:lnTo>
                <a:lnTo>
                  <a:pt x="4311" y="1412"/>
                </a:lnTo>
                <a:lnTo>
                  <a:pt x="4320" y="1412"/>
                </a:lnTo>
                <a:lnTo>
                  <a:pt x="4340" y="1412"/>
                </a:lnTo>
                <a:lnTo>
                  <a:pt x="4357" y="1412"/>
                </a:lnTo>
                <a:lnTo>
                  <a:pt x="4369" y="1412"/>
                </a:lnTo>
                <a:lnTo>
                  <a:pt x="4430" y="1412"/>
                </a:lnTo>
                <a:lnTo>
                  <a:pt x="4459" y="1412"/>
                </a:lnTo>
                <a:lnTo>
                  <a:pt x="4463" y="1412"/>
                </a:lnTo>
                <a:lnTo>
                  <a:pt x="4508" y="1412"/>
                </a:lnTo>
                <a:lnTo>
                  <a:pt x="4508" y="1425"/>
                </a:lnTo>
                <a:lnTo>
                  <a:pt x="4524" y="1425"/>
                </a:lnTo>
                <a:lnTo>
                  <a:pt x="4524" y="1437"/>
                </a:lnTo>
                <a:lnTo>
                  <a:pt x="4561" y="1437"/>
                </a:lnTo>
                <a:lnTo>
                  <a:pt x="4565" y="1437"/>
                </a:lnTo>
                <a:lnTo>
                  <a:pt x="4565" y="1449"/>
                </a:lnTo>
                <a:lnTo>
                  <a:pt x="4569" y="1449"/>
                </a:lnTo>
                <a:lnTo>
                  <a:pt x="4574" y="1449"/>
                </a:lnTo>
                <a:lnTo>
                  <a:pt x="4574" y="1462"/>
                </a:lnTo>
                <a:lnTo>
                  <a:pt x="4590" y="1462"/>
                </a:lnTo>
                <a:lnTo>
                  <a:pt x="4619" y="1462"/>
                </a:lnTo>
                <a:lnTo>
                  <a:pt x="4619" y="1474"/>
                </a:lnTo>
                <a:lnTo>
                  <a:pt x="4631" y="1474"/>
                </a:lnTo>
                <a:lnTo>
                  <a:pt x="4631" y="1482"/>
                </a:lnTo>
                <a:lnTo>
                  <a:pt x="4639" y="1482"/>
                </a:lnTo>
                <a:lnTo>
                  <a:pt x="4639" y="1494"/>
                </a:lnTo>
                <a:lnTo>
                  <a:pt x="4643" y="1494"/>
                </a:lnTo>
                <a:lnTo>
                  <a:pt x="4643" y="1507"/>
                </a:lnTo>
                <a:lnTo>
                  <a:pt x="4684" y="1507"/>
                </a:lnTo>
                <a:lnTo>
                  <a:pt x="4684" y="1519"/>
                </a:lnTo>
                <a:lnTo>
                  <a:pt x="4700" y="1519"/>
                </a:lnTo>
                <a:lnTo>
                  <a:pt x="4705" y="1519"/>
                </a:lnTo>
                <a:lnTo>
                  <a:pt x="4725" y="1519"/>
                </a:lnTo>
                <a:lnTo>
                  <a:pt x="4725" y="1531"/>
                </a:lnTo>
                <a:lnTo>
                  <a:pt x="4729" y="1531"/>
                </a:lnTo>
                <a:lnTo>
                  <a:pt x="4778" y="1531"/>
                </a:lnTo>
                <a:lnTo>
                  <a:pt x="4795" y="1531"/>
                </a:lnTo>
                <a:lnTo>
                  <a:pt x="4807" y="1531"/>
                </a:lnTo>
                <a:lnTo>
                  <a:pt x="4807" y="1543"/>
                </a:lnTo>
                <a:lnTo>
                  <a:pt x="4836" y="1543"/>
                </a:lnTo>
                <a:lnTo>
                  <a:pt x="4864" y="1543"/>
                </a:lnTo>
                <a:lnTo>
                  <a:pt x="4868" y="1543"/>
                </a:lnTo>
                <a:lnTo>
                  <a:pt x="4868" y="1556"/>
                </a:lnTo>
                <a:lnTo>
                  <a:pt x="4872" y="1556"/>
                </a:lnTo>
                <a:lnTo>
                  <a:pt x="4885" y="1556"/>
                </a:lnTo>
                <a:lnTo>
                  <a:pt x="4889" y="1556"/>
                </a:lnTo>
                <a:lnTo>
                  <a:pt x="4889" y="1572"/>
                </a:lnTo>
                <a:lnTo>
                  <a:pt x="4893" y="1572"/>
                </a:lnTo>
                <a:lnTo>
                  <a:pt x="4905" y="1572"/>
                </a:lnTo>
                <a:lnTo>
                  <a:pt x="4913" y="1572"/>
                </a:lnTo>
                <a:lnTo>
                  <a:pt x="4926" y="1572"/>
                </a:lnTo>
                <a:lnTo>
                  <a:pt x="4926" y="1584"/>
                </a:lnTo>
                <a:lnTo>
                  <a:pt x="4934" y="1584"/>
                </a:lnTo>
                <a:lnTo>
                  <a:pt x="4934" y="1597"/>
                </a:lnTo>
                <a:lnTo>
                  <a:pt x="4942" y="1597"/>
                </a:lnTo>
                <a:lnTo>
                  <a:pt x="4942" y="1613"/>
                </a:lnTo>
                <a:lnTo>
                  <a:pt x="4967" y="1613"/>
                </a:lnTo>
                <a:lnTo>
                  <a:pt x="4971" y="1613"/>
                </a:lnTo>
                <a:lnTo>
                  <a:pt x="4975" y="1613"/>
                </a:lnTo>
                <a:lnTo>
                  <a:pt x="4975" y="1625"/>
                </a:lnTo>
                <a:lnTo>
                  <a:pt x="4979" y="1625"/>
                </a:lnTo>
                <a:lnTo>
                  <a:pt x="4987" y="1625"/>
                </a:lnTo>
                <a:lnTo>
                  <a:pt x="4999" y="1625"/>
                </a:lnTo>
                <a:lnTo>
                  <a:pt x="5024" y="1625"/>
                </a:lnTo>
                <a:lnTo>
                  <a:pt x="5044" y="1625"/>
                </a:lnTo>
                <a:lnTo>
                  <a:pt x="5057" y="1625"/>
                </a:lnTo>
                <a:lnTo>
                  <a:pt x="5081" y="1625"/>
                </a:lnTo>
                <a:lnTo>
                  <a:pt x="5102" y="1625"/>
                </a:lnTo>
                <a:lnTo>
                  <a:pt x="5155" y="1625"/>
                </a:lnTo>
                <a:lnTo>
                  <a:pt x="5184" y="1625"/>
                </a:lnTo>
                <a:lnTo>
                  <a:pt x="5188" y="1625"/>
                </a:lnTo>
                <a:lnTo>
                  <a:pt x="5200" y="1625"/>
                </a:lnTo>
                <a:lnTo>
                  <a:pt x="5212" y="1625"/>
                </a:lnTo>
                <a:lnTo>
                  <a:pt x="5225" y="1625"/>
                </a:lnTo>
                <a:lnTo>
                  <a:pt x="5241" y="1625"/>
                </a:lnTo>
                <a:lnTo>
                  <a:pt x="5241" y="1646"/>
                </a:lnTo>
                <a:lnTo>
                  <a:pt x="5245" y="1646"/>
                </a:lnTo>
                <a:lnTo>
                  <a:pt x="5249" y="1646"/>
                </a:lnTo>
                <a:lnTo>
                  <a:pt x="5261" y="1646"/>
                </a:lnTo>
                <a:lnTo>
                  <a:pt x="5261" y="1662"/>
                </a:lnTo>
                <a:lnTo>
                  <a:pt x="5311" y="1662"/>
                </a:lnTo>
                <a:lnTo>
                  <a:pt x="5311" y="1683"/>
                </a:lnTo>
                <a:lnTo>
                  <a:pt x="5315" y="1683"/>
                </a:lnTo>
                <a:lnTo>
                  <a:pt x="5323" y="1683"/>
                </a:lnTo>
                <a:lnTo>
                  <a:pt x="5352" y="1683"/>
                </a:lnTo>
                <a:lnTo>
                  <a:pt x="5409" y="1683"/>
                </a:lnTo>
                <a:lnTo>
                  <a:pt x="5421" y="1683"/>
                </a:lnTo>
                <a:lnTo>
                  <a:pt x="5454" y="1683"/>
                </a:lnTo>
                <a:lnTo>
                  <a:pt x="5454" y="1699"/>
                </a:lnTo>
                <a:lnTo>
                  <a:pt x="5474" y="1699"/>
                </a:lnTo>
                <a:lnTo>
                  <a:pt x="5483" y="1699"/>
                </a:lnTo>
                <a:lnTo>
                  <a:pt x="5487" y="1699"/>
                </a:lnTo>
                <a:lnTo>
                  <a:pt x="5491" y="1699"/>
                </a:lnTo>
                <a:lnTo>
                  <a:pt x="5491" y="1720"/>
                </a:lnTo>
                <a:lnTo>
                  <a:pt x="5515" y="1720"/>
                </a:lnTo>
                <a:lnTo>
                  <a:pt x="5523" y="1720"/>
                </a:lnTo>
                <a:lnTo>
                  <a:pt x="5528" y="1720"/>
                </a:lnTo>
                <a:lnTo>
                  <a:pt x="5548" y="1720"/>
                </a:lnTo>
                <a:lnTo>
                  <a:pt x="5552" y="1720"/>
                </a:lnTo>
                <a:lnTo>
                  <a:pt x="5560" y="1720"/>
                </a:lnTo>
                <a:lnTo>
                  <a:pt x="5581" y="1720"/>
                </a:lnTo>
                <a:lnTo>
                  <a:pt x="5585" y="1720"/>
                </a:lnTo>
                <a:lnTo>
                  <a:pt x="5601" y="1720"/>
                </a:lnTo>
                <a:lnTo>
                  <a:pt x="5601" y="1744"/>
                </a:lnTo>
                <a:lnTo>
                  <a:pt x="5609" y="1744"/>
                </a:lnTo>
                <a:lnTo>
                  <a:pt x="5634" y="1744"/>
                </a:lnTo>
                <a:lnTo>
                  <a:pt x="5642" y="1744"/>
                </a:lnTo>
                <a:lnTo>
                  <a:pt x="5659" y="1744"/>
                </a:lnTo>
                <a:lnTo>
                  <a:pt x="5683" y="1744"/>
                </a:lnTo>
                <a:lnTo>
                  <a:pt x="5687" y="1744"/>
                </a:lnTo>
                <a:lnTo>
                  <a:pt x="5753" y="1744"/>
                </a:lnTo>
                <a:lnTo>
                  <a:pt x="5765" y="1744"/>
                </a:lnTo>
                <a:lnTo>
                  <a:pt x="5810" y="1744"/>
                </a:lnTo>
                <a:lnTo>
                  <a:pt x="5810" y="1773"/>
                </a:lnTo>
                <a:lnTo>
                  <a:pt x="5827" y="1773"/>
                </a:lnTo>
              </a:path>
            </a:pathLst>
          </a:custGeom>
          <a:noFill/>
          <a:ln w="28575" cap="flat">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2711" name="Straight Connector 177"/>
          <p:cNvCxnSpPr>
            <a:cxnSpLocks noChangeShapeType="1"/>
          </p:cNvCxnSpPr>
          <p:nvPr/>
        </p:nvCxnSpPr>
        <p:spPr bwMode="auto">
          <a:xfrm>
            <a:off x="2257425" y="1946275"/>
            <a:ext cx="0" cy="21669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12" name="Straight Connector 178"/>
          <p:cNvCxnSpPr>
            <a:cxnSpLocks noChangeShapeType="1"/>
          </p:cNvCxnSpPr>
          <p:nvPr/>
        </p:nvCxnSpPr>
        <p:spPr bwMode="auto">
          <a:xfrm>
            <a:off x="2179638" y="1955800"/>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13" name="Straight Connector 180"/>
          <p:cNvCxnSpPr>
            <a:cxnSpLocks noChangeShapeType="1"/>
          </p:cNvCxnSpPr>
          <p:nvPr/>
        </p:nvCxnSpPr>
        <p:spPr bwMode="auto">
          <a:xfrm>
            <a:off x="2185988" y="24526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14" name="Straight Connector 181"/>
          <p:cNvCxnSpPr>
            <a:cxnSpLocks noChangeShapeType="1"/>
          </p:cNvCxnSpPr>
          <p:nvPr/>
        </p:nvCxnSpPr>
        <p:spPr bwMode="auto">
          <a:xfrm>
            <a:off x="2185988" y="297973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15" name="Straight Connector 182"/>
          <p:cNvCxnSpPr>
            <a:cxnSpLocks noChangeShapeType="1"/>
          </p:cNvCxnSpPr>
          <p:nvPr/>
        </p:nvCxnSpPr>
        <p:spPr bwMode="auto">
          <a:xfrm>
            <a:off x="2192338" y="3476625"/>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2716" name="TextBox 184"/>
          <p:cNvSpPr txBox="1">
            <a:spLocks noChangeArrowheads="1"/>
          </p:cNvSpPr>
          <p:nvPr/>
        </p:nvSpPr>
        <p:spPr bwMode="auto">
          <a:xfrm>
            <a:off x="1946275" y="3962400"/>
            <a:ext cx="292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a:t>
            </a:r>
          </a:p>
        </p:txBody>
      </p:sp>
      <p:sp>
        <p:nvSpPr>
          <p:cNvPr id="72717" name="TextBox 185"/>
          <p:cNvSpPr txBox="1">
            <a:spLocks noChangeArrowheads="1"/>
          </p:cNvSpPr>
          <p:nvPr/>
        </p:nvSpPr>
        <p:spPr bwMode="auto">
          <a:xfrm>
            <a:off x="1606550" y="3332163"/>
            <a:ext cx="631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0.25</a:t>
            </a:r>
          </a:p>
        </p:txBody>
      </p:sp>
      <p:sp>
        <p:nvSpPr>
          <p:cNvPr id="72718" name="TextBox 186"/>
          <p:cNvSpPr txBox="1">
            <a:spLocks noChangeArrowheads="1"/>
          </p:cNvSpPr>
          <p:nvPr/>
        </p:nvSpPr>
        <p:spPr bwMode="auto">
          <a:xfrm>
            <a:off x="1582738" y="2824163"/>
            <a:ext cx="6556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0.50</a:t>
            </a:r>
          </a:p>
        </p:txBody>
      </p:sp>
      <p:sp>
        <p:nvSpPr>
          <p:cNvPr id="72719" name="TextBox 187"/>
          <p:cNvSpPr txBox="1">
            <a:spLocks noChangeArrowheads="1"/>
          </p:cNvSpPr>
          <p:nvPr/>
        </p:nvSpPr>
        <p:spPr bwMode="auto">
          <a:xfrm>
            <a:off x="1589088" y="2297113"/>
            <a:ext cx="6492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0.75</a:t>
            </a:r>
          </a:p>
        </p:txBody>
      </p:sp>
      <p:sp>
        <p:nvSpPr>
          <p:cNvPr id="72720" name="TextBox 188"/>
          <p:cNvSpPr txBox="1">
            <a:spLocks noChangeArrowheads="1"/>
          </p:cNvSpPr>
          <p:nvPr/>
        </p:nvSpPr>
        <p:spPr bwMode="auto">
          <a:xfrm>
            <a:off x="1589088" y="1800225"/>
            <a:ext cx="649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1.00</a:t>
            </a:r>
          </a:p>
        </p:txBody>
      </p:sp>
      <p:sp>
        <p:nvSpPr>
          <p:cNvPr id="72721" name="TextBox 189"/>
          <p:cNvSpPr txBox="1">
            <a:spLocks noChangeArrowheads="1"/>
          </p:cNvSpPr>
          <p:nvPr/>
        </p:nvSpPr>
        <p:spPr bwMode="auto">
          <a:xfrm>
            <a:off x="2295525" y="3481388"/>
            <a:ext cx="1227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Log-rank test</a:t>
            </a:r>
            <a:b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.0005</a:t>
            </a:r>
          </a:p>
        </p:txBody>
      </p:sp>
      <p:sp>
        <p:nvSpPr>
          <p:cNvPr id="72722" name="TextBox 190"/>
          <p:cNvSpPr txBox="1">
            <a:spLocks noChangeArrowheads="1"/>
          </p:cNvSpPr>
          <p:nvPr/>
        </p:nvSpPr>
        <p:spPr bwMode="auto">
          <a:xfrm>
            <a:off x="3471863" y="3492500"/>
            <a:ext cx="2516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HR: 0.72 </a:t>
            </a:r>
            <a:b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(95% CI: 0.60-0.87; </a:t>
            </a: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&lt; .001)</a:t>
            </a:r>
          </a:p>
        </p:txBody>
      </p:sp>
      <p:sp>
        <p:nvSpPr>
          <p:cNvPr id="72723" name="TextBox 191"/>
          <p:cNvSpPr txBox="1">
            <a:spLocks noChangeArrowheads="1"/>
          </p:cNvSpPr>
          <p:nvPr/>
        </p:nvSpPr>
        <p:spPr bwMode="auto">
          <a:xfrm>
            <a:off x="2541588" y="1603375"/>
            <a:ext cx="2955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Kaplan-Meier PFS Estimates</a:t>
            </a:r>
          </a:p>
        </p:txBody>
      </p:sp>
      <p:sp>
        <p:nvSpPr>
          <p:cNvPr id="72724" name="TextBox 192"/>
          <p:cNvSpPr txBox="1">
            <a:spLocks noChangeArrowheads="1"/>
          </p:cNvSpPr>
          <p:nvPr/>
        </p:nvSpPr>
        <p:spPr bwMode="auto">
          <a:xfrm>
            <a:off x="5164138" y="3214688"/>
            <a:ext cx="88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D7D31"/>
                </a:solidFill>
                <a:effectLst/>
                <a:uLnTx/>
                <a:uFillTx/>
                <a:latin typeface="Arial" panose="020B0604020202020204" pitchFamily="34" charset="0"/>
                <a:ea typeface="+mn-ea"/>
                <a:cs typeface="+mn-cs"/>
              </a:rPr>
              <a:t>1 ASCT</a:t>
            </a:r>
          </a:p>
        </p:txBody>
      </p:sp>
      <p:sp>
        <p:nvSpPr>
          <p:cNvPr id="72725" name="TextBox 195"/>
          <p:cNvSpPr txBox="1">
            <a:spLocks noChangeArrowheads="1"/>
          </p:cNvSpPr>
          <p:nvPr/>
        </p:nvSpPr>
        <p:spPr bwMode="auto">
          <a:xfrm>
            <a:off x="3717925" y="441325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Mos</a:t>
            </a:r>
          </a:p>
        </p:txBody>
      </p:sp>
      <p:cxnSp>
        <p:nvCxnSpPr>
          <p:cNvPr id="72726" name="Straight Connector 197"/>
          <p:cNvCxnSpPr>
            <a:cxnSpLocks noChangeShapeType="1"/>
          </p:cNvCxnSpPr>
          <p:nvPr/>
        </p:nvCxnSpPr>
        <p:spPr bwMode="auto">
          <a:xfrm>
            <a:off x="2265363" y="4114800"/>
            <a:ext cx="368617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27" name="Straight Connector 198"/>
          <p:cNvCxnSpPr>
            <a:cxnSpLocks noChangeShapeType="1"/>
          </p:cNvCxnSpPr>
          <p:nvPr/>
        </p:nvCxnSpPr>
        <p:spPr bwMode="auto">
          <a:xfrm rot="5400000">
            <a:off x="2225675" y="41417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28" name="Straight Connector 199"/>
          <p:cNvCxnSpPr>
            <a:cxnSpLocks noChangeShapeType="1"/>
          </p:cNvCxnSpPr>
          <p:nvPr/>
        </p:nvCxnSpPr>
        <p:spPr bwMode="auto">
          <a:xfrm rot="5400000">
            <a:off x="2952750" y="41417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29" name="Straight Connector 200"/>
          <p:cNvCxnSpPr>
            <a:cxnSpLocks noChangeShapeType="1"/>
          </p:cNvCxnSpPr>
          <p:nvPr/>
        </p:nvCxnSpPr>
        <p:spPr bwMode="auto">
          <a:xfrm rot="5400000">
            <a:off x="3657600" y="41417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30" name="Straight Connector 201"/>
          <p:cNvCxnSpPr>
            <a:cxnSpLocks noChangeShapeType="1"/>
          </p:cNvCxnSpPr>
          <p:nvPr/>
        </p:nvCxnSpPr>
        <p:spPr bwMode="auto">
          <a:xfrm rot="5400000">
            <a:off x="4402138" y="41417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31" name="Straight Connector 202"/>
          <p:cNvCxnSpPr>
            <a:cxnSpLocks noChangeShapeType="1"/>
          </p:cNvCxnSpPr>
          <p:nvPr/>
        </p:nvCxnSpPr>
        <p:spPr bwMode="auto">
          <a:xfrm rot="5400000">
            <a:off x="5108575" y="41417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32" name="Straight Connector 203"/>
          <p:cNvCxnSpPr>
            <a:cxnSpLocks noChangeShapeType="1"/>
          </p:cNvCxnSpPr>
          <p:nvPr/>
        </p:nvCxnSpPr>
        <p:spPr bwMode="auto">
          <a:xfrm rot="5400000">
            <a:off x="5835650" y="41417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2733" name="TextBox 204"/>
          <p:cNvSpPr txBox="1">
            <a:spLocks noChangeArrowheads="1"/>
          </p:cNvSpPr>
          <p:nvPr/>
        </p:nvSpPr>
        <p:spPr bwMode="auto">
          <a:xfrm>
            <a:off x="2128838" y="41402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a:t>
            </a:r>
          </a:p>
        </p:txBody>
      </p:sp>
      <p:sp>
        <p:nvSpPr>
          <p:cNvPr id="72734" name="TextBox 205"/>
          <p:cNvSpPr txBox="1">
            <a:spLocks noChangeArrowheads="1"/>
          </p:cNvSpPr>
          <p:nvPr/>
        </p:nvSpPr>
        <p:spPr bwMode="auto">
          <a:xfrm>
            <a:off x="2789238" y="4140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12</a:t>
            </a:r>
          </a:p>
        </p:txBody>
      </p:sp>
      <p:sp>
        <p:nvSpPr>
          <p:cNvPr id="72735" name="TextBox 206"/>
          <p:cNvSpPr txBox="1">
            <a:spLocks noChangeArrowheads="1"/>
          </p:cNvSpPr>
          <p:nvPr/>
        </p:nvSpPr>
        <p:spPr bwMode="auto">
          <a:xfrm>
            <a:off x="3492500" y="4140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24</a:t>
            </a:r>
          </a:p>
        </p:txBody>
      </p:sp>
      <p:sp>
        <p:nvSpPr>
          <p:cNvPr id="72736" name="TextBox 207"/>
          <p:cNvSpPr txBox="1">
            <a:spLocks noChangeArrowheads="1"/>
          </p:cNvSpPr>
          <p:nvPr/>
        </p:nvSpPr>
        <p:spPr bwMode="auto">
          <a:xfrm>
            <a:off x="4248150" y="4140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36</a:t>
            </a:r>
          </a:p>
        </p:txBody>
      </p:sp>
      <p:sp>
        <p:nvSpPr>
          <p:cNvPr id="72737" name="TextBox 208"/>
          <p:cNvSpPr txBox="1">
            <a:spLocks noChangeArrowheads="1"/>
          </p:cNvSpPr>
          <p:nvPr/>
        </p:nvSpPr>
        <p:spPr bwMode="auto">
          <a:xfrm>
            <a:off x="4948238" y="4140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48</a:t>
            </a:r>
          </a:p>
        </p:txBody>
      </p:sp>
      <p:sp>
        <p:nvSpPr>
          <p:cNvPr id="72738" name="TextBox 209"/>
          <p:cNvSpPr txBox="1">
            <a:spLocks noChangeArrowheads="1"/>
          </p:cNvSpPr>
          <p:nvPr/>
        </p:nvSpPr>
        <p:spPr bwMode="auto">
          <a:xfrm>
            <a:off x="5699125" y="4140200"/>
            <a:ext cx="412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60</a:t>
            </a:r>
          </a:p>
        </p:txBody>
      </p:sp>
      <p:sp>
        <p:nvSpPr>
          <p:cNvPr id="211" name="TextBox 210"/>
          <p:cNvSpPr txBox="1"/>
          <p:nvPr/>
        </p:nvSpPr>
        <p:spPr>
          <a:xfrm>
            <a:off x="4984750" y="2538413"/>
            <a:ext cx="889000" cy="3381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5A5"/>
                </a:solidFill>
                <a:effectLst/>
                <a:uLnTx/>
                <a:uFillTx/>
                <a:latin typeface="Calibri" panose="020F0502020204030204"/>
                <a:ea typeface="+mn-ea"/>
                <a:cs typeface="+mn-cs"/>
              </a:rPr>
              <a:t>2 ASCT</a:t>
            </a:r>
          </a:p>
        </p:txBody>
      </p:sp>
      <p:cxnSp>
        <p:nvCxnSpPr>
          <p:cNvPr id="72740" name="Straight Connector 211"/>
          <p:cNvCxnSpPr>
            <a:cxnSpLocks noChangeShapeType="1"/>
          </p:cNvCxnSpPr>
          <p:nvPr/>
        </p:nvCxnSpPr>
        <p:spPr bwMode="auto">
          <a:xfrm>
            <a:off x="2206625" y="4121150"/>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41" name="Straight Connector 378"/>
          <p:cNvCxnSpPr>
            <a:cxnSpLocks noChangeShapeType="1"/>
          </p:cNvCxnSpPr>
          <p:nvPr/>
        </p:nvCxnSpPr>
        <p:spPr bwMode="auto">
          <a:xfrm>
            <a:off x="6675438" y="1954213"/>
            <a:ext cx="0" cy="216693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42" name="Straight Connector 379"/>
          <p:cNvCxnSpPr>
            <a:cxnSpLocks noChangeShapeType="1"/>
          </p:cNvCxnSpPr>
          <p:nvPr/>
        </p:nvCxnSpPr>
        <p:spPr bwMode="auto">
          <a:xfrm>
            <a:off x="6597650" y="1962150"/>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43" name="Straight Connector 380"/>
          <p:cNvCxnSpPr>
            <a:cxnSpLocks noChangeShapeType="1"/>
          </p:cNvCxnSpPr>
          <p:nvPr/>
        </p:nvCxnSpPr>
        <p:spPr bwMode="auto">
          <a:xfrm>
            <a:off x="6604000" y="2460625"/>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44" name="Straight Connector 381"/>
          <p:cNvCxnSpPr>
            <a:cxnSpLocks noChangeShapeType="1"/>
          </p:cNvCxnSpPr>
          <p:nvPr/>
        </p:nvCxnSpPr>
        <p:spPr bwMode="auto">
          <a:xfrm>
            <a:off x="6604000" y="29860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45" name="Straight Connector 382"/>
          <p:cNvCxnSpPr>
            <a:cxnSpLocks noChangeShapeType="1"/>
          </p:cNvCxnSpPr>
          <p:nvPr/>
        </p:nvCxnSpPr>
        <p:spPr bwMode="auto">
          <a:xfrm>
            <a:off x="6610350" y="34845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2746" name="TextBox 383"/>
          <p:cNvSpPr txBox="1">
            <a:spLocks noChangeArrowheads="1"/>
          </p:cNvSpPr>
          <p:nvPr/>
        </p:nvSpPr>
        <p:spPr bwMode="auto">
          <a:xfrm>
            <a:off x="6364288" y="3970338"/>
            <a:ext cx="292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a:t>
            </a:r>
          </a:p>
        </p:txBody>
      </p:sp>
      <p:sp>
        <p:nvSpPr>
          <p:cNvPr id="72747" name="TextBox 384"/>
          <p:cNvSpPr txBox="1">
            <a:spLocks noChangeArrowheads="1"/>
          </p:cNvSpPr>
          <p:nvPr/>
        </p:nvSpPr>
        <p:spPr bwMode="auto">
          <a:xfrm>
            <a:off x="6024563" y="3340100"/>
            <a:ext cx="631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0.25</a:t>
            </a:r>
          </a:p>
        </p:txBody>
      </p:sp>
      <p:sp>
        <p:nvSpPr>
          <p:cNvPr id="72748" name="TextBox 385"/>
          <p:cNvSpPr txBox="1">
            <a:spLocks noChangeArrowheads="1"/>
          </p:cNvSpPr>
          <p:nvPr/>
        </p:nvSpPr>
        <p:spPr bwMode="auto">
          <a:xfrm>
            <a:off x="6000750" y="2832100"/>
            <a:ext cx="655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0.50</a:t>
            </a:r>
          </a:p>
        </p:txBody>
      </p:sp>
      <p:sp>
        <p:nvSpPr>
          <p:cNvPr id="72749" name="TextBox 386"/>
          <p:cNvSpPr txBox="1">
            <a:spLocks noChangeArrowheads="1"/>
          </p:cNvSpPr>
          <p:nvPr/>
        </p:nvSpPr>
        <p:spPr bwMode="auto">
          <a:xfrm>
            <a:off x="6000750" y="2305050"/>
            <a:ext cx="655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0.75</a:t>
            </a:r>
          </a:p>
        </p:txBody>
      </p:sp>
      <p:sp>
        <p:nvSpPr>
          <p:cNvPr id="72750" name="TextBox 387"/>
          <p:cNvSpPr txBox="1">
            <a:spLocks noChangeArrowheads="1"/>
          </p:cNvSpPr>
          <p:nvPr/>
        </p:nvSpPr>
        <p:spPr bwMode="auto">
          <a:xfrm>
            <a:off x="5969000" y="1806575"/>
            <a:ext cx="687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1.00</a:t>
            </a:r>
          </a:p>
        </p:txBody>
      </p:sp>
      <p:sp>
        <p:nvSpPr>
          <p:cNvPr id="72751" name="TextBox 388"/>
          <p:cNvSpPr txBox="1">
            <a:spLocks noChangeArrowheads="1"/>
          </p:cNvSpPr>
          <p:nvPr/>
        </p:nvSpPr>
        <p:spPr bwMode="auto">
          <a:xfrm>
            <a:off x="6713538" y="3489325"/>
            <a:ext cx="1227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Log-rank test</a:t>
            </a:r>
            <a:b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.0021</a:t>
            </a:r>
          </a:p>
        </p:txBody>
      </p:sp>
      <p:sp>
        <p:nvSpPr>
          <p:cNvPr id="72752" name="TextBox 389"/>
          <p:cNvSpPr txBox="1">
            <a:spLocks noChangeArrowheads="1"/>
          </p:cNvSpPr>
          <p:nvPr/>
        </p:nvSpPr>
        <p:spPr bwMode="auto">
          <a:xfrm>
            <a:off x="7872413" y="3500438"/>
            <a:ext cx="2517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HR: 0.65 </a:t>
            </a:r>
            <a:b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(95% CI: 0.50-0.86; </a:t>
            </a:r>
            <a:r>
              <a:rPr kumimoji="0" lang="en-US" altLang="en-US" sz="1400" b="0" i="1"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.002)</a:t>
            </a:r>
          </a:p>
        </p:txBody>
      </p:sp>
      <p:sp>
        <p:nvSpPr>
          <p:cNvPr id="72753" name="TextBox 390"/>
          <p:cNvSpPr txBox="1">
            <a:spLocks noChangeArrowheads="1"/>
          </p:cNvSpPr>
          <p:nvPr/>
        </p:nvSpPr>
        <p:spPr bwMode="auto">
          <a:xfrm>
            <a:off x="7010400" y="1611313"/>
            <a:ext cx="2854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Kaplan-Meier OS Estimates</a:t>
            </a:r>
          </a:p>
        </p:txBody>
      </p:sp>
      <p:sp>
        <p:nvSpPr>
          <p:cNvPr id="72754" name="TextBox 391"/>
          <p:cNvSpPr txBox="1">
            <a:spLocks noChangeArrowheads="1"/>
          </p:cNvSpPr>
          <p:nvPr/>
        </p:nvSpPr>
        <p:spPr bwMode="auto">
          <a:xfrm>
            <a:off x="9620250" y="2732088"/>
            <a:ext cx="889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D7D31"/>
                </a:solidFill>
                <a:effectLst/>
                <a:uLnTx/>
                <a:uFillTx/>
                <a:latin typeface="Arial" panose="020B0604020202020204" pitchFamily="34" charset="0"/>
                <a:ea typeface="+mn-ea"/>
                <a:cs typeface="+mn-cs"/>
              </a:rPr>
              <a:t>1 ASCT</a:t>
            </a:r>
          </a:p>
        </p:txBody>
      </p:sp>
      <p:sp>
        <p:nvSpPr>
          <p:cNvPr id="72755" name="TextBox 392"/>
          <p:cNvSpPr txBox="1">
            <a:spLocks noChangeArrowheads="1"/>
          </p:cNvSpPr>
          <p:nvPr/>
        </p:nvSpPr>
        <p:spPr bwMode="auto">
          <a:xfrm>
            <a:off x="9820275" y="2963863"/>
            <a:ext cx="593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ED7D31"/>
                </a:solidFill>
                <a:effectLst/>
                <a:uLnTx/>
                <a:uFillTx/>
                <a:latin typeface="Arial" panose="020B0604020202020204" pitchFamily="34" charset="0"/>
                <a:ea typeface="+mn-ea"/>
                <a:cs typeface="+mn-cs"/>
              </a:rPr>
              <a:t>63%</a:t>
            </a:r>
          </a:p>
        </p:txBody>
      </p:sp>
      <p:sp>
        <p:nvSpPr>
          <p:cNvPr id="93238" name="TextBox 393"/>
          <p:cNvSpPr txBox="1">
            <a:spLocks noChangeArrowheads="1"/>
          </p:cNvSpPr>
          <p:nvPr/>
        </p:nvSpPr>
        <p:spPr bwMode="auto">
          <a:xfrm>
            <a:off x="9890125" y="2132013"/>
            <a:ext cx="593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A5A5A5"/>
                </a:solidFill>
                <a:effectLst/>
                <a:uLnTx/>
                <a:uFillTx/>
                <a:latin typeface="Arial" panose="020B0604020202020204" pitchFamily="34" charset="0"/>
                <a:ea typeface="+mn-ea"/>
                <a:cs typeface="+mn-cs"/>
              </a:rPr>
              <a:t>75%</a:t>
            </a:r>
          </a:p>
        </p:txBody>
      </p:sp>
      <p:sp>
        <p:nvSpPr>
          <p:cNvPr id="72757" name="TextBox 394"/>
          <p:cNvSpPr txBox="1">
            <a:spLocks noChangeArrowheads="1"/>
          </p:cNvSpPr>
          <p:nvPr/>
        </p:nvSpPr>
        <p:spPr bwMode="auto">
          <a:xfrm>
            <a:off x="8135938" y="4421188"/>
            <a:ext cx="595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Mos</a:t>
            </a:r>
          </a:p>
        </p:txBody>
      </p:sp>
      <p:cxnSp>
        <p:nvCxnSpPr>
          <p:cNvPr id="72758" name="Straight Connector 395"/>
          <p:cNvCxnSpPr>
            <a:cxnSpLocks noChangeShapeType="1"/>
          </p:cNvCxnSpPr>
          <p:nvPr/>
        </p:nvCxnSpPr>
        <p:spPr bwMode="auto">
          <a:xfrm>
            <a:off x="6683375" y="4122738"/>
            <a:ext cx="3686175"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59" name="Straight Connector 396"/>
          <p:cNvCxnSpPr>
            <a:cxnSpLocks noChangeShapeType="1"/>
          </p:cNvCxnSpPr>
          <p:nvPr/>
        </p:nvCxnSpPr>
        <p:spPr bwMode="auto">
          <a:xfrm rot="5400000">
            <a:off x="6642894" y="4148932"/>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60" name="Straight Connector 397"/>
          <p:cNvCxnSpPr>
            <a:cxnSpLocks noChangeShapeType="1"/>
          </p:cNvCxnSpPr>
          <p:nvPr/>
        </p:nvCxnSpPr>
        <p:spPr bwMode="auto">
          <a:xfrm rot="5400000">
            <a:off x="7369969" y="4148932"/>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61" name="Straight Connector 398"/>
          <p:cNvCxnSpPr>
            <a:cxnSpLocks noChangeShapeType="1"/>
          </p:cNvCxnSpPr>
          <p:nvPr/>
        </p:nvCxnSpPr>
        <p:spPr bwMode="auto">
          <a:xfrm rot="5400000">
            <a:off x="8074819" y="4148932"/>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62" name="Straight Connector 399"/>
          <p:cNvCxnSpPr>
            <a:cxnSpLocks noChangeShapeType="1"/>
          </p:cNvCxnSpPr>
          <p:nvPr/>
        </p:nvCxnSpPr>
        <p:spPr bwMode="auto">
          <a:xfrm rot="5400000">
            <a:off x="8819356" y="4148932"/>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63" name="Straight Connector 400"/>
          <p:cNvCxnSpPr>
            <a:cxnSpLocks noChangeShapeType="1"/>
          </p:cNvCxnSpPr>
          <p:nvPr/>
        </p:nvCxnSpPr>
        <p:spPr bwMode="auto">
          <a:xfrm rot="5400000">
            <a:off x="9525794" y="4148932"/>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72764" name="Straight Connector 401"/>
          <p:cNvCxnSpPr>
            <a:cxnSpLocks noChangeShapeType="1"/>
          </p:cNvCxnSpPr>
          <p:nvPr/>
        </p:nvCxnSpPr>
        <p:spPr bwMode="auto">
          <a:xfrm rot="5400000">
            <a:off x="10252869" y="4148932"/>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2765" name="TextBox 402"/>
          <p:cNvSpPr txBox="1">
            <a:spLocks noChangeArrowheads="1"/>
          </p:cNvSpPr>
          <p:nvPr/>
        </p:nvSpPr>
        <p:spPr bwMode="auto">
          <a:xfrm>
            <a:off x="6546850" y="4148138"/>
            <a:ext cx="298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0</a:t>
            </a:r>
          </a:p>
        </p:txBody>
      </p:sp>
      <p:sp>
        <p:nvSpPr>
          <p:cNvPr id="72766" name="TextBox 403"/>
          <p:cNvSpPr txBox="1">
            <a:spLocks noChangeArrowheads="1"/>
          </p:cNvSpPr>
          <p:nvPr/>
        </p:nvSpPr>
        <p:spPr bwMode="auto">
          <a:xfrm>
            <a:off x="7207250" y="414813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12</a:t>
            </a:r>
          </a:p>
        </p:txBody>
      </p:sp>
      <p:sp>
        <p:nvSpPr>
          <p:cNvPr id="72767" name="TextBox 404"/>
          <p:cNvSpPr txBox="1">
            <a:spLocks noChangeArrowheads="1"/>
          </p:cNvSpPr>
          <p:nvPr/>
        </p:nvSpPr>
        <p:spPr bwMode="auto">
          <a:xfrm>
            <a:off x="7910513" y="414813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24</a:t>
            </a:r>
          </a:p>
        </p:txBody>
      </p:sp>
      <p:sp>
        <p:nvSpPr>
          <p:cNvPr id="72768" name="TextBox 405"/>
          <p:cNvSpPr txBox="1">
            <a:spLocks noChangeArrowheads="1"/>
          </p:cNvSpPr>
          <p:nvPr/>
        </p:nvSpPr>
        <p:spPr bwMode="auto">
          <a:xfrm>
            <a:off x="8666163" y="414813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36</a:t>
            </a:r>
          </a:p>
        </p:txBody>
      </p:sp>
      <p:sp>
        <p:nvSpPr>
          <p:cNvPr id="72769" name="TextBox 406"/>
          <p:cNvSpPr txBox="1">
            <a:spLocks noChangeArrowheads="1"/>
          </p:cNvSpPr>
          <p:nvPr/>
        </p:nvSpPr>
        <p:spPr bwMode="auto">
          <a:xfrm>
            <a:off x="9366250" y="414813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48</a:t>
            </a:r>
          </a:p>
        </p:txBody>
      </p:sp>
      <p:sp>
        <p:nvSpPr>
          <p:cNvPr id="72770" name="TextBox 407"/>
          <p:cNvSpPr txBox="1">
            <a:spLocks noChangeArrowheads="1"/>
          </p:cNvSpPr>
          <p:nvPr/>
        </p:nvSpPr>
        <p:spPr bwMode="auto">
          <a:xfrm>
            <a:off x="10117138" y="4148138"/>
            <a:ext cx="41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60</a:t>
            </a:r>
          </a:p>
        </p:txBody>
      </p:sp>
      <p:sp>
        <p:nvSpPr>
          <p:cNvPr id="409" name="TextBox 408"/>
          <p:cNvSpPr txBox="1"/>
          <p:nvPr/>
        </p:nvSpPr>
        <p:spPr>
          <a:xfrm>
            <a:off x="9631363" y="1935163"/>
            <a:ext cx="889000" cy="338137"/>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A5A5A5"/>
                </a:solidFill>
                <a:effectLst/>
                <a:uLnTx/>
                <a:uFillTx/>
                <a:latin typeface="Calibri" panose="020F0502020204030204"/>
                <a:ea typeface="+mn-ea"/>
                <a:cs typeface="+mn-cs"/>
              </a:rPr>
              <a:t>2 ASCT</a:t>
            </a:r>
          </a:p>
        </p:txBody>
      </p:sp>
      <p:cxnSp>
        <p:nvCxnSpPr>
          <p:cNvPr id="72772" name="Straight Connector 409"/>
          <p:cNvCxnSpPr>
            <a:cxnSpLocks noChangeShapeType="1"/>
          </p:cNvCxnSpPr>
          <p:nvPr/>
        </p:nvCxnSpPr>
        <p:spPr bwMode="auto">
          <a:xfrm>
            <a:off x="6624638" y="41290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72773" name="Freeform 278"/>
          <p:cNvSpPr>
            <a:spLocks/>
          </p:cNvSpPr>
          <p:nvPr/>
        </p:nvSpPr>
        <p:spPr bwMode="auto">
          <a:xfrm>
            <a:off x="6694488" y="1982788"/>
            <a:ext cx="3663950" cy="774700"/>
          </a:xfrm>
          <a:custGeom>
            <a:avLst/>
            <a:gdLst>
              <a:gd name="T0" fmla="*/ 2147483646 w 5933"/>
              <a:gd name="T1" fmla="*/ 2147483646 h 1160"/>
              <a:gd name="T2" fmla="*/ 2147483646 w 5933"/>
              <a:gd name="T3" fmla="*/ 2147483646 h 1160"/>
              <a:gd name="T4" fmla="*/ 2147483646 w 5933"/>
              <a:gd name="T5" fmla="*/ 2147483646 h 1160"/>
              <a:gd name="T6" fmla="*/ 2147483646 w 5933"/>
              <a:gd name="T7" fmla="*/ 2147483646 h 1160"/>
              <a:gd name="T8" fmla="*/ 2147483646 w 5933"/>
              <a:gd name="T9" fmla="*/ 2147483646 h 1160"/>
              <a:gd name="T10" fmla="*/ 2147483646 w 5933"/>
              <a:gd name="T11" fmla="*/ 2147483646 h 1160"/>
              <a:gd name="T12" fmla="*/ 2147483646 w 5933"/>
              <a:gd name="T13" fmla="*/ 2147483646 h 1160"/>
              <a:gd name="T14" fmla="*/ 2147483646 w 5933"/>
              <a:gd name="T15" fmla="*/ 2147483646 h 1160"/>
              <a:gd name="T16" fmla="*/ 2147483646 w 5933"/>
              <a:gd name="T17" fmla="*/ 2147483646 h 1160"/>
              <a:gd name="T18" fmla="*/ 2147483646 w 5933"/>
              <a:gd name="T19" fmla="*/ 2147483646 h 1160"/>
              <a:gd name="T20" fmla="*/ 2147483646 w 5933"/>
              <a:gd name="T21" fmla="*/ 2147483646 h 1160"/>
              <a:gd name="T22" fmla="*/ 2147483646 w 5933"/>
              <a:gd name="T23" fmla="*/ 2147483646 h 1160"/>
              <a:gd name="T24" fmla="*/ 2147483646 w 5933"/>
              <a:gd name="T25" fmla="*/ 2147483646 h 1160"/>
              <a:gd name="T26" fmla="*/ 2147483646 w 5933"/>
              <a:gd name="T27" fmla="*/ 2147483646 h 1160"/>
              <a:gd name="T28" fmla="*/ 2147483646 w 5933"/>
              <a:gd name="T29" fmla="*/ 2147483646 h 1160"/>
              <a:gd name="T30" fmla="*/ 2147483646 w 5933"/>
              <a:gd name="T31" fmla="*/ 2147483646 h 1160"/>
              <a:gd name="T32" fmla="*/ 2147483646 w 5933"/>
              <a:gd name="T33" fmla="*/ 2147483646 h 1160"/>
              <a:gd name="T34" fmla="*/ 2147483646 w 5933"/>
              <a:gd name="T35" fmla="*/ 2147483646 h 1160"/>
              <a:gd name="T36" fmla="*/ 2147483646 w 5933"/>
              <a:gd name="T37" fmla="*/ 2147483646 h 1160"/>
              <a:gd name="T38" fmla="*/ 2147483646 w 5933"/>
              <a:gd name="T39" fmla="*/ 2147483646 h 1160"/>
              <a:gd name="T40" fmla="*/ 2147483646 w 5933"/>
              <a:gd name="T41" fmla="*/ 2147483646 h 1160"/>
              <a:gd name="T42" fmla="*/ 2147483646 w 5933"/>
              <a:gd name="T43" fmla="*/ 2147483646 h 1160"/>
              <a:gd name="T44" fmla="*/ 2147483646 w 5933"/>
              <a:gd name="T45" fmla="*/ 2147483646 h 1160"/>
              <a:gd name="T46" fmla="*/ 2147483646 w 5933"/>
              <a:gd name="T47" fmla="*/ 2147483646 h 1160"/>
              <a:gd name="T48" fmla="*/ 2147483646 w 5933"/>
              <a:gd name="T49" fmla="*/ 2147483646 h 1160"/>
              <a:gd name="T50" fmla="*/ 2147483646 w 5933"/>
              <a:gd name="T51" fmla="*/ 2147483646 h 1160"/>
              <a:gd name="T52" fmla="*/ 2147483646 w 5933"/>
              <a:gd name="T53" fmla="*/ 2147483646 h 1160"/>
              <a:gd name="T54" fmla="*/ 2147483646 w 5933"/>
              <a:gd name="T55" fmla="*/ 2147483646 h 1160"/>
              <a:gd name="T56" fmla="*/ 2147483646 w 5933"/>
              <a:gd name="T57" fmla="*/ 2147483646 h 1160"/>
              <a:gd name="T58" fmla="*/ 2147483646 w 5933"/>
              <a:gd name="T59" fmla="*/ 2147483646 h 1160"/>
              <a:gd name="T60" fmla="*/ 2147483646 w 5933"/>
              <a:gd name="T61" fmla="*/ 2147483646 h 1160"/>
              <a:gd name="T62" fmla="*/ 2147483646 w 5933"/>
              <a:gd name="T63" fmla="*/ 2147483646 h 1160"/>
              <a:gd name="T64" fmla="*/ 2147483646 w 5933"/>
              <a:gd name="T65" fmla="*/ 2147483646 h 1160"/>
              <a:gd name="T66" fmla="*/ 2147483646 w 5933"/>
              <a:gd name="T67" fmla="*/ 2147483646 h 1160"/>
              <a:gd name="T68" fmla="*/ 2147483646 w 5933"/>
              <a:gd name="T69" fmla="*/ 2147483646 h 1160"/>
              <a:gd name="T70" fmla="*/ 2147483646 w 5933"/>
              <a:gd name="T71" fmla="*/ 2147483646 h 1160"/>
              <a:gd name="T72" fmla="*/ 2147483646 w 5933"/>
              <a:gd name="T73" fmla="*/ 2147483646 h 1160"/>
              <a:gd name="T74" fmla="*/ 2147483646 w 5933"/>
              <a:gd name="T75" fmla="*/ 2147483646 h 1160"/>
              <a:gd name="T76" fmla="*/ 2147483646 w 5933"/>
              <a:gd name="T77" fmla="*/ 2147483646 h 1160"/>
              <a:gd name="T78" fmla="*/ 2147483646 w 5933"/>
              <a:gd name="T79" fmla="*/ 2147483646 h 1160"/>
              <a:gd name="T80" fmla="*/ 2147483646 w 5933"/>
              <a:gd name="T81" fmla="*/ 2147483646 h 1160"/>
              <a:gd name="T82" fmla="*/ 2147483646 w 5933"/>
              <a:gd name="T83" fmla="*/ 2147483646 h 1160"/>
              <a:gd name="T84" fmla="*/ 2147483646 w 5933"/>
              <a:gd name="T85" fmla="*/ 2147483646 h 1160"/>
              <a:gd name="T86" fmla="*/ 2147483646 w 5933"/>
              <a:gd name="T87" fmla="*/ 2147483646 h 1160"/>
              <a:gd name="T88" fmla="*/ 2147483646 w 5933"/>
              <a:gd name="T89" fmla="*/ 2147483646 h 1160"/>
              <a:gd name="T90" fmla="*/ 2147483646 w 5933"/>
              <a:gd name="T91" fmla="*/ 2147483646 h 1160"/>
              <a:gd name="T92" fmla="*/ 2147483646 w 5933"/>
              <a:gd name="T93" fmla="*/ 2147483646 h 1160"/>
              <a:gd name="T94" fmla="*/ 2147483646 w 5933"/>
              <a:gd name="T95" fmla="*/ 2147483646 h 1160"/>
              <a:gd name="T96" fmla="*/ 2147483646 w 5933"/>
              <a:gd name="T97" fmla="*/ 2147483646 h 1160"/>
              <a:gd name="T98" fmla="*/ 2147483646 w 5933"/>
              <a:gd name="T99" fmla="*/ 2147483646 h 1160"/>
              <a:gd name="T100" fmla="*/ 2147483646 w 5933"/>
              <a:gd name="T101" fmla="*/ 2147483646 h 1160"/>
              <a:gd name="T102" fmla="*/ 2147483646 w 5933"/>
              <a:gd name="T103" fmla="*/ 2147483646 h 1160"/>
              <a:gd name="T104" fmla="*/ 2147483646 w 5933"/>
              <a:gd name="T105" fmla="*/ 2147483646 h 1160"/>
              <a:gd name="T106" fmla="*/ 2147483646 w 5933"/>
              <a:gd name="T107" fmla="*/ 2147483646 h 1160"/>
              <a:gd name="T108" fmla="*/ 2147483646 w 5933"/>
              <a:gd name="T109" fmla="*/ 2147483646 h 1160"/>
              <a:gd name="T110" fmla="*/ 2147483646 w 5933"/>
              <a:gd name="T111" fmla="*/ 2147483646 h 1160"/>
              <a:gd name="T112" fmla="*/ 2147483646 w 5933"/>
              <a:gd name="T113" fmla="*/ 2147483646 h 1160"/>
              <a:gd name="T114" fmla="*/ 2147483646 w 5933"/>
              <a:gd name="T115" fmla="*/ 2147483646 h 1160"/>
              <a:gd name="T116" fmla="*/ 2147483646 w 5933"/>
              <a:gd name="T117" fmla="*/ 2147483646 h 1160"/>
              <a:gd name="T118" fmla="*/ 2147483646 w 5933"/>
              <a:gd name="T119" fmla="*/ 2147483646 h 1160"/>
              <a:gd name="T120" fmla="*/ 2147483646 w 5933"/>
              <a:gd name="T121" fmla="*/ 2147483646 h 11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933" h="1160">
                <a:moveTo>
                  <a:pt x="0" y="0"/>
                </a:moveTo>
                <a:lnTo>
                  <a:pt x="0" y="0"/>
                </a:lnTo>
                <a:lnTo>
                  <a:pt x="16" y="0"/>
                </a:lnTo>
                <a:lnTo>
                  <a:pt x="16" y="8"/>
                </a:lnTo>
                <a:lnTo>
                  <a:pt x="41" y="8"/>
                </a:lnTo>
                <a:lnTo>
                  <a:pt x="41" y="12"/>
                </a:lnTo>
                <a:lnTo>
                  <a:pt x="46" y="12"/>
                </a:lnTo>
                <a:lnTo>
                  <a:pt x="46" y="21"/>
                </a:lnTo>
                <a:lnTo>
                  <a:pt x="50" y="21"/>
                </a:lnTo>
                <a:lnTo>
                  <a:pt x="50" y="25"/>
                </a:lnTo>
                <a:lnTo>
                  <a:pt x="50" y="33"/>
                </a:lnTo>
                <a:lnTo>
                  <a:pt x="71" y="33"/>
                </a:lnTo>
                <a:lnTo>
                  <a:pt x="71" y="37"/>
                </a:lnTo>
                <a:lnTo>
                  <a:pt x="75" y="37"/>
                </a:lnTo>
                <a:lnTo>
                  <a:pt x="75" y="45"/>
                </a:lnTo>
                <a:lnTo>
                  <a:pt x="129" y="45"/>
                </a:lnTo>
                <a:lnTo>
                  <a:pt x="129" y="50"/>
                </a:lnTo>
                <a:lnTo>
                  <a:pt x="141" y="50"/>
                </a:lnTo>
                <a:lnTo>
                  <a:pt x="141" y="58"/>
                </a:lnTo>
                <a:lnTo>
                  <a:pt x="145" y="58"/>
                </a:lnTo>
                <a:lnTo>
                  <a:pt x="145" y="62"/>
                </a:lnTo>
                <a:lnTo>
                  <a:pt x="150" y="62"/>
                </a:lnTo>
                <a:lnTo>
                  <a:pt x="150" y="70"/>
                </a:lnTo>
                <a:lnTo>
                  <a:pt x="179" y="70"/>
                </a:lnTo>
                <a:lnTo>
                  <a:pt x="179" y="74"/>
                </a:lnTo>
                <a:lnTo>
                  <a:pt x="208" y="74"/>
                </a:lnTo>
                <a:lnTo>
                  <a:pt x="208" y="83"/>
                </a:lnTo>
                <a:lnTo>
                  <a:pt x="212" y="83"/>
                </a:lnTo>
                <a:lnTo>
                  <a:pt x="212" y="87"/>
                </a:lnTo>
                <a:lnTo>
                  <a:pt x="224" y="87"/>
                </a:lnTo>
                <a:lnTo>
                  <a:pt x="224" y="95"/>
                </a:lnTo>
                <a:lnTo>
                  <a:pt x="262" y="95"/>
                </a:lnTo>
                <a:lnTo>
                  <a:pt x="262" y="103"/>
                </a:lnTo>
                <a:lnTo>
                  <a:pt x="266" y="103"/>
                </a:lnTo>
                <a:lnTo>
                  <a:pt x="266" y="108"/>
                </a:lnTo>
                <a:lnTo>
                  <a:pt x="308" y="108"/>
                </a:lnTo>
                <a:lnTo>
                  <a:pt x="308" y="116"/>
                </a:lnTo>
                <a:lnTo>
                  <a:pt x="328" y="116"/>
                </a:lnTo>
                <a:lnTo>
                  <a:pt x="328" y="120"/>
                </a:lnTo>
                <a:lnTo>
                  <a:pt x="366" y="120"/>
                </a:lnTo>
                <a:lnTo>
                  <a:pt x="366" y="128"/>
                </a:lnTo>
                <a:lnTo>
                  <a:pt x="374" y="128"/>
                </a:lnTo>
                <a:lnTo>
                  <a:pt x="374" y="132"/>
                </a:lnTo>
                <a:lnTo>
                  <a:pt x="457" y="132"/>
                </a:lnTo>
                <a:lnTo>
                  <a:pt x="457" y="141"/>
                </a:lnTo>
                <a:lnTo>
                  <a:pt x="470" y="141"/>
                </a:lnTo>
                <a:lnTo>
                  <a:pt x="470" y="145"/>
                </a:lnTo>
                <a:lnTo>
                  <a:pt x="474" y="145"/>
                </a:lnTo>
                <a:lnTo>
                  <a:pt x="474" y="153"/>
                </a:lnTo>
                <a:lnTo>
                  <a:pt x="536" y="153"/>
                </a:lnTo>
                <a:lnTo>
                  <a:pt x="536" y="157"/>
                </a:lnTo>
                <a:lnTo>
                  <a:pt x="574" y="157"/>
                </a:lnTo>
                <a:lnTo>
                  <a:pt x="574" y="166"/>
                </a:lnTo>
                <a:lnTo>
                  <a:pt x="582" y="166"/>
                </a:lnTo>
                <a:lnTo>
                  <a:pt x="582" y="170"/>
                </a:lnTo>
                <a:lnTo>
                  <a:pt x="599" y="170"/>
                </a:lnTo>
                <a:lnTo>
                  <a:pt x="599" y="178"/>
                </a:lnTo>
                <a:lnTo>
                  <a:pt x="632" y="178"/>
                </a:lnTo>
                <a:lnTo>
                  <a:pt x="632" y="186"/>
                </a:lnTo>
                <a:lnTo>
                  <a:pt x="707" y="186"/>
                </a:lnTo>
                <a:lnTo>
                  <a:pt x="707" y="190"/>
                </a:lnTo>
                <a:lnTo>
                  <a:pt x="727" y="190"/>
                </a:lnTo>
                <a:lnTo>
                  <a:pt x="727" y="199"/>
                </a:lnTo>
                <a:lnTo>
                  <a:pt x="732" y="199"/>
                </a:lnTo>
                <a:lnTo>
                  <a:pt x="732" y="203"/>
                </a:lnTo>
                <a:lnTo>
                  <a:pt x="827" y="203"/>
                </a:lnTo>
                <a:lnTo>
                  <a:pt x="827" y="211"/>
                </a:lnTo>
                <a:lnTo>
                  <a:pt x="852" y="211"/>
                </a:lnTo>
                <a:lnTo>
                  <a:pt x="852" y="215"/>
                </a:lnTo>
                <a:lnTo>
                  <a:pt x="861" y="215"/>
                </a:lnTo>
                <a:lnTo>
                  <a:pt x="861" y="224"/>
                </a:lnTo>
                <a:lnTo>
                  <a:pt x="894" y="224"/>
                </a:lnTo>
                <a:lnTo>
                  <a:pt x="894" y="228"/>
                </a:lnTo>
                <a:lnTo>
                  <a:pt x="910" y="228"/>
                </a:lnTo>
                <a:lnTo>
                  <a:pt x="910" y="236"/>
                </a:lnTo>
                <a:lnTo>
                  <a:pt x="927" y="236"/>
                </a:lnTo>
                <a:lnTo>
                  <a:pt x="935" y="236"/>
                </a:lnTo>
                <a:lnTo>
                  <a:pt x="935" y="240"/>
                </a:lnTo>
                <a:lnTo>
                  <a:pt x="956" y="240"/>
                </a:lnTo>
                <a:lnTo>
                  <a:pt x="956" y="248"/>
                </a:lnTo>
                <a:lnTo>
                  <a:pt x="960" y="248"/>
                </a:lnTo>
                <a:lnTo>
                  <a:pt x="960" y="253"/>
                </a:lnTo>
                <a:lnTo>
                  <a:pt x="973" y="253"/>
                </a:lnTo>
                <a:lnTo>
                  <a:pt x="973" y="261"/>
                </a:lnTo>
                <a:lnTo>
                  <a:pt x="1160" y="261"/>
                </a:lnTo>
                <a:lnTo>
                  <a:pt x="1160" y="269"/>
                </a:lnTo>
                <a:lnTo>
                  <a:pt x="1206" y="269"/>
                </a:lnTo>
                <a:lnTo>
                  <a:pt x="1206" y="273"/>
                </a:lnTo>
                <a:lnTo>
                  <a:pt x="1272" y="273"/>
                </a:lnTo>
                <a:lnTo>
                  <a:pt x="1272" y="282"/>
                </a:lnTo>
                <a:lnTo>
                  <a:pt x="1285" y="282"/>
                </a:lnTo>
                <a:lnTo>
                  <a:pt x="1285" y="286"/>
                </a:lnTo>
                <a:lnTo>
                  <a:pt x="1289" y="286"/>
                </a:lnTo>
                <a:lnTo>
                  <a:pt x="1289" y="294"/>
                </a:lnTo>
                <a:lnTo>
                  <a:pt x="1301" y="294"/>
                </a:lnTo>
                <a:lnTo>
                  <a:pt x="1301" y="298"/>
                </a:lnTo>
                <a:lnTo>
                  <a:pt x="1372" y="298"/>
                </a:lnTo>
                <a:lnTo>
                  <a:pt x="1372" y="306"/>
                </a:lnTo>
                <a:lnTo>
                  <a:pt x="1443" y="306"/>
                </a:lnTo>
                <a:lnTo>
                  <a:pt x="1443" y="311"/>
                </a:lnTo>
                <a:lnTo>
                  <a:pt x="1447" y="311"/>
                </a:lnTo>
                <a:lnTo>
                  <a:pt x="1447" y="319"/>
                </a:lnTo>
                <a:lnTo>
                  <a:pt x="1455" y="319"/>
                </a:lnTo>
                <a:lnTo>
                  <a:pt x="1455" y="323"/>
                </a:lnTo>
                <a:lnTo>
                  <a:pt x="1472" y="323"/>
                </a:lnTo>
                <a:lnTo>
                  <a:pt x="1472" y="331"/>
                </a:lnTo>
                <a:lnTo>
                  <a:pt x="1505" y="331"/>
                </a:lnTo>
                <a:lnTo>
                  <a:pt x="1505" y="335"/>
                </a:lnTo>
                <a:lnTo>
                  <a:pt x="1559" y="335"/>
                </a:lnTo>
                <a:lnTo>
                  <a:pt x="1559" y="344"/>
                </a:lnTo>
                <a:lnTo>
                  <a:pt x="1567" y="344"/>
                </a:lnTo>
                <a:lnTo>
                  <a:pt x="1567" y="352"/>
                </a:lnTo>
                <a:lnTo>
                  <a:pt x="1601" y="352"/>
                </a:lnTo>
                <a:lnTo>
                  <a:pt x="1675" y="352"/>
                </a:lnTo>
                <a:lnTo>
                  <a:pt x="1675" y="356"/>
                </a:lnTo>
                <a:lnTo>
                  <a:pt x="1692" y="356"/>
                </a:lnTo>
                <a:lnTo>
                  <a:pt x="1692" y="364"/>
                </a:lnTo>
                <a:lnTo>
                  <a:pt x="1771" y="364"/>
                </a:lnTo>
                <a:lnTo>
                  <a:pt x="1784" y="364"/>
                </a:lnTo>
                <a:lnTo>
                  <a:pt x="1784" y="369"/>
                </a:lnTo>
                <a:lnTo>
                  <a:pt x="1809" y="369"/>
                </a:lnTo>
                <a:lnTo>
                  <a:pt x="1809" y="377"/>
                </a:lnTo>
                <a:lnTo>
                  <a:pt x="1833" y="377"/>
                </a:lnTo>
                <a:lnTo>
                  <a:pt x="1833" y="381"/>
                </a:lnTo>
                <a:lnTo>
                  <a:pt x="1871" y="381"/>
                </a:lnTo>
                <a:lnTo>
                  <a:pt x="1883" y="381"/>
                </a:lnTo>
                <a:lnTo>
                  <a:pt x="1883" y="389"/>
                </a:lnTo>
                <a:lnTo>
                  <a:pt x="1900" y="389"/>
                </a:lnTo>
                <a:lnTo>
                  <a:pt x="1900" y="393"/>
                </a:lnTo>
                <a:lnTo>
                  <a:pt x="1950" y="393"/>
                </a:lnTo>
                <a:lnTo>
                  <a:pt x="1950" y="402"/>
                </a:lnTo>
                <a:lnTo>
                  <a:pt x="1979" y="402"/>
                </a:lnTo>
                <a:lnTo>
                  <a:pt x="1979" y="414"/>
                </a:lnTo>
                <a:lnTo>
                  <a:pt x="2012" y="414"/>
                </a:lnTo>
                <a:lnTo>
                  <a:pt x="2012" y="422"/>
                </a:lnTo>
                <a:lnTo>
                  <a:pt x="2016" y="422"/>
                </a:lnTo>
                <a:lnTo>
                  <a:pt x="2016" y="427"/>
                </a:lnTo>
                <a:lnTo>
                  <a:pt x="2016" y="435"/>
                </a:lnTo>
                <a:lnTo>
                  <a:pt x="2046" y="435"/>
                </a:lnTo>
                <a:lnTo>
                  <a:pt x="2075" y="435"/>
                </a:lnTo>
                <a:lnTo>
                  <a:pt x="2075" y="439"/>
                </a:lnTo>
                <a:lnTo>
                  <a:pt x="2091" y="439"/>
                </a:lnTo>
                <a:lnTo>
                  <a:pt x="2091" y="447"/>
                </a:lnTo>
                <a:lnTo>
                  <a:pt x="2162" y="447"/>
                </a:lnTo>
                <a:lnTo>
                  <a:pt x="2162" y="451"/>
                </a:lnTo>
                <a:lnTo>
                  <a:pt x="2162" y="460"/>
                </a:lnTo>
                <a:lnTo>
                  <a:pt x="2183" y="460"/>
                </a:lnTo>
                <a:lnTo>
                  <a:pt x="2237" y="460"/>
                </a:lnTo>
                <a:lnTo>
                  <a:pt x="2237" y="468"/>
                </a:lnTo>
                <a:lnTo>
                  <a:pt x="2253" y="468"/>
                </a:lnTo>
                <a:lnTo>
                  <a:pt x="2253" y="472"/>
                </a:lnTo>
                <a:lnTo>
                  <a:pt x="2258" y="472"/>
                </a:lnTo>
                <a:lnTo>
                  <a:pt x="2258" y="480"/>
                </a:lnTo>
                <a:lnTo>
                  <a:pt x="2274" y="480"/>
                </a:lnTo>
                <a:lnTo>
                  <a:pt x="2283" y="480"/>
                </a:lnTo>
                <a:lnTo>
                  <a:pt x="2299" y="480"/>
                </a:lnTo>
                <a:lnTo>
                  <a:pt x="2303" y="480"/>
                </a:lnTo>
                <a:lnTo>
                  <a:pt x="2324" y="480"/>
                </a:lnTo>
                <a:lnTo>
                  <a:pt x="2324" y="485"/>
                </a:lnTo>
                <a:lnTo>
                  <a:pt x="2345" y="485"/>
                </a:lnTo>
                <a:lnTo>
                  <a:pt x="2362" y="485"/>
                </a:lnTo>
                <a:lnTo>
                  <a:pt x="2411" y="485"/>
                </a:lnTo>
                <a:lnTo>
                  <a:pt x="2411" y="493"/>
                </a:lnTo>
                <a:lnTo>
                  <a:pt x="2486" y="493"/>
                </a:lnTo>
                <a:lnTo>
                  <a:pt x="2486" y="501"/>
                </a:lnTo>
                <a:lnTo>
                  <a:pt x="2515" y="501"/>
                </a:lnTo>
                <a:lnTo>
                  <a:pt x="2532" y="501"/>
                </a:lnTo>
                <a:lnTo>
                  <a:pt x="2532" y="505"/>
                </a:lnTo>
                <a:lnTo>
                  <a:pt x="2565" y="505"/>
                </a:lnTo>
                <a:lnTo>
                  <a:pt x="2565" y="514"/>
                </a:lnTo>
                <a:lnTo>
                  <a:pt x="2582" y="514"/>
                </a:lnTo>
                <a:lnTo>
                  <a:pt x="2586" y="514"/>
                </a:lnTo>
                <a:lnTo>
                  <a:pt x="2603" y="514"/>
                </a:lnTo>
                <a:lnTo>
                  <a:pt x="2619" y="514"/>
                </a:lnTo>
                <a:lnTo>
                  <a:pt x="2632" y="514"/>
                </a:lnTo>
                <a:lnTo>
                  <a:pt x="2640" y="514"/>
                </a:lnTo>
                <a:lnTo>
                  <a:pt x="2723" y="514"/>
                </a:lnTo>
                <a:lnTo>
                  <a:pt x="2732" y="514"/>
                </a:lnTo>
                <a:lnTo>
                  <a:pt x="2744" y="514"/>
                </a:lnTo>
                <a:lnTo>
                  <a:pt x="2744" y="526"/>
                </a:lnTo>
                <a:lnTo>
                  <a:pt x="2748" y="526"/>
                </a:lnTo>
                <a:lnTo>
                  <a:pt x="2765" y="526"/>
                </a:lnTo>
                <a:lnTo>
                  <a:pt x="2765" y="534"/>
                </a:lnTo>
                <a:lnTo>
                  <a:pt x="2786" y="534"/>
                </a:lnTo>
                <a:lnTo>
                  <a:pt x="2806" y="534"/>
                </a:lnTo>
                <a:lnTo>
                  <a:pt x="2827" y="534"/>
                </a:lnTo>
                <a:lnTo>
                  <a:pt x="2831" y="534"/>
                </a:lnTo>
                <a:lnTo>
                  <a:pt x="2840" y="534"/>
                </a:lnTo>
                <a:lnTo>
                  <a:pt x="2869" y="534"/>
                </a:lnTo>
                <a:lnTo>
                  <a:pt x="2869" y="538"/>
                </a:lnTo>
                <a:lnTo>
                  <a:pt x="2877" y="538"/>
                </a:lnTo>
                <a:lnTo>
                  <a:pt x="2898" y="538"/>
                </a:lnTo>
                <a:lnTo>
                  <a:pt x="2902" y="538"/>
                </a:lnTo>
                <a:lnTo>
                  <a:pt x="2902" y="547"/>
                </a:lnTo>
                <a:lnTo>
                  <a:pt x="2906" y="547"/>
                </a:lnTo>
                <a:lnTo>
                  <a:pt x="2906" y="555"/>
                </a:lnTo>
                <a:lnTo>
                  <a:pt x="2915" y="555"/>
                </a:lnTo>
                <a:lnTo>
                  <a:pt x="2939" y="555"/>
                </a:lnTo>
                <a:lnTo>
                  <a:pt x="2948" y="555"/>
                </a:lnTo>
                <a:lnTo>
                  <a:pt x="2948" y="559"/>
                </a:lnTo>
                <a:lnTo>
                  <a:pt x="2952" y="559"/>
                </a:lnTo>
                <a:lnTo>
                  <a:pt x="2960" y="559"/>
                </a:lnTo>
                <a:lnTo>
                  <a:pt x="2960" y="567"/>
                </a:lnTo>
                <a:lnTo>
                  <a:pt x="2989" y="567"/>
                </a:lnTo>
                <a:lnTo>
                  <a:pt x="2994" y="567"/>
                </a:lnTo>
                <a:lnTo>
                  <a:pt x="2994" y="576"/>
                </a:lnTo>
                <a:lnTo>
                  <a:pt x="3006" y="576"/>
                </a:lnTo>
                <a:lnTo>
                  <a:pt x="3006" y="584"/>
                </a:lnTo>
                <a:lnTo>
                  <a:pt x="3010" y="584"/>
                </a:lnTo>
                <a:lnTo>
                  <a:pt x="3018" y="584"/>
                </a:lnTo>
                <a:lnTo>
                  <a:pt x="3018" y="588"/>
                </a:lnTo>
                <a:lnTo>
                  <a:pt x="3039" y="588"/>
                </a:lnTo>
                <a:lnTo>
                  <a:pt x="3039" y="596"/>
                </a:lnTo>
                <a:lnTo>
                  <a:pt x="3048" y="596"/>
                </a:lnTo>
                <a:lnTo>
                  <a:pt x="3068" y="596"/>
                </a:lnTo>
                <a:lnTo>
                  <a:pt x="3068" y="609"/>
                </a:lnTo>
                <a:lnTo>
                  <a:pt x="3073" y="609"/>
                </a:lnTo>
                <a:lnTo>
                  <a:pt x="3081" y="609"/>
                </a:lnTo>
                <a:lnTo>
                  <a:pt x="3085" y="609"/>
                </a:lnTo>
                <a:lnTo>
                  <a:pt x="3106" y="609"/>
                </a:lnTo>
                <a:lnTo>
                  <a:pt x="3114" y="609"/>
                </a:lnTo>
                <a:lnTo>
                  <a:pt x="3118" y="609"/>
                </a:lnTo>
                <a:lnTo>
                  <a:pt x="3127" y="609"/>
                </a:lnTo>
                <a:lnTo>
                  <a:pt x="3131" y="609"/>
                </a:lnTo>
                <a:lnTo>
                  <a:pt x="3131" y="617"/>
                </a:lnTo>
                <a:lnTo>
                  <a:pt x="3135" y="617"/>
                </a:lnTo>
                <a:lnTo>
                  <a:pt x="3152" y="617"/>
                </a:lnTo>
                <a:lnTo>
                  <a:pt x="3168" y="617"/>
                </a:lnTo>
                <a:lnTo>
                  <a:pt x="3168" y="625"/>
                </a:lnTo>
                <a:lnTo>
                  <a:pt x="3197" y="625"/>
                </a:lnTo>
                <a:lnTo>
                  <a:pt x="3201" y="625"/>
                </a:lnTo>
                <a:lnTo>
                  <a:pt x="3201" y="634"/>
                </a:lnTo>
                <a:lnTo>
                  <a:pt x="3206" y="634"/>
                </a:lnTo>
                <a:lnTo>
                  <a:pt x="3206" y="642"/>
                </a:lnTo>
                <a:lnTo>
                  <a:pt x="3210" y="642"/>
                </a:lnTo>
                <a:lnTo>
                  <a:pt x="3214" y="642"/>
                </a:lnTo>
                <a:lnTo>
                  <a:pt x="3214" y="646"/>
                </a:lnTo>
                <a:lnTo>
                  <a:pt x="3226" y="646"/>
                </a:lnTo>
                <a:lnTo>
                  <a:pt x="3235" y="646"/>
                </a:lnTo>
                <a:lnTo>
                  <a:pt x="3235" y="654"/>
                </a:lnTo>
                <a:lnTo>
                  <a:pt x="3247" y="654"/>
                </a:lnTo>
                <a:lnTo>
                  <a:pt x="3268" y="654"/>
                </a:lnTo>
                <a:lnTo>
                  <a:pt x="3272" y="654"/>
                </a:lnTo>
                <a:lnTo>
                  <a:pt x="3293" y="654"/>
                </a:lnTo>
                <a:lnTo>
                  <a:pt x="3301" y="654"/>
                </a:lnTo>
                <a:lnTo>
                  <a:pt x="3314" y="654"/>
                </a:lnTo>
                <a:lnTo>
                  <a:pt x="3314" y="663"/>
                </a:lnTo>
                <a:lnTo>
                  <a:pt x="3318" y="663"/>
                </a:lnTo>
                <a:lnTo>
                  <a:pt x="3330" y="663"/>
                </a:lnTo>
                <a:lnTo>
                  <a:pt x="3334" y="663"/>
                </a:lnTo>
                <a:lnTo>
                  <a:pt x="3343" y="663"/>
                </a:lnTo>
                <a:lnTo>
                  <a:pt x="3347" y="663"/>
                </a:lnTo>
                <a:lnTo>
                  <a:pt x="3364" y="663"/>
                </a:lnTo>
                <a:lnTo>
                  <a:pt x="3368" y="663"/>
                </a:lnTo>
                <a:lnTo>
                  <a:pt x="3384" y="663"/>
                </a:lnTo>
                <a:lnTo>
                  <a:pt x="3393" y="663"/>
                </a:lnTo>
                <a:lnTo>
                  <a:pt x="3409" y="663"/>
                </a:lnTo>
                <a:lnTo>
                  <a:pt x="3422" y="663"/>
                </a:lnTo>
                <a:lnTo>
                  <a:pt x="3443" y="663"/>
                </a:lnTo>
                <a:lnTo>
                  <a:pt x="3451" y="663"/>
                </a:lnTo>
                <a:lnTo>
                  <a:pt x="3463" y="663"/>
                </a:lnTo>
                <a:lnTo>
                  <a:pt x="3463" y="671"/>
                </a:lnTo>
                <a:lnTo>
                  <a:pt x="3476" y="671"/>
                </a:lnTo>
                <a:lnTo>
                  <a:pt x="3492" y="671"/>
                </a:lnTo>
                <a:lnTo>
                  <a:pt x="3492" y="679"/>
                </a:lnTo>
                <a:lnTo>
                  <a:pt x="3497" y="679"/>
                </a:lnTo>
                <a:lnTo>
                  <a:pt x="3497" y="688"/>
                </a:lnTo>
                <a:lnTo>
                  <a:pt x="3517" y="688"/>
                </a:lnTo>
                <a:lnTo>
                  <a:pt x="3517" y="696"/>
                </a:lnTo>
                <a:lnTo>
                  <a:pt x="3522" y="696"/>
                </a:lnTo>
                <a:lnTo>
                  <a:pt x="3538" y="696"/>
                </a:lnTo>
                <a:lnTo>
                  <a:pt x="3542" y="696"/>
                </a:lnTo>
                <a:lnTo>
                  <a:pt x="3547" y="696"/>
                </a:lnTo>
                <a:lnTo>
                  <a:pt x="3551" y="696"/>
                </a:lnTo>
                <a:lnTo>
                  <a:pt x="3559" y="696"/>
                </a:lnTo>
                <a:lnTo>
                  <a:pt x="3571" y="696"/>
                </a:lnTo>
                <a:lnTo>
                  <a:pt x="3576" y="696"/>
                </a:lnTo>
                <a:lnTo>
                  <a:pt x="3580" y="696"/>
                </a:lnTo>
                <a:lnTo>
                  <a:pt x="3592" y="696"/>
                </a:lnTo>
                <a:lnTo>
                  <a:pt x="3601" y="696"/>
                </a:lnTo>
                <a:lnTo>
                  <a:pt x="3609" y="696"/>
                </a:lnTo>
                <a:lnTo>
                  <a:pt x="3613" y="696"/>
                </a:lnTo>
                <a:lnTo>
                  <a:pt x="3621" y="696"/>
                </a:lnTo>
                <a:lnTo>
                  <a:pt x="3626" y="696"/>
                </a:lnTo>
                <a:lnTo>
                  <a:pt x="3638" y="696"/>
                </a:lnTo>
                <a:lnTo>
                  <a:pt x="3646" y="696"/>
                </a:lnTo>
                <a:lnTo>
                  <a:pt x="3650" y="696"/>
                </a:lnTo>
                <a:lnTo>
                  <a:pt x="3655" y="696"/>
                </a:lnTo>
                <a:lnTo>
                  <a:pt x="3663" y="696"/>
                </a:lnTo>
                <a:lnTo>
                  <a:pt x="3671" y="696"/>
                </a:lnTo>
                <a:lnTo>
                  <a:pt x="3675" y="696"/>
                </a:lnTo>
                <a:lnTo>
                  <a:pt x="3680" y="696"/>
                </a:lnTo>
                <a:lnTo>
                  <a:pt x="3680" y="704"/>
                </a:lnTo>
                <a:lnTo>
                  <a:pt x="3684" y="704"/>
                </a:lnTo>
                <a:lnTo>
                  <a:pt x="3688" y="704"/>
                </a:lnTo>
                <a:lnTo>
                  <a:pt x="3692" y="704"/>
                </a:lnTo>
                <a:lnTo>
                  <a:pt x="3705" y="704"/>
                </a:lnTo>
                <a:lnTo>
                  <a:pt x="3717" y="704"/>
                </a:lnTo>
                <a:lnTo>
                  <a:pt x="3729" y="704"/>
                </a:lnTo>
                <a:lnTo>
                  <a:pt x="3738" y="704"/>
                </a:lnTo>
                <a:lnTo>
                  <a:pt x="3738" y="717"/>
                </a:lnTo>
                <a:lnTo>
                  <a:pt x="3754" y="717"/>
                </a:lnTo>
                <a:lnTo>
                  <a:pt x="3759" y="717"/>
                </a:lnTo>
                <a:lnTo>
                  <a:pt x="3784" y="717"/>
                </a:lnTo>
                <a:lnTo>
                  <a:pt x="3800" y="717"/>
                </a:lnTo>
                <a:lnTo>
                  <a:pt x="3817" y="717"/>
                </a:lnTo>
                <a:lnTo>
                  <a:pt x="3817" y="725"/>
                </a:lnTo>
                <a:lnTo>
                  <a:pt x="3825" y="725"/>
                </a:lnTo>
                <a:lnTo>
                  <a:pt x="3833" y="725"/>
                </a:lnTo>
                <a:lnTo>
                  <a:pt x="3846" y="725"/>
                </a:lnTo>
                <a:lnTo>
                  <a:pt x="3850" y="725"/>
                </a:lnTo>
                <a:lnTo>
                  <a:pt x="3867" y="725"/>
                </a:lnTo>
                <a:lnTo>
                  <a:pt x="3871" y="725"/>
                </a:lnTo>
                <a:lnTo>
                  <a:pt x="3875" y="725"/>
                </a:lnTo>
                <a:lnTo>
                  <a:pt x="3883" y="725"/>
                </a:lnTo>
                <a:lnTo>
                  <a:pt x="3887" y="725"/>
                </a:lnTo>
                <a:lnTo>
                  <a:pt x="3896" y="725"/>
                </a:lnTo>
                <a:lnTo>
                  <a:pt x="3900" y="725"/>
                </a:lnTo>
                <a:lnTo>
                  <a:pt x="3921" y="725"/>
                </a:lnTo>
                <a:lnTo>
                  <a:pt x="3954" y="725"/>
                </a:lnTo>
                <a:lnTo>
                  <a:pt x="3971" y="725"/>
                </a:lnTo>
                <a:lnTo>
                  <a:pt x="3979" y="725"/>
                </a:lnTo>
                <a:lnTo>
                  <a:pt x="3983" y="725"/>
                </a:lnTo>
                <a:lnTo>
                  <a:pt x="3991" y="725"/>
                </a:lnTo>
                <a:lnTo>
                  <a:pt x="4008" y="725"/>
                </a:lnTo>
                <a:lnTo>
                  <a:pt x="4012" y="725"/>
                </a:lnTo>
                <a:lnTo>
                  <a:pt x="4021" y="725"/>
                </a:lnTo>
                <a:lnTo>
                  <a:pt x="4021" y="737"/>
                </a:lnTo>
                <a:lnTo>
                  <a:pt x="4029" y="737"/>
                </a:lnTo>
                <a:lnTo>
                  <a:pt x="4041" y="737"/>
                </a:lnTo>
                <a:lnTo>
                  <a:pt x="4062" y="737"/>
                </a:lnTo>
                <a:lnTo>
                  <a:pt x="4079" y="737"/>
                </a:lnTo>
                <a:lnTo>
                  <a:pt x="4100" y="737"/>
                </a:lnTo>
                <a:lnTo>
                  <a:pt x="4112" y="737"/>
                </a:lnTo>
                <a:lnTo>
                  <a:pt x="4116" y="737"/>
                </a:lnTo>
                <a:lnTo>
                  <a:pt x="4116" y="750"/>
                </a:lnTo>
                <a:lnTo>
                  <a:pt x="4154" y="750"/>
                </a:lnTo>
                <a:lnTo>
                  <a:pt x="4154" y="758"/>
                </a:lnTo>
                <a:lnTo>
                  <a:pt x="4183" y="758"/>
                </a:lnTo>
                <a:lnTo>
                  <a:pt x="4183" y="770"/>
                </a:lnTo>
                <a:lnTo>
                  <a:pt x="4187" y="770"/>
                </a:lnTo>
                <a:lnTo>
                  <a:pt x="4191" y="770"/>
                </a:lnTo>
                <a:lnTo>
                  <a:pt x="4195" y="770"/>
                </a:lnTo>
                <a:lnTo>
                  <a:pt x="4203" y="770"/>
                </a:lnTo>
                <a:lnTo>
                  <a:pt x="4224" y="770"/>
                </a:lnTo>
                <a:lnTo>
                  <a:pt x="4224" y="783"/>
                </a:lnTo>
                <a:lnTo>
                  <a:pt x="4233" y="783"/>
                </a:lnTo>
                <a:lnTo>
                  <a:pt x="4245" y="783"/>
                </a:lnTo>
                <a:lnTo>
                  <a:pt x="4258" y="783"/>
                </a:lnTo>
                <a:lnTo>
                  <a:pt x="4262" y="783"/>
                </a:lnTo>
                <a:lnTo>
                  <a:pt x="4262" y="795"/>
                </a:lnTo>
                <a:lnTo>
                  <a:pt x="4270" y="795"/>
                </a:lnTo>
                <a:lnTo>
                  <a:pt x="4270" y="808"/>
                </a:lnTo>
                <a:lnTo>
                  <a:pt x="4274" y="808"/>
                </a:lnTo>
                <a:lnTo>
                  <a:pt x="4274" y="820"/>
                </a:lnTo>
                <a:lnTo>
                  <a:pt x="4282" y="820"/>
                </a:lnTo>
                <a:lnTo>
                  <a:pt x="4282" y="833"/>
                </a:lnTo>
                <a:lnTo>
                  <a:pt x="4287" y="833"/>
                </a:lnTo>
                <a:lnTo>
                  <a:pt x="4291" y="833"/>
                </a:lnTo>
                <a:lnTo>
                  <a:pt x="4299" y="833"/>
                </a:lnTo>
                <a:lnTo>
                  <a:pt x="4303" y="833"/>
                </a:lnTo>
                <a:lnTo>
                  <a:pt x="4320" y="833"/>
                </a:lnTo>
                <a:lnTo>
                  <a:pt x="4332" y="833"/>
                </a:lnTo>
                <a:lnTo>
                  <a:pt x="4332" y="845"/>
                </a:lnTo>
                <a:lnTo>
                  <a:pt x="4337" y="845"/>
                </a:lnTo>
                <a:lnTo>
                  <a:pt x="4341" y="845"/>
                </a:lnTo>
                <a:lnTo>
                  <a:pt x="4341" y="857"/>
                </a:lnTo>
                <a:lnTo>
                  <a:pt x="4357" y="857"/>
                </a:lnTo>
                <a:lnTo>
                  <a:pt x="4370" y="857"/>
                </a:lnTo>
                <a:lnTo>
                  <a:pt x="4374" y="857"/>
                </a:lnTo>
                <a:lnTo>
                  <a:pt x="4386" y="857"/>
                </a:lnTo>
                <a:lnTo>
                  <a:pt x="4391" y="857"/>
                </a:lnTo>
                <a:lnTo>
                  <a:pt x="4391" y="870"/>
                </a:lnTo>
                <a:lnTo>
                  <a:pt x="4411" y="870"/>
                </a:lnTo>
                <a:lnTo>
                  <a:pt x="4420" y="870"/>
                </a:lnTo>
                <a:lnTo>
                  <a:pt x="4420" y="886"/>
                </a:lnTo>
                <a:lnTo>
                  <a:pt x="4432" y="886"/>
                </a:lnTo>
                <a:lnTo>
                  <a:pt x="4445" y="886"/>
                </a:lnTo>
                <a:lnTo>
                  <a:pt x="4465" y="886"/>
                </a:lnTo>
                <a:lnTo>
                  <a:pt x="4482" y="886"/>
                </a:lnTo>
                <a:lnTo>
                  <a:pt x="4486" y="886"/>
                </a:lnTo>
                <a:lnTo>
                  <a:pt x="4499" y="886"/>
                </a:lnTo>
                <a:lnTo>
                  <a:pt x="4532" y="886"/>
                </a:lnTo>
                <a:lnTo>
                  <a:pt x="4549" y="886"/>
                </a:lnTo>
                <a:lnTo>
                  <a:pt x="4565" y="886"/>
                </a:lnTo>
                <a:lnTo>
                  <a:pt x="4569" y="886"/>
                </a:lnTo>
                <a:lnTo>
                  <a:pt x="4594" y="886"/>
                </a:lnTo>
                <a:lnTo>
                  <a:pt x="4598" y="886"/>
                </a:lnTo>
                <a:lnTo>
                  <a:pt x="4603" y="886"/>
                </a:lnTo>
                <a:lnTo>
                  <a:pt x="4607" y="886"/>
                </a:lnTo>
                <a:lnTo>
                  <a:pt x="4615" y="886"/>
                </a:lnTo>
                <a:lnTo>
                  <a:pt x="4623" y="886"/>
                </a:lnTo>
                <a:lnTo>
                  <a:pt x="4661" y="886"/>
                </a:lnTo>
                <a:lnTo>
                  <a:pt x="4661" y="899"/>
                </a:lnTo>
                <a:lnTo>
                  <a:pt x="4694" y="899"/>
                </a:lnTo>
                <a:lnTo>
                  <a:pt x="4707" y="899"/>
                </a:lnTo>
                <a:lnTo>
                  <a:pt x="4707" y="915"/>
                </a:lnTo>
                <a:lnTo>
                  <a:pt x="4711" y="915"/>
                </a:lnTo>
                <a:lnTo>
                  <a:pt x="4715" y="915"/>
                </a:lnTo>
                <a:lnTo>
                  <a:pt x="4727" y="915"/>
                </a:lnTo>
                <a:lnTo>
                  <a:pt x="4732" y="915"/>
                </a:lnTo>
                <a:lnTo>
                  <a:pt x="4736" y="915"/>
                </a:lnTo>
                <a:lnTo>
                  <a:pt x="4752" y="915"/>
                </a:lnTo>
                <a:lnTo>
                  <a:pt x="4756" y="915"/>
                </a:lnTo>
                <a:lnTo>
                  <a:pt x="4761" y="915"/>
                </a:lnTo>
                <a:lnTo>
                  <a:pt x="4761" y="932"/>
                </a:lnTo>
                <a:lnTo>
                  <a:pt x="4773" y="932"/>
                </a:lnTo>
                <a:lnTo>
                  <a:pt x="4777" y="932"/>
                </a:lnTo>
                <a:lnTo>
                  <a:pt x="4781" y="932"/>
                </a:lnTo>
                <a:lnTo>
                  <a:pt x="4802" y="932"/>
                </a:lnTo>
                <a:lnTo>
                  <a:pt x="4827" y="932"/>
                </a:lnTo>
                <a:lnTo>
                  <a:pt x="4835" y="932"/>
                </a:lnTo>
                <a:lnTo>
                  <a:pt x="4852" y="932"/>
                </a:lnTo>
                <a:lnTo>
                  <a:pt x="4856" y="932"/>
                </a:lnTo>
                <a:lnTo>
                  <a:pt x="4869" y="932"/>
                </a:lnTo>
                <a:lnTo>
                  <a:pt x="4881" y="932"/>
                </a:lnTo>
                <a:lnTo>
                  <a:pt x="4885" y="932"/>
                </a:lnTo>
                <a:lnTo>
                  <a:pt x="4906" y="932"/>
                </a:lnTo>
                <a:lnTo>
                  <a:pt x="4914" y="932"/>
                </a:lnTo>
                <a:lnTo>
                  <a:pt x="4960" y="932"/>
                </a:lnTo>
                <a:lnTo>
                  <a:pt x="4985" y="932"/>
                </a:lnTo>
                <a:lnTo>
                  <a:pt x="4989" y="932"/>
                </a:lnTo>
                <a:lnTo>
                  <a:pt x="4998" y="932"/>
                </a:lnTo>
                <a:lnTo>
                  <a:pt x="5002" y="932"/>
                </a:lnTo>
                <a:lnTo>
                  <a:pt x="5014" y="932"/>
                </a:lnTo>
                <a:lnTo>
                  <a:pt x="5027" y="932"/>
                </a:lnTo>
                <a:lnTo>
                  <a:pt x="5027" y="953"/>
                </a:lnTo>
                <a:lnTo>
                  <a:pt x="5035" y="953"/>
                </a:lnTo>
                <a:lnTo>
                  <a:pt x="5039" y="953"/>
                </a:lnTo>
                <a:lnTo>
                  <a:pt x="5043" y="953"/>
                </a:lnTo>
                <a:lnTo>
                  <a:pt x="5048" y="953"/>
                </a:lnTo>
                <a:lnTo>
                  <a:pt x="5056" y="953"/>
                </a:lnTo>
                <a:lnTo>
                  <a:pt x="5077" y="953"/>
                </a:lnTo>
                <a:lnTo>
                  <a:pt x="5085" y="953"/>
                </a:lnTo>
                <a:lnTo>
                  <a:pt x="5118" y="953"/>
                </a:lnTo>
                <a:lnTo>
                  <a:pt x="5147" y="953"/>
                </a:lnTo>
                <a:lnTo>
                  <a:pt x="5147" y="978"/>
                </a:lnTo>
                <a:lnTo>
                  <a:pt x="5151" y="978"/>
                </a:lnTo>
                <a:lnTo>
                  <a:pt x="5168" y="978"/>
                </a:lnTo>
                <a:lnTo>
                  <a:pt x="5176" y="978"/>
                </a:lnTo>
                <a:lnTo>
                  <a:pt x="5189" y="978"/>
                </a:lnTo>
                <a:lnTo>
                  <a:pt x="5193" y="978"/>
                </a:lnTo>
                <a:lnTo>
                  <a:pt x="5197" y="978"/>
                </a:lnTo>
                <a:lnTo>
                  <a:pt x="5197" y="1002"/>
                </a:lnTo>
                <a:lnTo>
                  <a:pt x="5222" y="1002"/>
                </a:lnTo>
                <a:lnTo>
                  <a:pt x="5235" y="1002"/>
                </a:lnTo>
                <a:lnTo>
                  <a:pt x="5243" y="1002"/>
                </a:lnTo>
                <a:lnTo>
                  <a:pt x="5247" y="1002"/>
                </a:lnTo>
                <a:lnTo>
                  <a:pt x="5276" y="1002"/>
                </a:lnTo>
                <a:lnTo>
                  <a:pt x="5280" y="1002"/>
                </a:lnTo>
                <a:lnTo>
                  <a:pt x="5285" y="1002"/>
                </a:lnTo>
                <a:lnTo>
                  <a:pt x="5305" y="1002"/>
                </a:lnTo>
                <a:lnTo>
                  <a:pt x="5309" y="1002"/>
                </a:lnTo>
                <a:lnTo>
                  <a:pt x="5322" y="1002"/>
                </a:lnTo>
                <a:lnTo>
                  <a:pt x="5359" y="1002"/>
                </a:lnTo>
                <a:lnTo>
                  <a:pt x="5364" y="1002"/>
                </a:lnTo>
                <a:lnTo>
                  <a:pt x="5376" y="1002"/>
                </a:lnTo>
                <a:lnTo>
                  <a:pt x="5380" y="1002"/>
                </a:lnTo>
                <a:lnTo>
                  <a:pt x="5397" y="1002"/>
                </a:lnTo>
                <a:lnTo>
                  <a:pt x="5409" y="1002"/>
                </a:lnTo>
                <a:lnTo>
                  <a:pt x="5426" y="1002"/>
                </a:lnTo>
                <a:lnTo>
                  <a:pt x="5438" y="1002"/>
                </a:lnTo>
                <a:lnTo>
                  <a:pt x="5463" y="1002"/>
                </a:lnTo>
                <a:lnTo>
                  <a:pt x="5463" y="1036"/>
                </a:lnTo>
                <a:lnTo>
                  <a:pt x="5476" y="1036"/>
                </a:lnTo>
                <a:lnTo>
                  <a:pt x="5517" y="1036"/>
                </a:lnTo>
                <a:lnTo>
                  <a:pt x="5517" y="1073"/>
                </a:lnTo>
                <a:lnTo>
                  <a:pt x="5546" y="1073"/>
                </a:lnTo>
                <a:lnTo>
                  <a:pt x="5563" y="1073"/>
                </a:lnTo>
                <a:lnTo>
                  <a:pt x="5567" y="1073"/>
                </a:lnTo>
                <a:lnTo>
                  <a:pt x="5588" y="1073"/>
                </a:lnTo>
                <a:lnTo>
                  <a:pt x="5588" y="1110"/>
                </a:lnTo>
                <a:lnTo>
                  <a:pt x="5646" y="1110"/>
                </a:lnTo>
                <a:lnTo>
                  <a:pt x="5667" y="1110"/>
                </a:lnTo>
                <a:lnTo>
                  <a:pt x="5696" y="1110"/>
                </a:lnTo>
                <a:lnTo>
                  <a:pt x="5700" y="1110"/>
                </a:lnTo>
                <a:lnTo>
                  <a:pt x="5734" y="1110"/>
                </a:lnTo>
                <a:lnTo>
                  <a:pt x="5738" y="1110"/>
                </a:lnTo>
                <a:lnTo>
                  <a:pt x="5746" y="1110"/>
                </a:lnTo>
                <a:lnTo>
                  <a:pt x="5813" y="1110"/>
                </a:lnTo>
                <a:lnTo>
                  <a:pt x="5825" y="1110"/>
                </a:lnTo>
                <a:lnTo>
                  <a:pt x="5842" y="1110"/>
                </a:lnTo>
                <a:lnTo>
                  <a:pt x="5862" y="1110"/>
                </a:lnTo>
                <a:lnTo>
                  <a:pt x="5867" y="1110"/>
                </a:lnTo>
                <a:lnTo>
                  <a:pt x="5879" y="1110"/>
                </a:lnTo>
                <a:lnTo>
                  <a:pt x="5879" y="1160"/>
                </a:lnTo>
                <a:lnTo>
                  <a:pt x="5896" y="1160"/>
                </a:lnTo>
                <a:lnTo>
                  <a:pt x="5912" y="1160"/>
                </a:lnTo>
                <a:lnTo>
                  <a:pt x="5917" y="1160"/>
                </a:lnTo>
                <a:lnTo>
                  <a:pt x="5929" y="1160"/>
                </a:lnTo>
                <a:lnTo>
                  <a:pt x="5933" y="1160"/>
                </a:lnTo>
              </a:path>
            </a:pathLst>
          </a:custGeom>
          <a:noFill/>
          <a:ln w="28575"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279"/>
          <p:cNvSpPr>
            <a:spLocks/>
          </p:cNvSpPr>
          <p:nvPr/>
        </p:nvSpPr>
        <p:spPr bwMode="auto">
          <a:xfrm>
            <a:off x="6694488" y="1982788"/>
            <a:ext cx="3663950" cy="533400"/>
          </a:xfrm>
          <a:custGeom>
            <a:avLst/>
            <a:gdLst>
              <a:gd name="T0" fmla="*/ 120 w 5933"/>
              <a:gd name="T1" fmla="*/ 8 h 800"/>
              <a:gd name="T2" fmla="*/ 199 w 5933"/>
              <a:gd name="T3" fmla="*/ 33 h 800"/>
              <a:gd name="T4" fmla="*/ 470 w 5933"/>
              <a:gd name="T5" fmla="*/ 37 h 800"/>
              <a:gd name="T6" fmla="*/ 653 w 5933"/>
              <a:gd name="T7" fmla="*/ 54 h 800"/>
              <a:gd name="T8" fmla="*/ 732 w 5933"/>
              <a:gd name="T9" fmla="*/ 87 h 800"/>
              <a:gd name="T10" fmla="*/ 1027 w 5933"/>
              <a:gd name="T11" fmla="*/ 121 h 800"/>
              <a:gd name="T12" fmla="*/ 1052 w 5933"/>
              <a:gd name="T13" fmla="*/ 133 h 800"/>
              <a:gd name="T14" fmla="*/ 1239 w 5933"/>
              <a:gd name="T15" fmla="*/ 158 h 800"/>
              <a:gd name="T16" fmla="*/ 1372 w 5933"/>
              <a:gd name="T17" fmla="*/ 175 h 800"/>
              <a:gd name="T18" fmla="*/ 1547 w 5933"/>
              <a:gd name="T19" fmla="*/ 192 h 800"/>
              <a:gd name="T20" fmla="*/ 1646 w 5933"/>
              <a:gd name="T21" fmla="*/ 217 h 800"/>
              <a:gd name="T22" fmla="*/ 1759 w 5933"/>
              <a:gd name="T23" fmla="*/ 242 h 800"/>
              <a:gd name="T24" fmla="*/ 1829 w 5933"/>
              <a:gd name="T25" fmla="*/ 262 h 800"/>
              <a:gd name="T26" fmla="*/ 1933 w 5933"/>
              <a:gd name="T27" fmla="*/ 279 h 800"/>
              <a:gd name="T28" fmla="*/ 2199 w 5933"/>
              <a:gd name="T29" fmla="*/ 296 h 800"/>
              <a:gd name="T30" fmla="*/ 2441 w 5933"/>
              <a:gd name="T31" fmla="*/ 321 h 800"/>
              <a:gd name="T32" fmla="*/ 2599 w 5933"/>
              <a:gd name="T33" fmla="*/ 329 h 800"/>
              <a:gd name="T34" fmla="*/ 2665 w 5933"/>
              <a:gd name="T35" fmla="*/ 346 h 800"/>
              <a:gd name="T36" fmla="*/ 2765 w 5933"/>
              <a:gd name="T37" fmla="*/ 362 h 800"/>
              <a:gd name="T38" fmla="*/ 2894 w 5933"/>
              <a:gd name="T39" fmla="*/ 379 h 800"/>
              <a:gd name="T40" fmla="*/ 3014 w 5933"/>
              <a:gd name="T41" fmla="*/ 387 h 800"/>
              <a:gd name="T42" fmla="*/ 3152 w 5933"/>
              <a:gd name="T43" fmla="*/ 400 h 800"/>
              <a:gd name="T44" fmla="*/ 3210 w 5933"/>
              <a:gd name="T45" fmla="*/ 417 h 800"/>
              <a:gd name="T46" fmla="*/ 3310 w 5933"/>
              <a:gd name="T47" fmla="*/ 417 h 800"/>
              <a:gd name="T48" fmla="*/ 3355 w 5933"/>
              <a:gd name="T49" fmla="*/ 425 h 800"/>
              <a:gd name="T50" fmla="*/ 3484 w 5933"/>
              <a:gd name="T51" fmla="*/ 425 h 800"/>
              <a:gd name="T52" fmla="*/ 3626 w 5933"/>
              <a:gd name="T53" fmla="*/ 433 h 800"/>
              <a:gd name="T54" fmla="*/ 3754 w 5933"/>
              <a:gd name="T55" fmla="*/ 446 h 800"/>
              <a:gd name="T56" fmla="*/ 3838 w 5933"/>
              <a:gd name="T57" fmla="*/ 462 h 800"/>
              <a:gd name="T58" fmla="*/ 3921 w 5933"/>
              <a:gd name="T59" fmla="*/ 462 h 800"/>
              <a:gd name="T60" fmla="*/ 3971 w 5933"/>
              <a:gd name="T61" fmla="*/ 475 h 800"/>
              <a:gd name="T62" fmla="*/ 4029 w 5933"/>
              <a:gd name="T63" fmla="*/ 517 h 800"/>
              <a:gd name="T64" fmla="*/ 4062 w 5933"/>
              <a:gd name="T65" fmla="*/ 537 h 800"/>
              <a:gd name="T66" fmla="*/ 4162 w 5933"/>
              <a:gd name="T67" fmla="*/ 546 h 800"/>
              <a:gd name="T68" fmla="*/ 4224 w 5933"/>
              <a:gd name="T69" fmla="*/ 546 h 800"/>
              <a:gd name="T70" fmla="*/ 4262 w 5933"/>
              <a:gd name="T71" fmla="*/ 571 h 800"/>
              <a:gd name="T72" fmla="*/ 4357 w 5933"/>
              <a:gd name="T73" fmla="*/ 571 h 800"/>
              <a:gd name="T74" fmla="*/ 4436 w 5933"/>
              <a:gd name="T75" fmla="*/ 571 h 800"/>
              <a:gd name="T76" fmla="*/ 4532 w 5933"/>
              <a:gd name="T77" fmla="*/ 596 h 800"/>
              <a:gd name="T78" fmla="*/ 4615 w 5933"/>
              <a:gd name="T79" fmla="*/ 617 h 800"/>
              <a:gd name="T80" fmla="*/ 4748 w 5933"/>
              <a:gd name="T81" fmla="*/ 617 h 800"/>
              <a:gd name="T82" fmla="*/ 4798 w 5933"/>
              <a:gd name="T83" fmla="*/ 633 h 800"/>
              <a:gd name="T84" fmla="*/ 4865 w 5933"/>
              <a:gd name="T85" fmla="*/ 658 h 800"/>
              <a:gd name="T86" fmla="*/ 4910 w 5933"/>
              <a:gd name="T87" fmla="*/ 671 h 800"/>
              <a:gd name="T88" fmla="*/ 4952 w 5933"/>
              <a:gd name="T89" fmla="*/ 671 h 800"/>
              <a:gd name="T90" fmla="*/ 4989 w 5933"/>
              <a:gd name="T91" fmla="*/ 671 h 800"/>
              <a:gd name="T92" fmla="*/ 5052 w 5933"/>
              <a:gd name="T93" fmla="*/ 671 h 800"/>
              <a:gd name="T94" fmla="*/ 5110 w 5933"/>
              <a:gd name="T95" fmla="*/ 671 h 800"/>
              <a:gd name="T96" fmla="*/ 5181 w 5933"/>
              <a:gd name="T97" fmla="*/ 687 h 800"/>
              <a:gd name="T98" fmla="*/ 5264 w 5933"/>
              <a:gd name="T99" fmla="*/ 687 h 800"/>
              <a:gd name="T100" fmla="*/ 5305 w 5933"/>
              <a:gd name="T101" fmla="*/ 708 h 800"/>
              <a:gd name="T102" fmla="*/ 5397 w 5933"/>
              <a:gd name="T103" fmla="*/ 708 h 800"/>
              <a:gd name="T104" fmla="*/ 5463 w 5933"/>
              <a:gd name="T105" fmla="*/ 750 h 800"/>
              <a:gd name="T106" fmla="*/ 5571 w 5933"/>
              <a:gd name="T107" fmla="*/ 750 h 800"/>
              <a:gd name="T108" fmla="*/ 5634 w 5933"/>
              <a:gd name="T109" fmla="*/ 750 h 800"/>
              <a:gd name="T110" fmla="*/ 5688 w 5933"/>
              <a:gd name="T111" fmla="*/ 750 h 800"/>
              <a:gd name="T112" fmla="*/ 5729 w 5933"/>
              <a:gd name="T113" fmla="*/ 775 h 800"/>
              <a:gd name="T114" fmla="*/ 5817 w 5933"/>
              <a:gd name="T115" fmla="*/ 800 h 800"/>
              <a:gd name="T116" fmla="*/ 5917 w 5933"/>
              <a:gd name="T117"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33" h="800">
                <a:moveTo>
                  <a:pt x="0" y="0"/>
                </a:moveTo>
                <a:lnTo>
                  <a:pt x="0" y="0"/>
                </a:lnTo>
                <a:lnTo>
                  <a:pt x="0" y="0"/>
                </a:lnTo>
                <a:lnTo>
                  <a:pt x="8" y="0"/>
                </a:lnTo>
                <a:lnTo>
                  <a:pt x="120" y="0"/>
                </a:lnTo>
                <a:lnTo>
                  <a:pt x="120" y="8"/>
                </a:lnTo>
                <a:lnTo>
                  <a:pt x="137" y="8"/>
                </a:lnTo>
                <a:lnTo>
                  <a:pt x="137" y="17"/>
                </a:lnTo>
                <a:lnTo>
                  <a:pt x="154" y="17"/>
                </a:lnTo>
                <a:lnTo>
                  <a:pt x="154" y="25"/>
                </a:lnTo>
                <a:lnTo>
                  <a:pt x="199" y="25"/>
                </a:lnTo>
                <a:lnTo>
                  <a:pt x="199" y="33"/>
                </a:lnTo>
                <a:lnTo>
                  <a:pt x="324" y="33"/>
                </a:lnTo>
                <a:lnTo>
                  <a:pt x="324" y="37"/>
                </a:lnTo>
                <a:lnTo>
                  <a:pt x="362" y="37"/>
                </a:lnTo>
                <a:lnTo>
                  <a:pt x="370" y="37"/>
                </a:lnTo>
                <a:lnTo>
                  <a:pt x="378" y="37"/>
                </a:lnTo>
                <a:lnTo>
                  <a:pt x="470" y="37"/>
                </a:lnTo>
                <a:lnTo>
                  <a:pt x="470" y="46"/>
                </a:lnTo>
                <a:lnTo>
                  <a:pt x="474" y="46"/>
                </a:lnTo>
                <a:lnTo>
                  <a:pt x="474" y="54"/>
                </a:lnTo>
                <a:lnTo>
                  <a:pt x="499" y="54"/>
                </a:lnTo>
                <a:lnTo>
                  <a:pt x="586" y="54"/>
                </a:lnTo>
                <a:lnTo>
                  <a:pt x="653" y="54"/>
                </a:lnTo>
                <a:lnTo>
                  <a:pt x="653" y="62"/>
                </a:lnTo>
                <a:lnTo>
                  <a:pt x="657" y="62"/>
                </a:lnTo>
                <a:lnTo>
                  <a:pt x="657" y="79"/>
                </a:lnTo>
                <a:lnTo>
                  <a:pt x="673" y="79"/>
                </a:lnTo>
                <a:lnTo>
                  <a:pt x="673" y="87"/>
                </a:lnTo>
                <a:lnTo>
                  <a:pt x="732" y="87"/>
                </a:lnTo>
                <a:lnTo>
                  <a:pt x="732" y="96"/>
                </a:lnTo>
                <a:lnTo>
                  <a:pt x="806" y="96"/>
                </a:lnTo>
                <a:lnTo>
                  <a:pt x="806" y="104"/>
                </a:lnTo>
                <a:lnTo>
                  <a:pt x="927" y="104"/>
                </a:lnTo>
                <a:lnTo>
                  <a:pt x="927" y="121"/>
                </a:lnTo>
                <a:lnTo>
                  <a:pt x="1027" y="121"/>
                </a:lnTo>
                <a:lnTo>
                  <a:pt x="1027" y="125"/>
                </a:lnTo>
                <a:lnTo>
                  <a:pt x="1031" y="125"/>
                </a:lnTo>
                <a:lnTo>
                  <a:pt x="1035" y="125"/>
                </a:lnTo>
                <a:lnTo>
                  <a:pt x="1039" y="125"/>
                </a:lnTo>
                <a:lnTo>
                  <a:pt x="1052" y="125"/>
                </a:lnTo>
                <a:lnTo>
                  <a:pt x="1052" y="133"/>
                </a:lnTo>
                <a:lnTo>
                  <a:pt x="1152" y="133"/>
                </a:lnTo>
                <a:lnTo>
                  <a:pt x="1152" y="142"/>
                </a:lnTo>
                <a:lnTo>
                  <a:pt x="1218" y="142"/>
                </a:lnTo>
                <a:lnTo>
                  <a:pt x="1218" y="150"/>
                </a:lnTo>
                <a:lnTo>
                  <a:pt x="1239" y="150"/>
                </a:lnTo>
                <a:lnTo>
                  <a:pt x="1239" y="158"/>
                </a:lnTo>
                <a:lnTo>
                  <a:pt x="1251" y="158"/>
                </a:lnTo>
                <a:lnTo>
                  <a:pt x="1251" y="167"/>
                </a:lnTo>
                <a:lnTo>
                  <a:pt x="1289" y="167"/>
                </a:lnTo>
                <a:lnTo>
                  <a:pt x="1330" y="167"/>
                </a:lnTo>
                <a:lnTo>
                  <a:pt x="1330" y="175"/>
                </a:lnTo>
                <a:lnTo>
                  <a:pt x="1372" y="175"/>
                </a:lnTo>
                <a:lnTo>
                  <a:pt x="1414" y="175"/>
                </a:lnTo>
                <a:lnTo>
                  <a:pt x="1414" y="183"/>
                </a:lnTo>
                <a:lnTo>
                  <a:pt x="1430" y="183"/>
                </a:lnTo>
                <a:lnTo>
                  <a:pt x="1430" y="192"/>
                </a:lnTo>
                <a:lnTo>
                  <a:pt x="1463" y="192"/>
                </a:lnTo>
                <a:lnTo>
                  <a:pt x="1547" y="192"/>
                </a:lnTo>
                <a:lnTo>
                  <a:pt x="1547" y="200"/>
                </a:lnTo>
                <a:lnTo>
                  <a:pt x="1555" y="200"/>
                </a:lnTo>
                <a:lnTo>
                  <a:pt x="1626" y="200"/>
                </a:lnTo>
                <a:lnTo>
                  <a:pt x="1626" y="208"/>
                </a:lnTo>
                <a:lnTo>
                  <a:pt x="1646" y="208"/>
                </a:lnTo>
                <a:lnTo>
                  <a:pt x="1646" y="217"/>
                </a:lnTo>
                <a:lnTo>
                  <a:pt x="1671" y="217"/>
                </a:lnTo>
                <a:lnTo>
                  <a:pt x="1671" y="225"/>
                </a:lnTo>
                <a:lnTo>
                  <a:pt x="1746" y="225"/>
                </a:lnTo>
                <a:lnTo>
                  <a:pt x="1746" y="233"/>
                </a:lnTo>
                <a:lnTo>
                  <a:pt x="1759" y="233"/>
                </a:lnTo>
                <a:lnTo>
                  <a:pt x="1759" y="242"/>
                </a:lnTo>
                <a:lnTo>
                  <a:pt x="1821" y="242"/>
                </a:lnTo>
                <a:lnTo>
                  <a:pt x="1821" y="250"/>
                </a:lnTo>
                <a:lnTo>
                  <a:pt x="1825" y="250"/>
                </a:lnTo>
                <a:lnTo>
                  <a:pt x="1825" y="254"/>
                </a:lnTo>
                <a:lnTo>
                  <a:pt x="1829" y="254"/>
                </a:lnTo>
                <a:lnTo>
                  <a:pt x="1829" y="262"/>
                </a:lnTo>
                <a:lnTo>
                  <a:pt x="1846" y="262"/>
                </a:lnTo>
                <a:lnTo>
                  <a:pt x="1883" y="262"/>
                </a:lnTo>
                <a:lnTo>
                  <a:pt x="1883" y="271"/>
                </a:lnTo>
                <a:lnTo>
                  <a:pt x="1892" y="271"/>
                </a:lnTo>
                <a:lnTo>
                  <a:pt x="1892" y="279"/>
                </a:lnTo>
                <a:lnTo>
                  <a:pt x="1933" y="279"/>
                </a:lnTo>
                <a:lnTo>
                  <a:pt x="2008" y="279"/>
                </a:lnTo>
                <a:lnTo>
                  <a:pt x="2050" y="279"/>
                </a:lnTo>
                <a:lnTo>
                  <a:pt x="2050" y="287"/>
                </a:lnTo>
                <a:lnTo>
                  <a:pt x="2137" y="287"/>
                </a:lnTo>
                <a:lnTo>
                  <a:pt x="2199" y="287"/>
                </a:lnTo>
                <a:lnTo>
                  <a:pt x="2199" y="296"/>
                </a:lnTo>
                <a:lnTo>
                  <a:pt x="2283" y="296"/>
                </a:lnTo>
                <a:lnTo>
                  <a:pt x="2283" y="304"/>
                </a:lnTo>
                <a:lnTo>
                  <a:pt x="2307" y="304"/>
                </a:lnTo>
                <a:lnTo>
                  <a:pt x="2307" y="312"/>
                </a:lnTo>
                <a:lnTo>
                  <a:pt x="2441" y="312"/>
                </a:lnTo>
                <a:lnTo>
                  <a:pt x="2441" y="321"/>
                </a:lnTo>
                <a:lnTo>
                  <a:pt x="2453" y="321"/>
                </a:lnTo>
                <a:lnTo>
                  <a:pt x="2524" y="321"/>
                </a:lnTo>
                <a:lnTo>
                  <a:pt x="2524" y="329"/>
                </a:lnTo>
                <a:lnTo>
                  <a:pt x="2578" y="329"/>
                </a:lnTo>
                <a:lnTo>
                  <a:pt x="2582" y="329"/>
                </a:lnTo>
                <a:lnTo>
                  <a:pt x="2599" y="329"/>
                </a:lnTo>
                <a:lnTo>
                  <a:pt x="2599" y="337"/>
                </a:lnTo>
                <a:lnTo>
                  <a:pt x="2623" y="337"/>
                </a:lnTo>
                <a:lnTo>
                  <a:pt x="2632" y="337"/>
                </a:lnTo>
                <a:lnTo>
                  <a:pt x="2661" y="337"/>
                </a:lnTo>
                <a:lnTo>
                  <a:pt x="2665" y="337"/>
                </a:lnTo>
                <a:lnTo>
                  <a:pt x="2665" y="346"/>
                </a:lnTo>
                <a:lnTo>
                  <a:pt x="2711" y="346"/>
                </a:lnTo>
                <a:lnTo>
                  <a:pt x="2711" y="354"/>
                </a:lnTo>
                <a:lnTo>
                  <a:pt x="2715" y="354"/>
                </a:lnTo>
                <a:lnTo>
                  <a:pt x="2727" y="354"/>
                </a:lnTo>
                <a:lnTo>
                  <a:pt x="2727" y="362"/>
                </a:lnTo>
                <a:lnTo>
                  <a:pt x="2765" y="362"/>
                </a:lnTo>
                <a:lnTo>
                  <a:pt x="2769" y="362"/>
                </a:lnTo>
                <a:lnTo>
                  <a:pt x="2794" y="362"/>
                </a:lnTo>
                <a:lnTo>
                  <a:pt x="2794" y="371"/>
                </a:lnTo>
                <a:lnTo>
                  <a:pt x="2836" y="371"/>
                </a:lnTo>
                <a:lnTo>
                  <a:pt x="2894" y="371"/>
                </a:lnTo>
                <a:lnTo>
                  <a:pt x="2894" y="379"/>
                </a:lnTo>
                <a:lnTo>
                  <a:pt x="2910" y="379"/>
                </a:lnTo>
                <a:lnTo>
                  <a:pt x="2981" y="379"/>
                </a:lnTo>
                <a:lnTo>
                  <a:pt x="2989" y="379"/>
                </a:lnTo>
                <a:lnTo>
                  <a:pt x="2998" y="379"/>
                </a:lnTo>
                <a:lnTo>
                  <a:pt x="3014" y="379"/>
                </a:lnTo>
                <a:lnTo>
                  <a:pt x="3014" y="387"/>
                </a:lnTo>
                <a:lnTo>
                  <a:pt x="3056" y="387"/>
                </a:lnTo>
                <a:lnTo>
                  <a:pt x="3089" y="387"/>
                </a:lnTo>
                <a:lnTo>
                  <a:pt x="3089" y="400"/>
                </a:lnTo>
                <a:lnTo>
                  <a:pt x="3114" y="400"/>
                </a:lnTo>
                <a:lnTo>
                  <a:pt x="3139" y="400"/>
                </a:lnTo>
                <a:lnTo>
                  <a:pt x="3152" y="400"/>
                </a:lnTo>
                <a:lnTo>
                  <a:pt x="3172" y="400"/>
                </a:lnTo>
                <a:lnTo>
                  <a:pt x="3172" y="408"/>
                </a:lnTo>
                <a:lnTo>
                  <a:pt x="3201" y="408"/>
                </a:lnTo>
                <a:lnTo>
                  <a:pt x="3206" y="408"/>
                </a:lnTo>
                <a:lnTo>
                  <a:pt x="3206" y="417"/>
                </a:lnTo>
                <a:lnTo>
                  <a:pt x="3210" y="417"/>
                </a:lnTo>
                <a:lnTo>
                  <a:pt x="3218" y="417"/>
                </a:lnTo>
                <a:lnTo>
                  <a:pt x="3231" y="417"/>
                </a:lnTo>
                <a:lnTo>
                  <a:pt x="3268" y="417"/>
                </a:lnTo>
                <a:lnTo>
                  <a:pt x="3289" y="417"/>
                </a:lnTo>
                <a:lnTo>
                  <a:pt x="3301" y="417"/>
                </a:lnTo>
                <a:lnTo>
                  <a:pt x="3310" y="417"/>
                </a:lnTo>
                <a:lnTo>
                  <a:pt x="3322" y="417"/>
                </a:lnTo>
                <a:lnTo>
                  <a:pt x="3322" y="425"/>
                </a:lnTo>
                <a:lnTo>
                  <a:pt x="3326" y="425"/>
                </a:lnTo>
                <a:lnTo>
                  <a:pt x="3347" y="425"/>
                </a:lnTo>
                <a:lnTo>
                  <a:pt x="3351" y="425"/>
                </a:lnTo>
                <a:lnTo>
                  <a:pt x="3355" y="425"/>
                </a:lnTo>
                <a:lnTo>
                  <a:pt x="3364" y="425"/>
                </a:lnTo>
                <a:lnTo>
                  <a:pt x="3409" y="425"/>
                </a:lnTo>
                <a:lnTo>
                  <a:pt x="3430" y="425"/>
                </a:lnTo>
                <a:lnTo>
                  <a:pt x="3438" y="425"/>
                </a:lnTo>
                <a:lnTo>
                  <a:pt x="3459" y="425"/>
                </a:lnTo>
                <a:lnTo>
                  <a:pt x="3484" y="425"/>
                </a:lnTo>
                <a:lnTo>
                  <a:pt x="3505" y="425"/>
                </a:lnTo>
                <a:lnTo>
                  <a:pt x="3563" y="425"/>
                </a:lnTo>
                <a:lnTo>
                  <a:pt x="3571" y="425"/>
                </a:lnTo>
                <a:lnTo>
                  <a:pt x="3596" y="425"/>
                </a:lnTo>
                <a:lnTo>
                  <a:pt x="3596" y="433"/>
                </a:lnTo>
                <a:lnTo>
                  <a:pt x="3626" y="433"/>
                </a:lnTo>
                <a:lnTo>
                  <a:pt x="3638" y="433"/>
                </a:lnTo>
                <a:lnTo>
                  <a:pt x="3688" y="433"/>
                </a:lnTo>
                <a:lnTo>
                  <a:pt x="3717" y="433"/>
                </a:lnTo>
                <a:lnTo>
                  <a:pt x="3742" y="433"/>
                </a:lnTo>
                <a:lnTo>
                  <a:pt x="3754" y="433"/>
                </a:lnTo>
                <a:lnTo>
                  <a:pt x="3754" y="446"/>
                </a:lnTo>
                <a:lnTo>
                  <a:pt x="3759" y="446"/>
                </a:lnTo>
                <a:lnTo>
                  <a:pt x="3784" y="446"/>
                </a:lnTo>
                <a:lnTo>
                  <a:pt x="3784" y="454"/>
                </a:lnTo>
                <a:lnTo>
                  <a:pt x="3833" y="454"/>
                </a:lnTo>
                <a:lnTo>
                  <a:pt x="3838" y="454"/>
                </a:lnTo>
                <a:lnTo>
                  <a:pt x="3838" y="462"/>
                </a:lnTo>
                <a:lnTo>
                  <a:pt x="3846" y="462"/>
                </a:lnTo>
                <a:lnTo>
                  <a:pt x="3867" y="462"/>
                </a:lnTo>
                <a:lnTo>
                  <a:pt x="3871" y="462"/>
                </a:lnTo>
                <a:lnTo>
                  <a:pt x="3887" y="462"/>
                </a:lnTo>
                <a:lnTo>
                  <a:pt x="3904" y="462"/>
                </a:lnTo>
                <a:lnTo>
                  <a:pt x="3921" y="462"/>
                </a:lnTo>
                <a:lnTo>
                  <a:pt x="3950" y="462"/>
                </a:lnTo>
                <a:lnTo>
                  <a:pt x="3954" y="462"/>
                </a:lnTo>
                <a:lnTo>
                  <a:pt x="3958" y="462"/>
                </a:lnTo>
                <a:lnTo>
                  <a:pt x="3966" y="462"/>
                </a:lnTo>
                <a:lnTo>
                  <a:pt x="3966" y="475"/>
                </a:lnTo>
                <a:lnTo>
                  <a:pt x="3971" y="475"/>
                </a:lnTo>
                <a:lnTo>
                  <a:pt x="3971" y="483"/>
                </a:lnTo>
                <a:lnTo>
                  <a:pt x="3987" y="483"/>
                </a:lnTo>
                <a:lnTo>
                  <a:pt x="3987" y="496"/>
                </a:lnTo>
                <a:lnTo>
                  <a:pt x="4012" y="496"/>
                </a:lnTo>
                <a:lnTo>
                  <a:pt x="4029" y="496"/>
                </a:lnTo>
                <a:lnTo>
                  <a:pt x="4029" y="517"/>
                </a:lnTo>
                <a:lnTo>
                  <a:pt x="4033" y="517"/>
                </a:lnTo>
                <a:lnTo>
                  <a:pt x="4033" y="525"/>
                </a:lnTo>
                <a:lnTo>
                  <a:pt x="4037" y="525"/>
                </a:lnTo>
                <a:lnTo>
                  <a:pt x="4037" y="537"/>
                </a:lnTo>
                <a:lnTo>
                  <a:pt x="4050" y="537"/>
                </a:lnTo>
                <a:lnTo>
                  <a:pt x="4062" y="537"/>
                </a:lnTo>
                <a:lnTo>
                  <a:pt x="4062" y="546"/>
                </a:lnTo>
                <a:lnTo>
                  <a:pt x="4083" y="546"/>
                </a:lnTo>
                <a:lnTo>
                  <a:pt x="4095" y="546"/>
                </a:lnTo>
                <a:lnTo>
                  <a:pt x="4149" y="546"/>
                </a:lnTo>
                <a:lnTo>
                  <a:pt x="4154" y="546"/>
                </a:lnTo>
                <a:lnTo>
                  <a:pt x="4162" y="546"/>
                </a:lnTo>
                <a:lnTo>
                  <a:pt x="4170" y="546"/>
                </a:lnTo>
                <a:lnTo>
                  <a:pt x="4174" y="546"/>
                </a:lnTo>
                <a:lnTo>
                  <a:pt x="4179" y="546"/>
                </a:lnTo>
                <a:lnTo>
                  <a:pt x="4191" y="546"/>
                </a:lnTo>
                <a:lnTo>
                  <a:pt x="4212" y="546"/>
                </a:lnTo>
                <a:lnTo>
                  <a:pt x="4224" y="546"/>
                </a:lnTo>
                <a:lnTo>
                  <a:pt x="4237" y="546"/>
                </a:lnTo>
                <a:lnTo>
                  <a:pt x="4237" y="558"/>
                </a:lnTo>
                <a:lnTo>
                  <a:pt x="4241" y="558"/>
                </a:lnTo>
                <a:lnTo>
                  <a:pt x="4249" y="558"/>
                </a:lnTo>
                <a:lnTo>
                  <a:pt x="4249" y="571"/>
                </a:lnTo>
                <a:lnTo>
                  <a:pt x="4262" y="571"/>
                </a:lnTo>
                <a:lnTo>
                  <a:pt x="4270" y="571"/>
                </a:lnTo>
                <a:lnTo>
                  <a:pt x="4274" y="571"/>
                </a:lnTo>
                <a:lnTo>
                  <a:pt x="4303" y="571"/>
                </a:lnTo>
                <a:lnTo>
                  <a:pt x="4320" y="571"/>
                </a:lnTo>
                <a:lnTo>
                  <a:pt x="4349" y="571"/>
                </a:lnTo>
                <a:lnTo>
                  <a:pt x="4357" y="571"/>
                </a:lnTo>
                <a:lnTo>
                  <a:pt x="4378" y="571"/>
                </a:lnTo>
                <a:lnTo>
                  <a:pt x="4386" y="571"/>
                </a:lnTo>
                <a:lnTo>
                  <a:pt x="4403" y="571"/>
                </a:lnTo>
                <a:lnTo>
                  <a:pt x="4407" y="571"/>
                </a:lnTo>
                <a:lnTo>
                  <a:pt x="4424" y="571"/>
                </a:lnTo>
                <a:lnTo>
                  <a:pt x="4436" y="571"/>
                </a:lnTo>
                <a:lnTo>
                  <a:pt x="4470" y="571"/>
                </a:lnTo>
                <a:lnTo>
                  <a:pt x="4470" y="583"/>
                </a:lnTo>
                <a:lnTo>
                  <a:pt x="4499" y="583"/>
                </a:lnTo>
                <a:lnTo>
                  <a:pt x="4528" y="583"/>
                </a:lnTo>
                <a:lnTo>
                  <a:pt x="4532" y="583"/>
                </a:lnTo>
                <a:lnTo>
                  <a:pt x="4532" y="596"/>
                </a:lnTo>
                <a:lnTo>
                  <a:pt x="4565" y="596"/>
                </a:lnTo>
                <a:lnTo>
                  <a:pt x="4565" y="604"/>
                </a:lnTo>
                <a:lnTo>
                  <a:pt x="4578" y="604"/>
                </a:lnTo>
                <a:lnTo>
                  <a:pt x="4590" y="604"/>
                </a:lnTo>
                <a:lnTo>
                  <a:pt x="4590" y="617"/>
                </a:lnTo>
                <a:lnTo>
                  <a:pt x="4615" y="617"/>
                </a:lnTo>
                <a:lnTo>
                  <a:pt x="4628" y="617"/>
                </a:lnTo>
                <a:lnTo>
                  <a:pt x="4632" y="617"/>
                </a:lnTo>
                <a:lnTo>
                  <a:pt x="4640" y="617"/>
                </a:lnTo>
                <a:lnTo>
                  <a:pt x="4661" y="617"/>
                </a:lnTo>
                <a:lnTo>
                  <a:pt x="4702" y="617"/>
                </a:lnTo>
                <a:lnTo>
                  <a:pt x="4748" y="617"/>
                </a:lnTo>
                <a:lnTo>
                  <a:pt x="4748" y="633"/>
                </a:lnTo>
                <a:lnTo>
                  <a:pt x="4752" y="633"/>
                </a:lnTo>
                <a:lnTo>
                  <a:pt x="4756" y="633"/>
                </a:lnTo>
                <a:lnTo>
                  <a:pt x="4773" y="633"/>
                </a:lnTo>
                <a:lnTo>
                  <a:pt x="4777" y="633"/>
                </a:lnTo>
                <a:lnTo>
                  <a:pt x="4798" y="633"/>
                </a:lnTo>
                <a:lnTo>
                  <a:pt x="4802" y="633"/>
                </a:lnTo>
                <a:lnTo>
                  <a:pt x="4806" y="633"/>
                </a:lnTo>
                <a:lnTo>
                  <a:pt x="4806" y="658"/>
                </a:lnTo>
                <a:lnTo>
                  <a:pt x="4852" y="658"/>
                </a:lnTo>
                <a:lnTo>
                  <a:pt x="4856" y="658"/>
                </a:lnTo>
                <a:lnTo>
                  <a:pt x="4865" y="658"/>
                </a:lnTo>
                <a:lnTo>
                  <a:pt x="4869" y="658"/>
                </a:lnTo>
                <a:lnTo>
                  <a:pt x="4873" y="658"/>
                </a:lnTo>
                <a:lnTo>
                  <a:pt x="4881" y="658"/>
                </a:lnTo>
                <a:lnTo>
                  <a:pt x="4881" y="671"/>
                </a:lnTo>
                <a:lnTo>
                  <a:pt x="4894" y="671"/>
                </a:lnTo>
                <a:lnTo>
                  <a:pt x="4910" y="671"/>
                </a:lnTo>
                <a:lnTo>
                  <a:pt x="4914" y="671"/>
                </a:lnTo>
                <a:lnTo>
                  <a:pt x="4935" y="671"/>
                </a:lnTo>
                <a:lnTo>
                  <a:pt x="4939" y="671"/>
                </a:lnTo>
                <a:lnTo>
                  <a:pt x="4944" y="671"/>
                </a:lnTo>
                <a:lnTo>
                  <a:pt x="4948" y="671"/>
                </a:lnTo>
                <a:lnTo>
                  <a:pt x="4952" y="671"/>
                </a:lnTo>
                <a:lnTo>
                  <a:pt x="4956" y="671"/>
                </a:lnTo>
                <a:lnTo>
                  <a:pt x="4960" y="671"/>
                </a:lnTo>
                <a:lnTo>
                  <a:pt x="4964" y="671"/>
                </a:lnTo>
                <a:lnTo>
                  <a:pt x="4969" y="671"/>
                </a:lnTo>
                <a:lnTo>
                  <a:pt x="4981" y="671"/>
                </a:lnTo>
                <a:lnTo>
                  <a:pt x="4989" y="671"/>
                </a:lnTo>
                <a:lnTo>
                  <a:pt x="5006" y="671"/>
                </a:lnTo>
                <a:lnTo>
                  <a:pt x="5010" y="671"/>
                </a:lnTo>
                <a:lnTo>
                  <a:pt x="5018" y="671"/>
                </a:lnTo>
                <a:lnTo>
                  <a:pt x="5043" y="671"/>
                </a:lnTo>
                <a:lnTo>
                  <a:pt x="5048" y="671"/>
                </a:lnTo>
                <a:lnTo>
                  <a:pt x="5052" y="671"/>
                </a:lnTo>
                <a:lnTo>
                  <a:pt x="5056" y="671"/>
                </a:lnTo>
                <a:lnTo>
                  <a:pt x="5064" y="671"/>
                </a:lnTo>
                <a:lnTo>
                  <a:pt x="5077" y="671"/>
                </a:lnTo>
                <a:lnTo>
                  <a:pt x="5089" y="671"/>
                </a:lnTo>
                <a:lnTo>
                  <a:pt x="5102" y="671"/>
                </a:lnTo>
                <a:lnTo>
                  <a:pt x="5110" y="671"/>
                </a:lnTo>
                <a:lnTo>
                  <a:pt x="5110" y="687"/>
                </a:lnTo>
                <a:lnTo>
                  <a:pt x="5122" y="687"/>
                </a:lnTo>
                <a:lnTo>
                  <a:pt x="5135" y="687"/>
                </a:lnTo>
                <a:lnTo>
                  <a:pt x="5143" y="687"/>
                </a:lnTo>
                <a:lnTo>
                  <a:pt x="5160" y="687"/>
                </a:lnTo>
                <a:lnTo>
                  <a:pt x="5181" y="687"/>
                </a:lnTo>
                <a:lnTo>
                  <a:pt x="5185" y="687"/>
                </a:lnTo>
                <a:lnTo>
                  <a:pt x="5189" y="687"/>
                </a:lnTo>
                <a:lnTo>
                  <a:pt x="5214" y="687"/>
                </a:lnTo>
                <a:lnTo>
                  <a:pt x="5235" y="687"/>
                </a:lnTo>
                <a:lnTo>
                  <a:pt x="5260" y="687"/>
                </a:lnTo>
                <a:lnTo>
                  <a:pt x="5264" y="687"/>
                </a:lnTo>
                <a:lnTo>
                  <a:pt x="5268" y="687"/>
                </a:lnTo>
                <a:lnTo>
                  <a:pt x="5268" y="708"/>
                </a:lnTo>
                <a:lnTo>
                  <a:pt x="5276" y="708"/>
                </a:lnTo>
                <a:lnTo>
                  <a:pt x="5280" y="708"/>
                </a:lnTo>
                <a:lnTo>
                  <a:pt x="5293" y="708"/>
                </a:lnTo>
                <a:lnTo>
                  <a:pt x="5305" y="708"/>
                </a:lnTo>
                <a:lnTo>
                  <a:pt x="5322" y="708"/>
                </a:lnTo>
                <a:lnTo>
                  <a:pt x="5326" y="708"/>
                </a:lnTo>
                <a:lnTo>
                  <a:pt x="5330" y="708"/>
                </a:lnTo>
                <a:lnTo>
                  <a:pt x="5334" y="708"/>
                </a:lnTo>
                <a:lnTo>
                  <a:pt x="5355" y="708"/>
                </a:lnTo>
                <a:lnTo>
                  <a:pt x="5397" y="708"/>
                </a:lnTo>
                <a:lnTo>
                  <a:pt x="5405" y="708"/>
                </a:lnTo>
                <a:lnTo>
                  <a:pt x="5405" y="729"/>
                </a:lnTo>
                <a:lnTo>
                  <a:pt x="5413" y="729"/>
                </a:lnTo>
                <a:lnTo>
                  <a:pt x="5413" y="750"/>
                </a:lnTo>
                <a:lnTo>
                  <a:pt x="5434" y="750"/>
                </a:lnTo>
                <a:lnTo>
                  <a:pt x="5463" y="750"/>
                </a:lnTo>
                <a:lnTo>
                  <a:pt x="5492" y="750"/>
                </a:lnTo>
                <a:lnTo>
                  <a:pt x="5505" y="750"/>
                </a:lnTo>
                <a:lnTo>
                  <a:pt x="5530" y="750"/>
                </a:lnTo>
                <a:lnTo>
                  <a:pt x="5559" y="750"/>
                </a:lnTo>
                <a:lnTo>
                  <a:pt x="5567" y="750"/>
                </a:lnTo>
                <a:lnTo>
                  <a:pt x="5571" y="750"/>
                </a:lnTo>
                <a:lnTo>
                  <a:pt x="5601" y="750"/>
                </a:lnTo>
                <a:lnTo>
                  <a:pt x="5609" y="750"/>
                </a:lnTo>
                <a:lnTo>
                  <a:pt x="5613" y="750"/>
                </a:lnTo>
                <a:lnTo>
                  <a:pt x="5617" y="750"/>
                </a:lnTo>
                <a:lnTo>
                  <a:pt x="5630" y="750"/>
                </a:lnTo>
                <a:lnTo>
                  <a:pt x="5634" y="750"/>
                </a:lnTo>
                <a:lnTo>
                  <a:pt x="5638" y="750"/>
                </a:lnTo>
                <a:lnTo>
                  <a:pt x="5646" y="750"/>
                </a:lnTo>
                <a:lnTo>
                  <a:pt x="5655" y="750"/>
                </a:lnTo>
                <a:lnTo>
                  <a:pt x="5667" y="750"/>
                </a:lnTo>
                <a:lnTo>
                  <a:pt x="5671" y="750"/>
                </a:lnTo>
                <a:lnTo>
                  <a:pt x="5688" y="750"/>
                </a:lnTo>
                <a:lnTo>
                  <a:pt x="5696" y="750"/>
                </a:lnTo>
                <a:lnTo>
                  <a:pt x="5717" y="750"/>
                </a:lnTo>
                <a:lnTo>
                  <a:pt x="5717" y="775"/>
                </a:lnTo>
                <a:lnTo>
                  <a:pt x="5721" y="775"/>
                </a:lnTo>
                <a:lnTo>
                  <a:pt x="5725" y="775"/>
                </a:lnTo>
                <a:lnTo>
                  <a:pt x="5729" y="775"/>
                </a:lnTo>
                <a:lnTo>
                  <a:pt x="5729" y="800"/>
                </a:lnTo>
                <a:lnTo>
                  <a:pt x="5746" y="800"/>
                </a:lnTo>
                <a:lnTo>
                  <a:pt x="5771" y="800"/>
                </a:lnTo>
                <a:lnTo>
                  <a:pt x="5775" y="800"/>
                </a:lnTo>
                <a:lnTo>
                  <a:pt x="5796" y="800"/>
                </a:lnTo>
                <a:lnTo>
                  <a:pt x="5817" y="800"/>
                </a:lnTo>
                <a:lnTo>
                  <a:pt x="5842" y="800"/>
                </a:lnTo>
                <a:lnTo>
                  <a:pt x="5854" y="800"/>
                </a:lnTo>
                <a:lnTo>
                  <a:pt x="5858" y="800"/>
                </a:lnTo>
                <a:lnTo>
                  <a:pt x="5871" y="800"/>
                </a:lnTo>
                <a:lnTo>
                  <a:pt x="5912" y="800"/>
                </a:lnTo>
                <a:lnTo>
                  <a:pt x="5917" y="800"/>
                </a:lnTo>
                <a:lnTo>
                  <a:pt x="5933" y="800"/>
                </a:lnTo>
              </a:path>
            </a:pathLst>
          </a:custGeom>
          <a:noFill/>
          <a:ln w="28575" cap="flat">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2775" name="Straight Connector 75"/>
          <p:cNvCxnSpPr>
            <a:cxnSpLocks noChangeShapeType="1"/>
          </p:cNvCxnSpPr>
          <p:nvPr/>
        </p:nvCxnSpPr>
        <p:spPr bwMode="auto">
          <a:xfrm>
            <a:off x="2239963" y="2979738"/>
            <a:ext cx="3017837" cy="0"/>
          </a:xfrm>
          <a:prstGeom prst="line">
            <a:avLst/>
          </a:prstGeom>
          <a:noFill/>
          <a:ln w="317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72777" name="TextBox 191"/>
          <p:cNvSpPr txBox="1">
            <a:spLocks noChangeArrowheads="1"/>
          </p:cNvSpPr>
          <p:nvPr/>
        </p:nvSpPr>
        <p:spPr bwMode="auto">
          <a:xfrm rot="-5400000">
            <a:off x="343694" y="2872582"/>
            <a:ext cx="2212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Percentage of Pts</a:t>
            </a:r>
          </a:p>
        </p:txBody>
      </p:sp>
    </p:spTree>
    <p:extLst>
      <p:ext uri="{BB962C8B-B14F-4D97-AF65-F5344CB8AC3E}">
        <p14:creationId xmlns:p14="http://schemas.microsoft.com/office/powerpoint/2010/main" val="1160408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6482" y="242047"/>
            <a:ext cx="53197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Traitement de première ligne</a:t>
            </a:r>
          </a:p>
        </p:txBody>
      </p:sp>
      <p:pic>
        <p:nvPicPr>
          <p:cNvPr id="3" name="Main graphic">
            <a:extLst>
              <a:ext uri="{FF2B5EF4-FFF2-40B4-BE49-F238E27FC236}">
                <a16:creationId xmlns:a16="http://schemas.microsoft.com/office/drawing/2014/main" id="{17B5A4A9-8042-035C-145B-349A83209A85}"/>
              </a:ext>
            </a:extLst>
          </p:cNvPr>
          <p:cNvPicPr/>
          <p:nvPr/>
        </p:nvPicPr>
        <p:blipFill>
          <a:blip r:embed="rId2"/>
          <a:stretch/>
        </p:blipFill>
        <p:spPr>
          <a:xfrm>
            <a:off x="6448024" y="611379"/>
            <a:ext cx="5319738" cy="5802299"/>
          </a:xfrm>
          <a:prstGeom prst="rect">
            <a:avLst/>
          </a:prstGeom>
          <a:ln>
            <a:noFill/>
          </a:ln>
        </p:spPr>
      </p:pic>
      <p:pic>
        <p:nvPicPr>
          <p:cNvPr id="6" name="Image 5" descr="Une image contenant texte&#10;&#10;Description générée automatiquement">
            <a:extLst>
              <a:ext uri="{FF2B5EF4-FFF2-40B4-BE49-F238E27FC236}">
                <a16:creationId xmlns:a16="http://schemas.microsoft.com/office/drawing/2014/main" id="{1E345451-4FC5-1448-2308-BF2B246642CE}"/>
              </a:ext>
            </a:extLst>
          </p:cNvPr>
          <p:cNvPicPr>
            <a:picLocks noChangeAspect="1"/>
          </p:cNvPicPr>
          <p:nvPr/>
        </p:nvPicPr>
        <p:blipFill>
          <a:blip r:embed="rId3"/>
          <a:stretch>
            <a:fillRect/>
          </a:stretch>
        </p:blipFill>
        <p:spPr>
          <a:xfrm>
            <a:off x="211873" y="1480939"/>
            <a:ext cx="5532105" cy="3259990"/>
          </a:xfrm>
          <a:prstGeom prst="rect">
            <a:avLst/>
          </a:prstGeom>
        </p:spPr>
      </p:pic>
      <p:sp>
        <p:nvSpPr>
          <p:cNvPr id="4" name="Ellipse 3">
            <a:extLst>
              <a:ext uri="{FF2B5EF4-FFF2-40B4-BE49-F238E27FC236}">
                <a16:creationId xmlns:a16="http://schemas.microsoft.com/office/drawing/2014/main" id="{A44369B0-4EE4-E5B6-BA11-B59587279C23}"/>
              </a:ext>
            </a:extLst>
          </p:cNvPr>
          <p:cNvSpPr/>
          <p:nvPr/>
        </p:nvSpPr>
        <p:spPr>
          <a:xfrm>
            <a:off x="5948856" y="5496911"/>
            <a:ext cx="3468414" cy="1250730"/>
          </a:xfrm>
          <a:prstGeom prst="ellipse">
            <a:avLst/>
          </a:prstGeom>
          <a:noFill/>
          <a:ln w="1238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27013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B19896A-F310-2AE8-C3AB-EE4CC2A1BCB7}"/>
              </a:ext>
            </a:extLst>
          </p:cNvPr>
          <p:cNvSpPr>
            <a:spLocks noGrp="1"/>
          </p:cNvSpPr>
          <p:nvPr>
            <p:ph type="title"/>
          </p:nvPr>
        </p:nvSpPr>
        <p:spPr>
          <a:xfrm>
            <a:off x="466722" y="586855"/>
            <a:ext cx="3201366" cy="3387497"/>
          </a:xfrm>
        </p:spPr>
        <p:txBody>
          <a:bodyPr anchor="b">
            <a:normAutofit/>
          </a:bodyPr>
          <a:lstStyle/>
          <a:p>
            <a:pPr algn="r"/>
            <a:r>
              <a:rPr lang="fr-FR" sz="3400">
                <a:solidFill>
                  <a:srgbClr val="FFFFFF"/>
                </a:solidFill>
              </a:rPr>
              <a:t>Immunothérapie</a:t>
            </a:r>
          </a:p>
        </p:txBody>
      </p:sp>
      <p:sp>
        <p:nvSpPr>
          <p:cNvPr id="3" name="Espace réservé du contenu 2">
            <a:extLst>
              <a:ext uri="{FF2B5EF4-FFF2-40B4-BE49-F238E27FC236}">
                <a16:creationId xmlns:a16="http://schemas.microsoft.com/office/drawing/2014/main" id="{BDA16F03-8583-4093-4E56-20FDC4AE4AE2}"/>
              </a:ext>
            </a:extLst>
          </p:cNvPr>
          <p:cNvSpPr>
            <a:spLocks noGrp="1"/>
          </p:cNvSpPr>
          <p:nvPr>
            <p:ph idx="1"/>
          </p:nvPr>
        </p:nvSpPr>
        <p:spPr>
          <a:xfrm>
            <a:off x="4810259" y="649480"/>
            <a:ext cx="6555347" cy="5546047"/>
          </a:xfrm>
        </p:spPr>
        <p:txBody>
          <a:bodyPr anchor="ctr">
            <a:normAutofit/>
          </a:bodyPr>
          <a:lstStyle/>
          <a:p>
            <a:r>
              <a:rPr lang="fr-BE" sz="2000" b="0" i="0" u="none" strike="noStrike" dirty="0">
                <a:effectLst/>
                <a:latin typeface="Open Sans" panose="020B0606030504020204" pitchFamily="34" charset="0"/>
              </a:rPr>
              <a:t>Les </a:t>
            </a:r>
            <a:r>
              <a:rPr lang="fr-BE" sz="2000" b="1" i="0" u="none" strike="noStrike" dirty="0">
                <a:effectLst/>
                <a:latin typeface="Open Sans" panose="020B0606030504020204" pitchFamily="34" charset="0"/>
              </a:rPr>
              <a:t>cytokines </a:t>
            </a:r>
            <a:r>
              <a:rPr lang="fr-BE" sz="2000" i="0" u="none" strike="noStrike" dirty="0">
                <a:effectLst/>
                <a:latin typeface="Open Sans" panose="020B0606030504020204" pitchFamily="34" charset="0"/>
              </a:rPr>
              <a:t>(IFN, IL2, …).</a:t>
            </a:r>
            <a:endParaRPr lang="fr-BE" sz="2000" b="1" i="0" u="none" strike="noStrike" dirty="0">
              <a:effectLst/>
              <a:latin typeface="Open Sans" panose="020B0606030504020204" pitchFamily="34" charset="0"/>
            </a:endParaRPr>
          </a:p>
          <a:p>
            <a:r>
              <a:rPr lang="fr-BE" sz="2000" b="0" i="0" u="none" strike="noStrike" dirty="0">
                <a:effectLst/>
                <a:latin typeface="Open Sans" panose="020B0606030504020204" pitchFamily="34" charset="0"/>
              </a:rPr>
              <a:t>Les anticorps monoclonaux</a:t>
            </a:r>
          </a:p>
          <a:p>
            <a:r>
              <a:rPr lang="fr-BE" sz="2000" b="0" i="0" u="none" strike="noStrike" dirty="0">
                <a:effectLst/>
                <a:latin typeface="Open Sans" panose="020B0606030504020204" pitchFamily="34" charset="0"/>
              </a:rPr>
              <a:t>Les inhibiteurs de checkpoint immunitaire</a:t>
            </a:r>
          </a:p>
          <a:p>
            <a:r>
              <a:rPr lang="fr-BE" sz="2000" b="0" i="0" u="none" strike="noStrike" dirty="0">
                <a:effectLst/>
                <a:latin typeface="Open Sans" panose="020B0606030504020204" pitchFamily="34" charset="0"/>
              </a:rPr>
              <a:t>Les vaccins anticancéreux thérapeutiques</a:t>
            </a:r>
          </a:p>
          <a:p>
            <a:r>
              <a:rPr lang="fr-BE" sz="2000" dirty="0">
                <a:latin typeface="Open Sans" panose="020B0606030504020204" pitchFamily="34" charset="0"/>
              </a:rPr>
              <a:t>Les bispécifiques</a:t>
            </a:r>
            <a:endParaRPr lang="fr-BE" sz="2000" b="0" i="0" u="none" strike="noStrike" dirty="0">
              <a:effectLst/>
              <a:latin typeface="Open Sans" panose="020B0606030504020204" pitchFamily="34" charset="0"/>
            </a:endParaRPr>
          </a:p>
          <a:p>
            <a:r>
              <a:rPr lang="fr-BE" sz="2000" b="0" i="0" u="none" strike="noStrike" dirty="0">
                <a:effectLst/>
                <a:latin typeface="Open Sans" panose="020B0606030504020204" pitchFamily="34" charset="0"/>
              </a:rPr>
              <a:t>La thérapie cellulaire CAR-T</a:t>
            </a:r>
          </a:p>
          <a:p>
            <a:r>
              <a:rPr lang="fr-BE" sz="2000" b="0" i="0" u="none" strike="noStrike" dirty="0">
                <a:effectLst/>
                <a:latin typeface="Open Sans" panose="020B0606030504020204" pitchFamily="34" charset="0"/>
              </a:rPr>
              <a:t>D’autres immunothérapies (BCG, </a:t>
            </a:r>
            <a:r>
              <a:rPr lang="fr-BE" sz="2000" b="0" i="0" u="none" strike="noStrike" dirty="0" err="1">
                <a:effectLst/>
                <a:latin typeface="Open Sans" panose="020B0606030504020204" pitchFamily="34" charset="0"/>
              </a:rPr>
              <a:t>imiquimod</a:t>
            </a:r>
            <a:r>
              <a:rPr lang="fr-BE" sz="2000" b="0" i="0" u="none" strike="noStrike" dirty="0">
                <a:effectLst/>
                <a:latin typeface="Open Sans" panose="020B0606030504020204" pitchFamily="34" charset="0"/>
              </a:rPr>
              <a:t>).</a:t>
            </a:r>
          </a:p>
          <a:p>
            <a:pPr marL="0" indent="0">
              <a:buNone/>
            </a:pPr>
            <a:endParaRPr lang="fr-FR" sz="2000" dirty="0">
              <a:latin typeface="Open Sans" panose="020F0502020204030204" pitchFamily="34" charset="0"/>
            </a:endParaRPr>
          </a:p>
          <a:p>
            <a:pPr marL="0" indent="0">
              <a:buNone/>
            </a:pPr>
            <a:r>
              <a:rPr lang="fr-BE" sz="2000" dirty="0">
                <a:latin typeface="Open Sans" panose="020F0502020204030204" pitchFamily="34" charset="0"/>
              </a:rPr>
              <a:t>https://</a:t>
            </a:r>
            <a:r>
              <a:rPr lang="fr-BE" sz="2000" dirty="0" err="1">
                <a:latin typeface="Open Sans" panose="020F0502020204030204" pitchFamily="34" charset="0"/>
              </a:rPr>
              <a:t>www.cancer.be</a:t>
            </a:r>
            <a:r>
              <a:rPr lang="fr-BE" sz="2000" dirty="0">
                <a:latin typeface="Open Sans" panose="020F0502020204030204" pitchFamily="34" charset="0"/>
              </a:rPr>
              <a:t>/les-cancers/traitements/</a:t>
            </a:r>
            <a:r>
              <a:rPr lang="fr-BE" sz="2000" dirty="0" err="1">
                <a:latin typeface="Open Sans" panose="020F0502020204030204" pitchFamily="34" charset="0"/>
              </a:rPr>
              <a:t>immunoth-rapie</a:t>
            </a:r>
            <a:endParaRPr lang="fr-BE" sz="2000" dirty="0">
              <a:latin typeface="Open Sans" panose="020F0502020204030204" pitchFamily="34" charset="0"/>
            </a:endParaRPr>
          </a:p>
        </p:txBody>
      </p:sp>
    </p:spTree>
    <p:extLst>
      <p:ext uri="{BB962C8B-B14F-4D97-AF65-F5344CB8AC3E}">
        <p14:creationId xmlns:p14="http://schemas.microsoft.com/office/powerpoint/2010/main" val="3148460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7"/>
          <p:cNvSpPr>
            <a:spLocks noGrp="1"/>
          </p:cNvSpPr>
          <p:nvPr>
            <p:ph idx="1"/>
          </p:nvPr>
        </p:nvSpPr>
        <p:spPr>
          <a:xfrm>
            <a:off x="603250" y="1435100"/>
            <a:ext cx="11425238" cy="1514475"/>
          </a:xfrm>
        </p:spPr>
        <p:txBody>
          <a:bodyPr/>
          <a:lstStyle/>
          <a:p>
            <a:pPr>
              <a:spcAft>
                <a:spcPct val="0"/>
              </a:spcAft>
            </a:pPr>
            <a:r>
              <a:rPr lang="en-US" altLang="en-US" sz="2000"/>
              <a:t>Trials: IFM 2005-02, CALGB 100104, GIMEMA RV-209 (N = 1209)</a:t>
            </a:r>
          </a:p>
          <a:p>
            <a:pPr>
              <a:spcAft>
                <a:spcPct val="0"/>
              </a:spcAft>
            </a:pPr>
            <a:r>
              <a:rPr lang="en-US" altLang="en-US" sz="2000"/>
              <a:t>Treatment: lenalidomide maintenance (n = 605) vs placebo or no maintenance (n = 604)</a:t>
            </a:r>
          </a:p>
          <a:p>
            <a:pPr>
              <a:spcAft>
                <a:spcPct val="0"/>
              </a:spcAft>
            </a:pPr>
            <a:r>
              <a:rPr lang="en-US" altLang="en-US" sz="2000"/>
              <a:t>At median follow-up of 80 mos, 26% ↓ in risk of death and 2.5-yr ↑ in median OS</a:t>
            </a:r>
          </a:p>
        </p:txBody>
      </p:sp>
      <p:graphicFrame>
        <p:nvGraphicFramePr>
          <p:cNvPr id="10" name="Table 9"/>
          <p:cNvGraphicFramePr>
            <a:graphicFrameLocks noGrp="1"/>
          </p:cNvGraphicFramePr>
          <p:nvPr/>
        </p:nvGraphicFramePr>
        <p:xfrm>
          <a:off x="7177088" y="2667000"/>
          <a:ext cx="4560887" cy="2208212"/>
        </p:xfrm>
        <a:graphic>
          <a:graphicData uri="http://schemas.openxmlformats.org/drawingml/2006/table">
            <a:tbl>
              <a:tblPr firstRow="1" bandRow="1">
                <a:tableStyleId>{2A488322-F2BA-4B5B-9748-0D474271808F}</a:tableStyleId>
              </a:tblPr>
              <a:tblGrid>
                <a:gridCol w="1278940">
                  <a:extLst>
                    <a:ext uri="{9D8B030D-6E8A-4147-A177-3AD203B41FA5}">
                      <a16:colId xmlns:a16="http://schemas.microsoft.com/office/drawing/2014/main" val="20000"/>
                    </a:ext>
                  </a:extLst>
                </a:gridCol>
                <a:gridCol w="1498160">
                  <a:extLst>
                    <a:ext uri="{9D8B030D-6E8A-4147-A177-3AD203B41FA5}">
                      <a16:colId xmlns:a16="http://schemas.microsoft.com/office/drawing/2014/main" val="20001"/>
                    </a:ext>
                  </a:extLst>
                </a:gridCol>
                <a:gridCol w="1006278">
                  <a:extLst>
                    <a:ext uri="{9D8B030D-6E8A-4147-A177-3AD203B41FA5}">
                      <a16:colId xmlns:a16="http://schemas.microsoft.com/office/drawing/2014/main" val="20002"/>
                    </a:ext>
                  </a:extLst>
                </a:gridCol>
                <a:gridCol w="777509">
                  <a:extLst>
                    <a:ext uri="{9D8B030D-6E8A-4147-A177-3AD203B41FA5}">
                      <a16:colId xmlns:a16="http://schemas.microsoft.com/office/drawing/2014/main" val="20003"/>
                    </a:ext>
                  </a:extLst>
                </a:gridCol>
              </a:tblGrid>
              <a:tr h="552053">
                <a:tc>
                  <a:txBody>
                    <a:bodyPr/>
                    <a:lstStyle/>
                    <a:p>
                      <a:pPr algn="l"/>
                      <a:r>
                        <a:rPr lang="en-US" sz="1600" dirty="0"/>
                        <a:t>OS, %</a:t>
                      </a:r>
                      <a:endParaRPr lang="en-US" sz="1600" dirty="0">
                        <a:solidFill>
                          <a:schemeClr val="bg1"/>
                        </a:solidFill>
                      </a:endParaRPr>
                    </a:p>
                  </a:txBody>
                  <a:tcPr marL="64276" marR="64276" marT="32117" marB="32117"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en-US" sz="1600" dirty="0"/>
                        <a:t>Lenalidomide</a:t>
                      </a:r>
                      <a:endParaRPr lang="en-US" sz="1600" dirty="0">
                        <a:solidFill>
                          <a:schemeClr val="bg1"/>
                        </a:solidFill>
                      </a:endParaRPr>
                    </a:p>
                  </a:txBody>
                  <a:tcPr marL="64276" marR="64276" marT="32117" marB="32117"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en-US" sz="1600" dirty="0"/>
                        <a:t>Control</a:t>
                      </a:r>
                      <a:endParaRPr lang="en-US" sz="1600" dirty="0">
                        <a:solidFill>
                          <a:schemeClr val="bg1"/>
                        </a:solidFill>
                      </a:endParaRPr>
                    </a:p>
                  </a:txBody>
                  <a:tcPr marL="64276" marR="64276" marT="32117" marB="32117" anchor="ctr">
                    <a:lnL>
                      <a:noFill/>
                    </a:lnL>
                    <a:lnR>
                      <a:noFill/>
                    </a:lnR>
                    <a:lnT w="25400" cmpd="sng">
                      <a:noFill/>
                    </a:lnT>
                    <a:lnB w="25400" cmpd="sng">
                      <a:noFill/>
                    </a:lnB>
                    <a:lnTlToBr w="12700" cmpd="sng">
                      <a:noFill/>
                      <a:prstDash val="solid"/>
                    </a:lnTlToBr>
                    <a:lnBlToTr w="12700" cmpd="sng">
                      <a:noFill/>
                      <a:prstDash val="solid"/>
                    </a:lnBlToTr>
                  </a:tcPr>
                </a:tc>
                <a:tc>
                  <a:txBody>
                    <a:bodyPr/>
                    <a:lstStyle/>
                    <a:p>
                      <a:pPr algn="ctr"/>
                      <a:r>
                        <a:rPr lang="en-US" sz="1600" i="1" dirty="0"/>
                        <a:t>P</a:t>
                      </a:r>
                      <a:r>
                        <a:rPr lang="en-US" sz="1600" dirty="0"/>
                        <a:t> Value</a:t>
                      </a:r>
                      <a:endParaRPr lang="en-US" sz="1600" dirty="0">
                        <a:solidFill>
                          <a:schemeClr val="bg1"/>
                        </a:solidFill>
                      </a:endParaRPr>
                    </a:p>
                  </a:txBody>
                  <a:tcPr marL="64276" marR="64276" marT="32117" marB="32117" anchor="ctr">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2053">
                <a:tc>
                  <a:txBody>
                    <a:bodyPr/>
                    <a:lstStyle/>
                    <a:p>
                      <a:pPr algn="l"/>
                      <a:r>
                        <a:rPr lang="en-US" sz="1600" dirty="0">
                          <a:solidFill>
                            <a:schemeClr val="bg2">
                              <a:lumMod val="10000"/>
                            </a:schemeClr>
                          </a:solidFill>
                        </a:rPr>
                        <a:t>OS at 5 yrs</a:t>
                      </a:r>
                    </a:p>
                  </a:txBody>
                  <a:tcPr marL="64276" marR="64276" marT="32117" marB="32117" anchor="ctr">
                    <a:lnL>
                      <a:noFill/>
                    </a:lnL>
                    <a:lnR>
                      <a:noFill/>
                    </a:lnR>
                    <a:lnT w="25400" cmpd="sng">
                      <a:noFill/>
                    </a:lnT>
                    <a:lnB>
                      <a:noFill/>
                    </a:lnB>
                    <a:lnTlToBr w="12700" cmpd="sng">
                      <a:noFill/>
                      <a:prstDash val="solid"/>
                    </a:lnTlToBr>
                    <a:lnBlToTr w="12700" cmpd="sng">
                      <a:noFill/>
                      <a:prstDash val="solid"/>
                    </a:lnBlToTr>
                    <a:solidFill>
                      <a:schemeClr val="bg2"/>
                    </a:solidFill>
                  </a:tcPr>
                </a:tc>
                <a:tc>
                  <a:txBody>
                    <a:bodyPr/>
                    <a:lstStyle/>
                    <a:p>
                      <a:pPr algn="ctr"/>
                      <a:r>
                        <a:rPr lang="en-US" sz="1600" dirty="0">
                          <a:solidFill>
                            <a:schemeClr val="bg2">
                              <a:lumMod val="10000"/>
                            </a:schemeClr>
                          </a:solidFill>
                        </a:rPr>
                        <a:t>71</a:t>
                      </a:r>
                    </a:p>
                  </a:txBody>
                  <a:tcPr marL="64276" marR="64276" marT="32117" marB="32117" anchor="ctr">
                    <a:lnL>
                      <a:noFill/>
                    </a:lnL>
                    <a:lnR>
                      <a:noFill/>
                    </a:lnR>
                    <a:lnT w="25400" cmpd="sng">
                      <a:noFill/>
                    </a:lnT>
                    <a:lnB>
                      <a:noFill/>
                    </a:lnB>
                    <a:lnTlToBr w="12700" cmpd="sng">
                      <a:noFill/>
                      <a:prstDash val="solid"/>
                    </a:lnTlToBr>
                    <a:lnBlToTr w="12700" cmpd="sng">
                      <a:noFill/>
                      <a:prstDash val="solid"/>
                    </a:lnBlToTr>
                    <a:solidFill>
                      <a:schemeClr val="bg2"/>
                    </a:solidFill>
                  </a:tcPr>
                </a:tc>
                <a:tc>
                  <a:txBody>
                    <a:bodyPr/>
                    <a:lstStyle/>
                    <a:p>
                      <a:pPr algn="ctr"/>
                      <a:r>
                        <a:rPr lang="en-US" sz="1600" dirty="0">
                          <a:solidFill>
                            <a:schemeClr val="bg2">
                              <a:lumMod val="10000"/>
                            </a:schemeClr>
                          </a:solidFill>
                        </a:rPr>
                        <a:t>66</a:t>
                      </a:r>
                    </a:p>
                  </a:txBody>
                  <a:tcPr marL="64276" marR="64276" marT="32117" marB="32117" anchor="ctr">
                    <a:lnL>
                      <a:noFill/>
                    </a:lnL>
                    <a:lnR>
                      <a:noFill/>
                    </a:lnR>
                    <a:lnT w="25400" cmpd="sng">
                      <a:noFill/>
                    </a:lnT>
                    <a:lnB>
                      <a:noFill/>
                    </a:lnB>
                    <a:lnTlToBr w="12700" cmpd="sng">
                      <a:noFill/>
                      <a:prstDash val="solid"/>
                    </a:lnTlToBr>
                    <a:lnBlToTr w="12700" cmpd="sng">
                      <a:noFill/>
                      <a:prstDash val="solid"/>
                    </a:lnBlToTr>
                    <a:solidFill>
                      <a:schemeClr val="bg2"/>
                    </a:solidFill>
                  </a:tcPr>
                </a:tc>
                <a:tc>
                  <a:txBody>
                    <a:bodyPr/>
                    <a:lstStyle/>
                    <a:p>
                      <a:pPr algn="ctr"/>
                      <a:r>
                        <a:rPr lang="en-US" sz="1600" dirty="0">
                          <a:solidFill>
                            <a:schemeClr val="bg2">
                              <a:lumMod val="10000"/>
                            </a:schemeClr>
                          </a:solidFill>
                        </a:rPr>
                        <a:t>.001</a:t>
                      </a:r>
                    </a:p>
                  </a:txBody>
                  <a:tcPr marL="64276" marR="64276" marT="32117" marB="32117" anchor="ctr">
                    <a:lnL>
                      <a:noFill/>
                    </a:lnL>
                    <a:lnR>
                      <a:noFill/>
                    </a:lnR>
                    <a:lnT w="25400" cmpd="sng">
                      <a:noFill/>
                    </a:lnT>
                    <a:lnB>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552053">
                <a:tc>
                  <a:txBody>
                    <a:bodyPr/>
                    <a:lstStyle/>
                    <a:p>
                      <a:pPr algn="l"/>
                      <a:r>
                        <a:rPr lang="en-US" sz="1600" dirty="0">
                          <a:solidFill>
                            <a:schemeClr val="bg2">
                              <a:lumMod val="10000"/>
                            </a:schemeClr>
                          </a:solidFill>
                        </a:rPr>
                        <a:t>OS at 6 yrs</a:t>
                      </a:r>
                    </a:p>
                  </a:txBody>
                  <a:tcPr marL="64276" marR="64276" marT="32117" marB="32117" anchor="ctr">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p>
                      <a:pPr algn="ctr"/>
                      <a:r>
                        <a:rPr lang="en-US" sz="1600" dirty="0">
                          <a:solidFill>
                            <a:schemeClr val="bg2">
                              <a:lumMod val="10000"/>
                            </a:schemeClr>
                          </a:solidFill>
                        </a:rPr>
                        <a:t>65</a:t>
                      </a:r>
                    </a:p>
                  </a:txBody>
                  <a:tcPr marL="64276" marR="64276" marT="32117" marB="32117" anchor="ctr">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p>
                      <a:pPr algn="ctr"/>
                      <a:r>
                        <a:rPr lang="en-US" sz="1600" dirty="0">
                          <a:solidFill>
                            <a:schemeClr val="bg2">
                              <a:lumMod val="10000"/>
                            </a:schemeClr>
                          </a:solidFill>
                        </a:rPr>
                        <a:t>58</a:t>
                      </a:r>
                    </a:p>
                  </a:txBody>
                  <a:tcPr marL="64276" marR="64276" marT="32117" marB="32117" anchor="ctr">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p>
                      <a:pPr algn="ctr"/>
                      <a:r>
                        <a:rPr lang="en-US" sz="1600" dirty="0">
                          <a:solidFill>
                            <a:schemeClr val="bg2">
                              <a:lumMod val="10000"/>
                            </a:schemeClr>
                          </a:solidFill>
                        </a:rPr>
                        <a:t>.001</a:t>
                      </a:r>
                    </a:p>
                  </a:txBody>
                  <a:tcPr marL="64276" marR="64276" marT="32117" marB="32117" anchor="ctr">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2"/>
                  </a:ext>
                </a:extLst>
              </a:tr>
              <a:tr h="552053">
                <a:tc>
                  <a:txBody>
                    <a:bodyPr/>
                    <a:lstStyle/>
                    <a:p>
                      <a:pPr algn="l"/>
                      <a:r>
                        <a:rPr lang="en-US" sz="1600" dirty="0">
                          <a:solidFill>
                            <a:schemeClr val="bg2">
                              <a:lumMod val="10000"/>
                            </a:schemeClr>
                          </a:solidFill>
                        </a:rPr>
                        <a:t>OS at 7 yrs</a:t>
                      </a:r>
                    </a:p>
                  </a:txBody>
                  <a:tcPr marL="64276" marR="64276" marT="32117" marB="32117"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algn="ctr"/>
                      <a:r>
                        <a:rPr lang="en-US" sz="1600" dirty="0">
                          <a:solidFill>
                            <a:schemeClr val="bg2">
                              <a:lumMod val="10000"/>
                            </a:schemeClr>
                          </a:solidFill>
                        </a:rPr>
                        <a:t>62</a:t>
                      </a:r>
                    </a:p>
                  </a:txBody>
                  <a:tcPr marL="64276" marR="64276" marT="32117" marB="32117"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algn="ctr"/>
                      <a:r>
                        <a:rPr lang="en-US" sz="1600" dirty="0">
                          <a:solidFill>
                            <a:schemeClr val="bg2">
                              <a:lumMod val="10000"/>
                            </a:schemeClr>
                          </a:solidFill>
                        </a:rPr>
                        <a:t>50</a:t>
                      </a:r>
                    </a:p>
                  </a:txBody>
                  <a:tcPr marL="64276" marR="64276" marT="32117" marB="32117" anchor="ctr">
                    <a:lnL>
                      <a:noFill/>
                    </a:lnL>
                    <a:lnR>
                      <a:noFill/>
                    </a:lnR>
                    <a:lnT>
                      <a:noFill/>
                    </a:lnT>
                    <a:lnB w="25400" cmpd="sng">
                      <a:noFill/>
                    </a:lnB>
                    <a:lnTlToBr w="12700" cmpd="sng">
                      <a:noFill/>
                      <a:prstDash val="solid"/>
                    </a:lnTlToBr>
                    <a:lnBlToTr w="12700" cmpd="sng">
                      <a:noFill/>
                      <a:prstDash val="solid"/>
                    </a:lnBlToTr>
                    <a:solidFill>
                      <a:schemeClr val="bg2"/>
                    </a:solidFill>
                  </a:tcPr>
                </a:tc>
                <a:tc>
                  <a:txBody>
                    <a:bodyPr/>
                    <a:lstStyle/>
                    <a:p>
                      <a:pPr algn="ctr"/>
                      <a:r>
                        <a:rPr lang="en-US" sz="1600" dirty="0">
                          <a:solidFill>
                            <a:schemeClr val="bg2">
                              <a:lumMod val="10000"/>
                            </a:schemeClr>
                          </a:solidFill>
                        </a:rPr>
                        <a:t>.001</a:t>
                      </a:r>
                    </a:p>
                  </a:txBody>
                  <a:tcPr marL="64276" marR="64276" marT="32117" marB="32117" anchor="ctr">
                    <a:lnL>
                      <a:noFill/>
                    </a:lnL>
                    <a:lnR>
                      <a:noFill/>
                    </a:lnR>
                    <a:lnT>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3"/>
                  </a:ext>
                </a:extLst>
              </a:tr>
            </a:tbl>
          </a:graphicData>
        </a:graphic>
      </p:graphicFrame>
      <p:sp>
        <p:nvSpPr>
          <p:cNvPr id="11" name="Rounded Rectangle 10"/>
          <p:cNvSpPr/>
          <p:nvPr/>
        </p:nvSpPr>
        <p:spPr>
          <a:xfrm>
            <a:off x="7219950" y="4943475"/>
            <a:ext cx="4518025" cy="919163"/>
          </a:xfrm>
          <a:prstGeom prst="roundRect">
            <a:avLst/>
          </a:prstGeom>
          <a:solidFill>
            <a:schemeClr val="accent2"/>
          </a:solidFill>
          <a:ln w="57150">
            <a:solidFill>
              <a:schemeClr val="bg2"/>
            </a:solidFill>
          </a:ln>
        </p:spPr>
        <p:style>
          <a:lnRef idx="2">
            <a:schemeClr val="accent4"/>
          </a:lnRef>
          <a:fillRef idx="1">
            <a:schemeClr val="lt1"/>
          </a:fillRef>
          <a:effectRef idx="0">
            <a:schemeClr val="accent4"/>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Risk of secondary primary malignancy post-ASCT higher in lenalidomide group (HR: 2.03; 95% CI: 1.14-3.61)</a:t>
            </a:r>
          </a:p>
        </p:txBody>
      </p:sp>
      <p:sp>
        <p:nvSpPr>
          <p:cNvPr id="81941" name="Rectangle 2"/>
          <p:cNvSpPr>
            <a:spLocks noGrp="1" noChangeArrowheads="1"/>
          </p:cNvSpPr>
          <p:nvPr>
            <p:ph type="title"/>
          </p:nvPr>
        </p:nvSpPr>
        <p:spPr>
          <a:xfrm>
            <a:off x="612775" y="238125"/>
            <a:ext cx="11491913" cy="1103313"/>
          </a:xfrm>
        </p:spPr>
        <p:txBody>
          <a:bodyPr/>
          <a:lstStyle/>
          <a:p>
            <a:pPr eaLnBrk="1" hangingPunct="1"/>
            <a:r>
              <a:rPr lang="en-US" altLang="en-US" sz="3600"/>
              <a:t>Lenalidomide Maintenance After ASCT in Myeloma Improves OS (Meta-analysis)</a:t>
            </a:r>
          </a:p>
        </p:txBody>
      </p:sp>
      <p:sp>
        <p:nvSpPr>
          <p:cNvPr id="81942" name="Text Box 11"/>
          <p:cNvSpPr txBox="1">
            <a:spLocks noChangeArrowheads="1"/>
          </p:cNvSpPr>
          <p:nvPr/>
        </p:nvSpPr>
        <p:spPr bwMode="auto">
          <a:xfrm>
            <a:off x="411163" y="6354763"/>
            <a:ext cx="6092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S PGothic" panose="020B0600070205080204" pitchFamily="34" charset="-128"/>
                <a:cs typeface="+mn-cs"/>
              </a:rPr>
              <a:t>Attal M, et al. ASCO 2016. Abstract 8001.</a:t>
            </a:r>
          </a:p>
        </p:txBody>
      </p:sp>
      <p:sp>
        <p:nvSpPr>
          <p:cNvPr id="81944" name="Freeform: Shape 1"/>
          <p:cNvSpPr>
            <a:spLocks/>
          </p:cNvSpPr>
          <p:nvPr/>
        </p:nvSpPr>
        <p:spPr bwMode="auto">
          <a:xfrm>
            <a:off x="1397000" y="2689225"/>
            <a:ext cx="5264150" cy="2754313"/>
          </a:xfrm>
          <a:custGeom>
            <a:avLst/>
            <a:gdLst>
              <a:gd name="T0" fmla="*/ 0 w 5264564"/>
              <a:gd name="T1" fmla="*/ 0 h 2754022"/>
              <a:gd name="T2" fmla="*/ 0 w 5264564"/>
              <a:gd name="T3" fmla="*/ 2758969 h 2754022"/>
              <a:gd name="T4" fmla="*/ 5257527 w 5264564"/>
              <a:gd name="T5" fmla="*/ 2758969 h 2754022"/>
              <a:gd name="T6" fmla="*/ 0 60000 65536"/>
              <a:gd name="T7" fmla="*/ 0 60000 65536"/>
              <a:gd name="T8" fmla="*/ 0 60000 65536"/>
            </a:gdLst>
            <a:ahLst/>
            <a:cxnLst>
              <a:cxn ang="T6">
                <a:pos x="T0" y="T1"/>
              </a:cxn>
              <a:cxn ang="T7">
                <a:pos x="T2" y="T3"/>
              </a:cxn>
              <a:cxn ang="T8">
                <a:pos x="T4" y="T5"/>
              </a:cxn>
            </a:cxnLst>
            <a:rect l="0" t="0" r="r" b="b"/>
            <a:pathLst>
              <a:path w="5264564" h="2754022">
                <a:moveTo>
                  <a:pt x="0" y="0"/>
                </a:moveTo>
                <a:lnTo>
                  <a:pt x="0" y="2754022"/>
                </a:lnTo>
                <a:lnTo>
                  <a:pt x="5264564" y="2754022"/>
                </a:lnTo>
              </a:path>
            </a:pathLst>
          </a:cu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1945" name="Straight Connector 3"/>
          <p:cNvCxnSpPr>
            <a:cxnSpLocks noChangeShapeType="1"/>
          </p:cNvCxnSpPr>
          <p:nvPr/>
        </p:nvCxnSpPr>
        <p:spPr bwMode="auto">
          <a:xfrm flipH="1">
            <a:off x="1331913" y="2703513"/>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46" name="Straight Connector 13"/>
          <p:cNvCxnSpPr>
            <a:cxnSpLocks noChangeShapeType="1"/>
          </p:cNvCxnSpPr>
          <p:nvPr/>
        </p:nvCxnSpPr>
        <p:spPr bwMode="auto">
          <a:xfrm flipH="1">
            <a:off x="1331913" y="3251200"/>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47" name="Straight Connector 14"/>
          <p:cNvCxnSpPr>
            <a:cxnSpLocks noChangeShapeType="1"/>
          </p:cNvCxnSpPr>
          <p:nvPr/>
        </p:nvCxnSpPr>
        <p:spPr bwMode="auto">
          <a:xfrm flipH="1">
            <a:off x="1331913" y="3798888"/>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48" name="Straight Connector 15"/>
          <p:cNvCxnSpPr>
            <a:cxnSpLocks noChangeShapeType="1"/>
          </p:cNvCxnSpPr>
          <p:nvPr/>
        </p:nvCxnSpPr>
        <p:spPr bwMode="auto">
          <a:xfrm flipH="1">
            <a:off x="1331913" y="4346575"/>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49" name="Straight Connector 16"/>
          <p:cNvCxnSpPr>
            <a:cxnSpLocks noChangeShapeType="1"/>
          </p:cNvCxnSpPr>
          <p:nvPr/>
        </p:nvCxnSpPr>
        <p:spPr bwMode="auto">
          <a:xfrm flipH="1">
            <a:off x="1331913" y="4895850"/>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0" name="Straight Connector 17"/>
          <p:cNvCxnSpPr>
            <a:cxnSpLocks noChangeShapeType="1"/>
          </p:cNvCxnSpPr>
          <p:nvPr/>
        </p:nvCxnSpPr>
        <p:spPr bwMode="auto">
          <a:xfrm flipH="1">
            <a:off x="1331913" y="5443538"/>
            <a:ext cx="650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1951" name="TextBox 4"/>
          <p:cNvSpPr txBox="1">
            <a:spLocks noChangeArrowheads="1"/>
          </p:cNvSpPr>
          <p:nvPr/>
        </p:nvSpPr>
        <p:spPr bwMode="auto">
          <a:xfrm>
            <a:off x="960438" y="2547938"/>
            <a:ext cx="433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a:t>
            </a:r>
          </a:p>
        </p:txBody>
      </p:sp>
      <p:sp>
        <p:nvSpPr>
          <p:cNvPr id="81952" name="TextBox 19"/>
          <p:cNvSpPr txBox="1">
            <a:spLocks noChangeArrowheads="1"/>
          </p:cNvSpPr>
          <p:nvPr/>
        </p:nvSpPr>
        <p:spPr bwMode="auto">
          <a:xfrm>
            <a:off x="955675" y="3095625"/>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0.8</a:t>
            </a:r>
          </a:p>
        </p:txBody>
      </p:sp>
      <p:sp>
        <p:nvSpPr>
          <p:cNvPr id="81953" name="TextBox 20"/>
          <p:cNvSpPr txBox="1">
            <a:spLocks noChangeArrowheads="1"/>
          </p:cNvSpPr>
          <p:nvPr/>
        </p:nvSpPr>
        <p:spPr bwMode="auto">
          <a:xfrm>
            <a:off x="960438" y="3649663"/>
            <a:ext cx="433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0.6</a:t>
            </a:r>
          </a:p>
        </p:txBody>
      </p:sp>
      <p:sp>
        <p:nvSpPr>
          <p:cNvPr id="81954" name="TextBox 21"/>
          <p:cNvSpPr txBox="1">
            <a:spLocks noChangeArrowheads="1"/>
          </p:cNvSpPr>
          <p:nvPr/>
        </p:nvSpPr>
        <p:spPr bwMode="auto">
          <a:xfrm>
            <a:off x="955675" y="4191000"/>
            <a:ext cx="433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0.4</a:t>
            </a:r>
          </a:p>
        </p:txBody>
      </p:sp>
      <p:sp>
        <p:nvSpPr>
          <p:cNvPr id="81955" name="TextBox 22"/>
          <p:cNvSpPr txBox="1">
            <a:spLocks noChangeArrowheads="1"/>
          </p:cNvSpPr>
          <p:nvPr/>
        </p:nvSpPr>
        <p:spPr bwMode="auto">
          <a:xfrm>
            <a:off x="957263" y="4732338"/>
            <a:ext cx="433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0.2</a:t>
            </a:r>
          </a:p>
        </p:txBody>
      </p:sp>
      <p:sp>
        <p:nvSpPr>
          <p:cNvPr id="81956" name="TextBox 23"/>
          <p:cNvSpPr txBox="1">
            <a:spLocks noChangeArrowheads="1"/>
          </p:cNvSpPr>
          <p:nvPr/>
        </p:nvSpPr>
        <p:spPr bwMode="auto">
          <a:xfrm>
            <a:off x="1104900" y="527685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0</a:t>
            </a:r>
          </a:p>
        </p:txBody>
      </p:sp>
      <p:cxnSp>
        <p:nvCxnSpPr>
          <p:cNvPr id="81957" name="Straight Connector 24"/>
          <p:cNvCxnSpPr>
            <a:cxnSpLocks/>
          </p:cNvCxnSpPr>
          <p:nvPr/>
        </p:nvCxnSpPr>
        <p:spPr bwMode="auto">
          <a:xfrm rot="5400000" flipH="1">
            <a:off x="1631950"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8" name="Straight Connector 25"/>
          <p:cNvCxnSpPr>
            <a:cxnSpLocks/>
          </p:cNvCxnSpPr>
          <p:nvPr/>
        </p:nvCxnSpPr>
        <p:spPr bwMode="auto">
          <a:xfrm rot="5400000" flipH="1">
            <a:off x="2052638"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59" name="Straight Connector 26"/>
          <p:cNvCxnSpPr>
            <a:cxnSpLocks/>
          </p:cNvCxnSpPr>
          <p:nvPr/>
        </p:nvCxnSpPr>
        <p:spPr bwMode="auto">
          <a:xfrm rot="5400000" flipH="1">
            <a:off x="2462213"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0" name="Straight Connector 27"/>
          <p:cNvCxnSpPr>
            <a:cxnSpLocks/>
          </p:cNvCxnSpPr>
          <p:nvPr/>
        </p:nvCxnSpPr>
        <p:spPr bwMode="auto">
          <a:xfrm rot="5400000" flipH="1">
            <a:off x="2882900"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1" name="Straight Connector 28"/>
          <p:cNvCxnSpPr>
            <a:cxnSpLocks/>
          </p:cNvCxnSpPr>
          <p:nvPr/>
        </p:nvCxnSpPr>
        <p:spPr bwMode="auto">
          <a:xfrm rot="5400000" flipH="1">
            <a:off x="3295650"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2" name="Straight Connector 29"/>
          <p:cNvCxnSpPr>
            <a:cxnSpLocks/>
          </p:cNvCxnSpPr>
          <p:nvPr/>
        </p:nvCxnSpPr>
        <p:spPr bwMode="auto">
          <a:xfrm rot="5400000" flipH="1">
            <a:off x="3716338"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3" name="Straight Connector 30"/>
          <p:cNvCxnSpPr>
            <a:cxnSpLocks/>
          </p:cNvCxnSpPr>
          <p:nvPr/>
        </p:nvCxnSpPr>
        <p:spPr bwMode="auto">
          <a:xfrm rot="5400000" flipH="1">
            <a:off x="4116388" y="54784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4" name="Straight Connector 31"/>
          <p:cNvCxnSpPr>
            <a:cxnSpLocks/>
          </p:cNvCxnSpPr>
          <p:nvPr/>
        </p:nvCxnSpPr>
        <p:spPr bwMode="auto">
          <a:xfrm rot="5400000" flipH="1">
            <a:off x="4537075" y="547846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5" name="Straight Connector 32"/>
          <p:cNvCxnSpPr>
            <a:cxnSpLocks/>
          </p:cNvCxnSpPr>
          <p:nvPr/>
        </p:nvCxnSpPr>
        <p:spPr bwMode="auto">
          <a:xfrm rot="5400000" flipH="1">
            <a:off x="4953000" y="547211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6" name="Straight Connector 33"/>
          <p:cNvCxnSpPr>
            <a:cxnSpLocks/>
          </p:cNvCxnSpPr>
          <p:nvPr/>
        </p:nvCxnSpPr>
        <p:spPr bwMode="auto">
          <a:xfrm rot="5400000" flipH="1">
            <a:off x="5372100" y="547211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7" name="Straight Connector 34"/>
          <p:cNvCxnSpPr>
            <a:cxnSpLocks/>
          </p:cNvCxnSpPr>
          <p:nvPr/>
        </p:nvCxnSpPr>
        <p:spPr bwMode="auto">
          <a:xfrm rot="5400000" flipH="1">
            <a:off x="5773738"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8" name="Straight Connector 35"/>
          <p:cNvCxnSpPr>
            <a:cxnSpLocks/>
          </p:cNvCxnSpPr>
          <p:nvPr/>
        </p:nvCxnSpPr>
        <p:spPr bwMode="auto">
          <a:xfrm rot="5400000" flipH="1">
            <a:off x="6194425" y="5475288"/>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81969" name="Straight Connector 36"/>
          <p:cNvCxnSpPr>
            <a:cxnSpLocks/>
          </p:cNvCxnSpPr>
          <p:nvPr/>
        </p:nvCxnSpPr>
        <p:spPr bwMode="auto">
          <a:xfrm rot="5400000" flipH="1">
            <a:off x="6613525" y="5472113"/>
            <a:ext cx="635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81970" name="TextBox 37"/>
          <p:cNvSpPr txBox="1">
            <a:spLocks noChangeArrowheads="1"/>
          </p:cNvSpPr>
          <p:nvPr/>
        </p:nvSpPr>
        <p:spPr bwMode="auto">
          <a:xfrm>
            <a:off x="1519238" y="5465763"/>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0</a:t>
            </a:r>
          </a:p>
        </p:txBody>
      </p:sp>
      <p:sp>
        <p:nvSpPr>
          <p:cNvPr id="81971" name="TextBox 38"/>
          <p:cNvSpPr txBox="1">
            <a:spLocks noChangeArrowheads="1"/>
          </p:cNvSpPr>
          <p:nvPr/>
        </p:nvSpPr>
        <p:spPr bwMode="auto">
          <a:xfrm>
            <a:off x="1898650" y="5461000"/>
            <a:ext cx="382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a:t>
            </a:r>
          </a:p>
        </p:txBody>
      </p:sp>
      <p:sp>
        <p:nvSpPr>
          <p:cNvPr id="81972" name="TextBox 39"/>
          <p:cNvSpPr txBox="1">
            <a:spLocks noChangeArrowheads="1"/>
          </p:cNvSpPr>
          <p:nvPr/>
        </p:nvSpPr>
        <p:spPr bwMode="auto">
          <a:xfrm>
            <a:off x="2300288" y="5457825"/>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20</a:t>
            </a:r>
          </a:p>
        </p:txBody>
      </p:sp>
      <p:sp>
        <p:nvSpPr>
          <p:cNvPr id="81973" name="TextBox 40"/>
          <p:cNvSpPr txBox="1">
            <a:spLocks noChangeArrowheads="1"/>
          </p:cNvSpPr>
          <p:nvPr/>
        </p:nvSpPr>
        <p:spPr bwMode="auto">
          <a:xfrm>
            <a:off x="2720975" y="5457825"/>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30</a:t>
            </a:r>
          </a:p>
        </p:txBody>
      </p:sp>
      <p:sp>
        <p:nvSpPr>
          <p:cNvPr id="81974" name="TextBox 41"/>
          <p:cNvSpPr txBox="1">
            <a:spLocks noChangeArrowheads="1"/>
          </p:cNvSpPr>
          <p:nvPr/>
        </p:nvSpPr>
        <p:spPr bwMode="auto">
          <a:xfrm>
            <a:off x="3130550" y="5457825"/>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40</a:t>
            </a:r>
          </a:p>
        </p:txBody>
      </p:sp>
      <p:sp>
        <p:nvSpPr>
          <p:cNvPr id="81975" name="TextBox 42"/>
          <p:cNvSpPr txBox="1">
            <a:spLocks noChangeArrowheads="1"/>
          </p:cNvSpPr>
          <p:nvPr/>
        </p:nvSpPr>
        <p:spPr bwMode="auto">
          <a:xfrm>
            <a:off x="3557588" y="54657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50</a:t>
            </a:r>
          </a:p>
        </p:txBody>
      </p:sp>
      <p:sp>
        <p:nvSpPr>
          <p:cNvPr id="81976" name="TextBox 43"/>
          <p:cNvSpPr txBox="1">
            <a:spLocks noChangeArrowheads="1"/>
          </p:cNvSpPr>
          <p:nvPr/>
        </p:nvSpPr>
        <p:spPr bwMode="auto">
          <a:xfrm>
            <a:off x="3967163" y="5465763"/>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60</a:t>
            </a:r>
          </a:p>
        </p:txBody>
      </p:sp>
      <p:sp>
        <p:nvSpPr>
          <p:cNvPr id="81977" name="TextBox 44"/>
          <p:cNvSpPr txBox="1">
            <a:spLocks noChangeArrowheads="1"/>
          </p:cNvSpPr>
          <p:nvPr/>
        </p:nvSpPr>
        <p:spPr bwMode="auto">
          <a:xfrm>
            <a:off x="4379913" y="5451475"/>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70</a:t>
            </a:r>
          </a:p>
        </p:txBody>
      </p:sp>
      <p:sp>
        <p:nvSpPr>
          <p:cNvPr id="81978" name="TextBox 45"/>
          <p:cNvSpPr txBox="1">
            <a:spLocks noChangeArrowheads="1"/>
          </p:cNvSpPr>
          <p:nvPr/>
        </p:nvSpPr>
        <p:spPr bwMode="auto">
          <a:xfrm>
            <a:off x="4789488" y="5451475"/>
            <a:ext cx="382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80</a:t>
            </a:r>
          </a:p>
        </p:txBody>
      </p:sp>
      <p:sp>
        <p:nvSpPr>
          <p:cNvPr id="81979" name="TextBox 46"/>
          <p:cNvSpPr txBox="1">
            <a:spLocks noChangeArrowheads="1"/>
          </p:cNvSpPr>
          <p:nvPr/>
        </p:nvSpPr>
        <p:spPr bwMode="auto">
          <a:xfrm>
            <a:off x="5218113" y="5457825"/>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90</a:t>
            </a:r>
          </a:p>
        </p:txBody>
      </p:sp>
      <p:sp>
        <p:nvSpPr>
          <p:cNvPr id="81980" name="TextBox 47"/>
          <p:cNvSpPr txBox="1">
            <a:spLocks noChangeArrowheads="1"/>
          </p:cNvSpPr>
          <p:nvPr/>
        </p:nvSpPr>
        <p:spPr bwMode="auto">
          <a:xfrm>
            <a:off x="5575300" y="5457825"/>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100</a:t>
            </a:r>
          </a:p>
        </p:txBody>
      </p:sp>
      <p:sp>
        <p:nvSpPr>
          <p:cNvPr id="81981" name="TextBox 48"/>
          <p:cNvSpPr txBox="1">
            <a:spLocks noChangeArrowheads="1"/>
          </p:cNvSpPr>
          <p:nvPr/>
        </p:nvSpPr>
        <p:spPr bwMode="auto">
          <a:xfrm>
            <a:off x="5992813" y="5459413"/>
            <a:ext cx="469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110</a:t>
            </a:r>
          </a:p>
        </p:txBody>
      </p:sp>
      <p:sp>
        <p:nvSpPr>
          <p:cNvPr id="81982" name="TextBox 49"/>
          <p:cNvSpPr txBox="1">
            <a:spLocks noChangeArrowheads="1"/>
          </p:cNvSpPr>
          <p:nvPr/>
        </p:nvSpPr>
        <p:spPr bwMode="auto">
          <a:xfrm>
            <a:off x="6396038" y="5462588"/>
            <a:ext cx="4841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120</a:t>
            </a:r>
          </a:p>
        </p:txBody>
      </p:sp>
      <p:sp>
        <p:nvSpPr>
          <p:cNvPr id="81983" name="TextBox 50"/>
          <p:cNvSpPr txBox="1">
            <a:spLocks noChangeArrowheads="1"/>
          </p:cNvSpPr>
          <p:nvPr/>
        </p:nvSpPr>
        <p:spPr bwMode="auto">
          <a:xfrm>
            <a:off x="3848100" y="5643563"/>
            <a:ext cx="541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Mos</a:t>
            </a:r>
          </a:p>
        </p:txBody>
      </p:sp>
      <p:sp>
        <p:nvSpPr>
          <p:cNvPr id="81984" name="TextBox 51"/>
          <p:cNvSpPr txBox="1">
            <a:spLocks noChangeArrowheads="1"/>
          </p:cNvSpPr>
          <p:nvPr/>
        </p:nvSpPr>
        <p:spPr bwMode="auto">
          <a:xfrm rot="-5400000">
            <a:off x="53181" y="3912394"/>
            <a:ext cx="1636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Probability of OS</a:t>
            </a:r>
          </a:p>
        </p:txBody>
      </p:sp>
      <p:sp>
        <p:nvSpPr>
          <p:cNvPr id="81985" name="TextBox 52"/>
          <p:cNvSpPr txBox="1">
            <a:spLocks noChangeArrowheads="1"/>
          </p:cNvSpPr>
          <p:nvPr/>
        </p:nvSpPr>
        <p:spPr bwMode="auto">
          <a:xfrm>
            <a:off x="158750" y="5705475"/>
            <a:ext cx="130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Pts at Risk, n</a:t>
            </a:r>
          </a:p>
        </p:txBody>
      </p:sp>
      <p:sp>
        <p:nvSpPr>
          <p:cNvPr id="54" name="TextBox 53"/>
          <p:cNvSpPr txBox="1"/>
          <p:nvPr/>
        </p:nvSpPr>
        <p:spPr>
          <a:xfrm>
            <a:off x="1430338" y="5881688"/>
            <a:ext cx="4826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605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604</a:t>
            </a:r>
          </a:p>
        </p:txBody>
      </p:sp>
      <p:sp>
        <p:nvSpPr>
          <p:cNvPr id="55" name="TextBox 54"/>
          <p:cNvSpPr txBox="1"/>
          <p:nvPr/>
        </p:nvSpPr>
        <p:spPr>
          <a:xfrm>
            <a:off x="1847850" y="5881688"/>
            <a:ext cx="4826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578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569</a:t>
            </a:r>
          </a:p>
        </p:txBody>
      </p:sp>
      <p:sp>
        <p:nvSpPr>
          <p:cNvPr id="56" name="TextBox 55"/>
          <p:cNvSpPr txBox="1"/>
          <p:nvPr/>
        </p:nvSpPr>
        <p:spPr>
          <a:xfrm>
            <a:off x="2263775" y="5881688"/>
            <a:ext cx="484188"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555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542</a:t>
            </a:r>
          </a:p>
        </p:txBody>
      </p:sp>
      <p:sp>
        <p:nvSpPr>
          <p:cNvPr id="57" name="TextBox 56"/>
          <p:cNvSpPr txBox="1"/>
          <p:nvPr/>
        </p:nvSpPr>
        <p:spPr>
          <a:xfrm>
            <a:off x="2681288" y="5881688"/>
            <a:ext cx="4826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509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505</a:t>
            </a:r>
          </a:p>
        </p:txBody>
      </p:sp>
      <p:sp>
        <p:nvSpPr>
          <p:cNvPr id="58" name="TextBox 57"/>
          <p:cNvSpPr txBox="1"/>
          <p:nvPr/>
        </p:nvSpPr>
        <p:spPr>
          <a:xfrm>
            <a:off x="3098800" y="5881688"/>
            <a:ext cx="4826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474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458</a:t>
            </a:r>
          </a:p>
        </p:txBody>
      </p:sp>
      <p:sp>
        <p:nvSpPr>
          <p:cNvPr id="59" name="TextBox 58"/>
          <p:cNvSpPr txBox="1"/>
          <p:nvPr/>
        </p:nvSpPr>
        <p:spPr>
          <a:xfrm>
            <a:off x="3516313" y="5881688"/>
            <a:ext cx="4826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431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425</a:t>
            </a:r>
          </a:p>
        </p:txBody>
      </p:sp>
      <p:sp>
        <p:nvSpPr>
          <p:cNvPr id="60" name="TextBox 59"/>
          <p:cNvSpPr txBox="1"/>
          <p:nvPr/>
        </p:nvSpPr>
        <p:spPr>
          <a:xfrm>
            <a:off x="3932238" y="5881688"/>
            <a:ext cx="484187"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385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350</a:t>
            </a:r>
          </a:p>
        </p:txBody>
      </p:sp>
      <p:sp>
        <p:nvSpPr>
          <p:cNvPr id="61" name="TextBox 60"/>
          <p:cNvSpPr txBox="1"/>
          <p:nvPr/>
        </p:nvSpPr>
        <p:spPr>
          <a:xfrm>
            <a:off x="4349750" y="5881688"/>
            <a:ext cx="4826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282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271</a:t>
            </a:r>
          </a:p>
        </p:txBody>
      </p:sp>
      <p:sp>
        <p:nvSpPr>
          <p:cNvPr id="62" name="TextBox 61"/>
          <p:cNvSpPr txBox="1"/>
          <p:nvPr/>
        </p:nvSpPr>
        <p:spPr>
          <a:xfrm>
            <a:off x="4767263" y="5881688"/>
            <a:ext cx="482600"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174</a:t>
            </a:r>
          </a:p>
        </p:txBody>
      </p:sp>
      <p:sp>
        <p:nvSpPr>
          <p:cNvPr id="63" name="TextBox 62"/>
          <p:cNvSpPr txBox="1"/>
          <p:nvPr/>
        </p:nvSpPr>
        <p:spPr>
          <a:xfrm>
            <a:off x="5218113" y="5881688"/>
            <a:ext cx="384175"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71</a:t>
            </a:r>
          </a:p>
        </p:txBody>
      </p:sp>
      <p:sp>
        <p:nvSpPr>
          <p:cNvPr id="65" name="TextBox 64"/>
          <p:cNvSpPr txBox="1"/>
          <p:nvPr/>
        </p:nvSpPr>
        <p:spPr>
          <a:xfrm>
            <a:off x="5626100" y="5881688"/>
            <a:ext cx="382588"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10</a:t>
            </a:r>
          </a:p>
        </p:txBody>
      </p:sp>
      <p:sp>
        <p:nvSpPr>
          <p:cNvPr id="66" name="TextBox 65"/>
          <p:cNvSpPr txBox="1"/>
          <p:nvPr/>
        </p:nvSpPr>
        <p:spPr>
          <a:xfrm>
            <a:off x="6086475" y="5881688"/>
            <a:ext cx="284163" cy="5238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0</a:t>
            </a:r>
          </a:p>
        </p:txBody>
      </p:sp>
      <p:sp>
        <p:nvSpPr>
          <p:cNvPr id="67" name="TextBox 66"/>
          <p:cNvSpPr txBox="1"/>
          <p:nvPr/>
        </p:nvSpPr>
        <p:spPr>
          <a:xfrm>
            <a:off x="6496050" y="5881688"/>
            <a:ext cx="284163" cy="3079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solidFill>
                <a:effectLst/>
                <a:uLnTx/>
                <a:uFillTx/>
                <a:latin typeface="Calibri" panose="020F0502020204030204"/>
                <a:ea typeface="+mn-ea"/>
                <a:cs typeface="+mn-cs"/>
              </a:rPr>
              <a:t>0</a:t>
            </a:r>
            <a:endPar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cxnSp>
        <p:nvCxnSpPr>
          <p:cNvPr id="81999" name="Straight Connector 6"/>
          <p:cNvCxnSpPr>
            <a:cxnSpLocks noChangeShapeType="1"/>
          </p:cNvCxnSpPr>
          <p:nvPr/>
        </p:nvCxnSpPr>
        <p:spPr bwMode="auto">
          <a:xfrm>
            <a:off x="1397000" y="4065588"/>
            <a:ext cx="5237163" cy="0"/>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82000" name="Straight Connector 8"/>
          <p:cNvCxnSpPr>
            <a:cxnSpLocks noChangeShapeType="1"/>
          </p:cNvCxnSpPr>
          <p:nvPr/>
        </p:nvCxnSpPr>
        <p:spPr bwMode="auto">
          <a:xfrm>
            <a:off x="5172075" y="2921000"/>
            <a:ext cx="0" cy="2536825"/>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sp>
        <p:nvSpPr>
          <p:cNvPr id="82001" name="TextBox 71"/>
          <p:cNvSpPr txBox="1">
            <a:spLocks noChangeArrowheads="1"/>
          </p:cNvSpPr>
          <p:nvPr/>
        </p:nvSpPr>
        <p:spPr bwMode="auto">
          <a:xfrm>
            <a:off x="4711700" y="2601913"/>
            <a:ext cx="822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7-yr OS</a:t>
            </a:r>
          </a:p>
        </p:txBody>
      </p:sp>
      <p:sp>
        <p:nvSpPr>
          <p:cNvPr id="82002" name="TextBox 72"/>
          <p:cNvSpPr txBox="1">
            <a:spLocks noChangeArrowheads="1"/>
          </p:cNvSpPr>
          <p:nvPr/>
        </p:nvSpPr>
        <p:spPr bwMode="auto">
          <a:xfrm>
            <a:off x="1587500" y="4279900"/>
            <a:ext cx="8112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 = 1209</a:t>
            </a:r>
          </a:p>
        </p:txBody>
      </p:sp>
      <p:sp>
        <p:nvSpPr>
          <p:cNvPr id="82003" name="TextBox 73"/>
          <p:cNvSpPr txBox="1">
            <a:spLocks noChangeArrowheads="1"/>
          </p:cNvSpPr>
          <p:nvPr/>
        </p:nvSpPr>
        <p:spPr bwMode="auto">
          <a:xfrm>
            <a:off x="1395413" y="4522788"/>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Median OS, </a:t>
            </a:r>
            <a:b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mos (95% CI)</a:t>
            </a:r>
          </a:p>
        </p:txBody>
      </p:sp>
      <p:sp>
        <p:nvSpPr>
          <p:cNvPr id="82004" name="TextBox 74"/>
          <p:cNvSpPr txBox="1">
            <a:spLocks noChangeArrowheads="1"/>
          </p:cNvSpPr>
          <p:nvPr/>
        </p:nvSpPr>
        <p:spPr bwMode="auto">
          <a:xfrm>
            <a:off x="1430338" y="4953000"/>
            <a:ext cx="105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HR (95% CI)</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mn-cs"/>
              </a:rPr>
              <a:t>P</a:t>
            </a: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value</a:t>
            </a:r>
          </a:p>
        </p:txBody>
      </p:sp>
      <p:sp>
        <p:nvSpPr>
          <p:cNvPr id="82005" name="TextBox 75"/>
          <p:cNvSpPr txBox="1">
            <a:spLocks noChangeArrowheads="1"/>
          </p:cNvSpPr>
          <p:nvPr/>
        </p:nvSpPr>
        <p:spPr bwMode="auto">
          <a:xfrm>
            <a:off x="2522538" y="4284663"/>
            <a:ext cx="1093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D7D31"/>
                </a:solidFill>
                <a:effectLst/>
                <a:uLnTx/>
                <a:uFillTx/>
                <a:latin typeface="Arial" panose="020B0604020202020204" pitchFamily="34" charset="0"/>
                <a:ea typeface="+mn-ea"/>
                <a:cs typeface="+mn-cs"/>
              </a:rPr>
              <a:t>Lenalidomide</a:t>
            </a:r>
          </a:p>
        </p:txBody>
      </p:sp>
      <p:sp>
        <p:nvSpPr>
          <p:cNvPr id="82006" name="TextBox 76"/>
          <p:cNvSpPr txBox="1">
            <a:spLocks noChangeArrowheads="1"/>
          </p:cNvSpPr>
          <p:nvPr/>
        </p:nvSpPr>
        <p:spPr bwMode="auto">
          <a:xfrm>
            <a:off x="2686050" y="4516438"/>
            <a:ext cx="765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D7D31"/>
                </a:solidFill>
                <a:effectLst/>
                <a:uLnTx/>
                <a:uFillTx/>
                <a:latin typeface="Arial" panose="020B0604020202020204" pitchFamily="34" charset="0"/>
                <a:ea typeface="+mn-ea"/>
                <a:cs typeface="+mn-cs"/>
              </a:rPr>
              <a:t>NE</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D7D31"/>
                </a:solidFill>
                <a:effectLst/>
                <a:uLnTx/>
                <a:uFillTx/>
                <a:latin typeface="Arial" panose="020B0604020202020204" pitchFamily="34" charset="0"/>
                <a:ea typeface="+mn-ea"/>
                <a:cs typeface="+mn-cs"/>
              </a:rPr>
              <a:t>(NE-NE)</a:t>
            </a:r>
          </a:p>
        </p:txBody>
      </p:sp>
      <p:sp>
        <p:nvSpPr>
          <p:cNvPr id="78" name="TextBox 77"/>
          <p:cNvSpPr txBox="1"/>
          <p:nvPr/>
        </p:nvSpPr>
        <p:spPr>
          <a:xfrm>
            <a:off x="3768725" y="4281488"/>
            <a:ext cx="679450" cy="27622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rPr>
              <a:t>Control</a:t>
            </a:r>
          </a:p>
        </p:txBody>
      </p:sp>
      <p:sp>
        <p:nvSpPr>
          <p:cNvPr id="79" name="TextBox 78"/>
          <p:cNvSpPr txBox="1"/>
          <p:nvPr/>
        </p:nvSpPr>
        <p:spPr>
          <a:xfrm>
            <a:off x="3641725" y="4513263"/>
            <a:ext cx="933450" cy="461962"/>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rPr>
              <a:t>86.0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rPr>
              <a:t>(79.8-96.0)</a:t>
            </a:r>
          </a:p>
        </p:txBody>
      </p:sp>
      <p:sp>
        <p:nvSpPr>
          <p:cNvPr id="82009" name="TextBox 79"/>
          <p:cNvSpPr txBox="1">
            <a:spLocks noChangeArrowheads="1"/>
          </p:cNvSpPr>
          <p:nvPr/>
        </p:nvSpPr>
        <p:spPr bwMode="auto">
          <a:xfrm>
            <a:off x="2865438" y="4932363"/>
            <a:ext cx="127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0.74 (0.62-0.89)</a:t>
            </a: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.001</a:t>
            </a:r>
          </a:p>
        </p:txBody>
      </p:sp>
      <p:cxnSp>
        <p:nvCxnSpPr>
          <p:cNvPr id="82010" name="Straight Connector 12"/>
          <p:cNvCxnSpPr>
            <a:cxnSpLocks noChangeShapeType="1"/>
          </p:cNvCxnSpPr>
          <p:nvPr/>
        </p:nvCxnSpPr>
        <p:spPr bwMode="auto">
          <a:xfrm>
            <a:off x="1481138" y="4538663"/>
            <a:ext cx="30289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2011" name="Straight Connector 84"/>
          <p:cNvCxnSpPr>
            <a:cxnSpLocks noChangeShapeType="1"/>
          </p:cNvCxnSpPr>
          <p:nvPr/>
        </p:nvCxnSpPr>
        <p:spPr bwMode="auto">
          <a:xfrm>
            <a:off x="1490663" y="4946650"/>
            <a:ext cx="302895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2012" name="Straight Connector 69"/>
          <p:cNvCxnSpPr>
            <a:cxnSpLocks noChangeShapeType="1"/>
          </p:cNvCxnSpPr>
          <p:nvPr/>
        </p:nvCxnSpPr>
        <p:spPr bwMode="auto">
          <a:xfrm>
            <a:off x="2506663" y="4279900"/>
            <a:ext cx="0" cy="1065213"/>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82013" name="Straight Connector 80"/>
          <p:cNvCxnSpPr>
            <a:cxnSpLocks noChangeShapeType="1"/>
          </p:cNvCxnSpPr>
          <p:nvPr/>
        </p:nvCxnSpPr>
        <p:spPr bwMode="auto">
          <a:xfrm>
            <a:off x="3616325" y="4279900"/>
            <a:ext cx="0" cy="67310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nvGrpSpPr>
          <p:cNvPr id="82014" name="Group 86"/>
          <p:cNvGrpSpPr>
            <a:grpSpLocks/>
          </p:cNvGrpSpPr>
          <p:nvPr/>
        </p:nvGrpSpPr>
        <p:grpSpPr bwMode="auto">
          <a:xfrm>
            <a:off x="1674813" y="2697163"/>
            <a:ext cx="4354512" cy="1893887"/>
            <a:chOff x="1545424" y="2696458"/>
            <a:chExt cx="4353571" cy="1894964"/>
          </a:xfrm>
        </p:grpSpPr>
        <p:sp>
          <p:nvSpPr>
            <p:cNvPr id="82" name="Freeform: Shape 81"/>
            <p:cNvSpPr/>
            <p:nvPr/>
          </p:nvSpPr>
          <p:spPr bwMode="auto">
            <a:xfrm>
              <a:off x="1545424" y="2696458"/>
              <a:ext cx="1069744" cy="309738"/>
            </a:xfrm>
            <a:custGeom>
              <a:avLst/>
              <a:gdLst>
                <a:gd name="connsiteX0" fmla="*/ 0 w 1124741"/>
                <a:gd name="connsiteY0" fmla="*/ 0 h 309669"/>
                <a:gd name="connsiteX1" fmla="*/ 125620 w 1124741"/>
                <a:gd name="connsiteY1" fmla="*/ 0 h 309669"/>
                <a:gd name="connsiteX2" fmla="*/ 125620 w 1124741"/>
                <a:gd name="connsiteY2" fmla="*/ 17528 h 309669"/>
                <a:gd name="connsiteX3" fmla="*/ 201577 w 1124741"/>
                <a:gd name="connsiteY3" fmla="*/ 17528 h 309669"/>
                <a:gd name="connsiteX4" fmla="*/ 201577 w 1124741"/>
                <a:gd name="connsiteY4" fmla="*/ 32135 h 309669"/>
                <a:gd name="connsiteX5" fmla="*/ 274612 w 1124741"/>
                <a:gd name="connsiteY5" fmla="*/ 32135 h 309669"/>
                <a:gd name="connsiteX6" fmla="*/ 274612 w 1124741"/>
                <a:gd name="connsiteY6" fmla="*/ 49663 h 309669"/>
                <a:gd name="connsiteX7" fmla="*/ 297983 w 1124741"/>
                <a:gd name="connsiteY7" fmla="*/ 49663 h 309669"/>
                <a:gd name="connsiteX8" fmla="*/ 297983 w 1124741"/>
                <a:gd name="connsiteY8" fmla="*/ 81799 h 309669"/>
                <a:gd name="connsiteX9" fmla="*/ 333040 w 1124741"/>
                <a:gd name="connsiteY9" fmla="*/ 81799 h 309669"/>
                <a:gd name="connsiteX10" fmla="*/ 333040 w 1124741"/>
                <a:gd name="connsiteY10" fmla="*/ 99327 h 309669"/>
                <a:gd name="connsiteX11" fmla="*/ 385625 w 1124741"/>
                <a:gd name="connsiteY11" fmla="*/ 99327 h 309669"/>
                <a:gd name="connsiteX12" fmla="*/ 385625 w 1124741"/>
                <a:gd name="connsiteY12" fmla="*/ 111013 h 309669"/>
                <a:gd name="connsiteX13" fmla="*/ 473267 w 1124741"/>
                <a:gd name="connsiteY13" fmla="*/ 111013 h 309669"/>
                <a:gd name="connsiteX14" fmla="*/ 473267 w 1124741"/>
                <a:gd name="connsiteY14" fmla="*/ 128541 h 309669"/>
                <a:gd name="connsiteX15" fmla="*/ 531695 w 1124741"/>
                <a:gd name="connsiteY15" fmla="*/ 128541 h 309669"/>
                <a:gd name="connsiteX16" fmla="*/ 531695 w 1124741"/>
                <a:gd name="connsiteY16" fmla="*/ 140227 h 309669"/>
                <a:gd name="connsiteX17" fmla="*/ 555067 w 1124741"/>
                <a:gd name="connsiteY17" fmla="*/ 140227 h 309669"/>
                <a:gd name="connsiteX18" fmla="*/ 555067 w 1124741"/>
                <a:gd name="connsiteY18" fmla="*/ 148991 h 309669"/>
                <a:gd name="connsiteX19" fmla="*/ 584281 w 1124741"/>
                <a:gd name="connsiteY19" fmla="*/ 148991 h 309669"/>
                <a:gd name="connsiteX20" fmla="*/ 584281 w 1124741"/>
                <a:gd name="connsiteY20" fmla="*/ 163598 h 309669"/>
                <a:gd name="connsiteX21" fmla="*/ 607652 w 1124741"/>
                <a:gd name="connsiteY21" fmla="*/ 163598 h 309669"/>
                <a:gd name="connsiteX22" fmla="*/ 607652 w 1124741"/>
                <a:gd name="connsiteY22" fmla="*/ 181127 h 309669"/>
                <a:gd name="connsiteX23" fmla="*/ 642709 w 1124741"/>
                <a:gd name="connsiteY23" fmla="*/ 181127 h 309669"/>
                <a:gd name="connsiteX24" fmla="*/ 677766 w 1124741"/>
                <a:gd name="connsiteY24" fmla="*/ 181127 h 309669"/>
                <a:gd name="connsiteX25" fmla="*/ 677766 w 1124741"/>
                <a:gd name="connsiteY25" fmla="*/ 195734 h 309669"/>
                <a:gd name="connsiteX26" fmla="*/ 730351 w 1124741"/>
                <a:gd name="connsiteY26" fmla="*/ 195734 h 309669"/>
                <a:gd name="connsiteX27" fmla="*/ 730351 w 1124741"/>
                <a:gd name="connsiteY27" fmla="*/ 204498 h 309669"/>
                <a:gd name="connsiteX28" fmla="*/ 771251 w 1124741"/>
                <a:gd name="connsiteY28" fmla="*/ 204498 h 309669"/>
                <a:gd name="connsiteX29" fmla="*/ 771251 w 1124741"/>
                <a:gd name="connsiteY29" fmla="*/ 216184 h 309669"/>
                <a:gd name="connsiteX30" fmla="*/ 803386 w 1124741"/>
                <a:gd name="connsiteY30" fmla="*/ 216184 h 309669"/>
                <a:gd name="connsiteX31" fmla="*/ 803386 w 1124741"/>
                <a:gd name="connsiteY31" fmla="*/ 236633 h 309669"/>
                <a:gd name="connsiteX32" fmla="*/ 829679 w 1124741"/>
                <a:gd name="connsiteY32" fmla="*/ 236633 h 309669"/>
                <a:gd name="connsiteX33" fmla="*/ 829679 w 1124741"/>
                <a:gd name="connsiteY33" fmla="*/ 245398 h 309669"/>
                <a:gd name="connsiteX34" fmla="*/ 908557 w 1124741"/>
                <a:gd name="connsiteY34" fmla="*/ 245398 h 309669"/>
                <a:gd name="connsiteX35" fmla="*/ 908557 w 1124741"/>
                <a:gd name="connsiteY35" fmla="*/ 245398 h 309669"/>
                <a:gd name="connsiteX36" fmla="*/ 964064 w 1124741"/>
                <a:gd name="connsiteY36" fmla="*/ 245398 h 309669"/>
                <a:gd name="connsiteX37" fmla="*/ 964064 w 1124741"/>
                <a:gd name="connsiteY37" fmla="*/ 286297 h 309669"/>
                <a:gd name="connsiteX38" fmla="*/ 993278 w 1124741"/>
                <a:gd name="connsiteY38" fmla="*/ 286297 h 309669"/>
                <a:gd name="connsiteX39" fmla="*/ 993278 w 1124741"/>
                <a:gd name="connsiteY39" fmla="*/ 286297 h 309669"/>
                <a:gd name="connsiteX40" fmla="*/ 993278 w 1124741"/>
                <a:gd name="connsiteY40" fmla="*/ 286297 h 309669"/>
                <a:gd name="connsiteX41" fmla="*/ 993278 w 1124741"/>
                <a:gd name="connsiteY41" fmla="*/ 309669 h 309669"/>
                <a:gd name="connsiteX42" fmla="*/ 1069234 w 1124741"/>
                <a:gd name="connsiteY42" fmla="*/ 309669 h 309669"/>
                <a:gd name="connsiteX43" fmla="*/ 1069234 w 1124741"/>
                <a:gd name="connsiteY43" fmla="*/ 309669 h 309669"/>
                <a:gd name="connsiteX44" fmla="*/ 1124741 w 1124741"/>
                <a:gd name="connsiteY44" fmla="*/ 309669 h 309669"/>
                <a:gd name="connsiteX0" fmla="*/ 0 w 1069234"/>
                <a:gd name="connsiteY0" fmla="*/ 0 h 309669"/>
                <a:gd name="connsiteX1" fmla="*/ 125620 w 1069234"/>
                <a:gd name="connsiteY1" fmla="*/ 0 h 309669"/>
                <a:gd name="connsiteX2" fmla="*/ 125620 w 1069234"/>
                <a:gd name="connsiteY2" fmla="*/ 17528 h 309669"/>
                <a:gd name="connsiteX3" fmla="*/ 201577 w 1069234"/>
                <a:gd name="connsiteY3" fmla="*/ 17528 h 309669"/>
                <a:gd name="connsiteX4" fmla="*/ 201577 w 1069234"/>
                <a:gd name="connsiteY4" fmla="*/ 32135 h 309669"/>
                <a:gd name="connsiteX5" fmla="*/ 274612 w 1069234"/>
                <a:gd name="connsiteY5" fmla="*/ 32135 h 309669"/>
                <a:gd name="connsiteX6" fmla="*/ 274612 w 1069234"/>
                <a:gd name="connsiteY6" fmla="*/ 49663 h 309669"/>
                <a:gd name="connsiteX7" fmla="*/ 297983 w 1069234"/>
                <a:gd name="connsiteY7" fmla="*/ 49663 h 309669"/>
                <a:gd name="connsiteX8" fmla="*/ 297983 w 1069234"/>
                <a:gd name="connsiteY8" fmla="*/ 81799 h 309669"/>
                <a:gd name="connsiteX9" fmla="*/ 333040 w 1069234"/>
                <a:gd name="connsiteY9" fmla="*/ 81799 h 309669"/>
                <a:gd name="connsiteX10" fmla="*/ 333040 w 1069234"/>
                <a:gd name="connsiteY10" fmla="*/ 99327 h 309669"/>
                <a:gd name="connsiteX11" fmla="*/ 385625 w 1069234"/>
                <a:gd name="connsiteY11" fmla="*/ 99327 h 309669"/>
                <a:gd name="connsiteX12" fmla="*/ 385625 w 1069234"/>
                <a:gd name="connsiteY12" fmla="*/ 111013 h 309669"/>
                <a:gd name="connsiteX13" fmla="*/ 473267 w 1069234"/>
                <a:gd name="connsiteY13" fmla="*/ 111013 h 309669"/>
                <a:gd name="connsiteX14" fmla="*/ 473267 w 1069234"/>
                <a:gd name="connsiteY14" fmla="*/ 128541 h 309669"/>
                <a:gd name="connsiteX15" fmla="*/ 531695 w 1069234"/>
                <a:gd name="connsiteY15" fmla="*/ 128541 h 309669"/>
                <a:gd name="connsiteX16" fmla="*/ 531695 w 1069234"/>
                <a:gd name="connsiteY16" fmla="*/ 140227 h 309669"/>
                <a:gd name="connsiteX17" fmla="*/ 555067 w 1069234"/>
                <a:gd name="connsiteY17" fmla="*/ 140227 h 309669"/>
                <a:gd name="connsiteX18" fmla="*/ 555067 w 1069234"/>
                <a:gd name="connsiteY18" fmla="*/ 148991 h 309669"/>
                <a:gd name="connsiteX19" fmla="*/ 584281 w 1069234"/>
                <a:gd name="connsiteY19" fmla="*/ 148991 h 309669"/>
                <a:gd name="connsiteX20" fmla="*/ 584281 w 1069234"/>
                <a:gd name="connsiteY20" fmla="*/ 163598 h 309669"/>
                <a:gd name="connsiteX21" fmla="*/ 607652 w 1069234"/>
                <a:gd name="connsiteY21" fmla="*/ 163598 h 309669"/>
                <a:gd name="connsiteX22" fmla="*/ 607652 w 1069234"/>
                <a:gd name="connsiteY22" fmla="*/ 181127 h 309669"/>
                <a:gd name="connsiteX23" fmla="*/ 642709 w 1069234"/>
                <a:gd name="connsiteY23" fmla="*/ 181127 h 309669"/>
                <a:gd name="connsiteX24" fmla="*/ 677766 w 1069234"/>
                <a:gd name="connsiteY24" fmla="*/ 181127 h 309669"/>
                <a:gd name="connsiteX25" fmla="*/ 677766 w 1069234"/>
                <a:gd name="connsiteY25" fmla="*/ 195734 h 309669"/>
                <a:gd name="connsiteX26" fmla="*/ 730351 w 1069234"/>
                <a:gd name="connsiteY26" fmla="*/ 195734 h 309669"/>
                <a:gd name="connsiteX27" fmla="*/ 730351 w 1069234"/>
                <a:gd name="connsiteY27" fmla="*/ 204498 h 309669"/>
                <a:gd name="connsiteX28" fmla="*/ 771251 w 1069234"/>
                <a:gd name="connsiteY28" fmla="*/ 204498 h 309669"/>
                <a:gd name="connsiteX29" fmla="*/ 771251 w 1069234"/>
                <a:gd name="connsiteY29" fmla="*/ 216184 h 309669"/>
                <a:gd name="connsiteX30" fmla="*/ 803386 w 1069234"/>
                <a:gd name="connsiteY30" fmla="*/ 216184 h 309669"/>
                <a:gd name="connsiteX31" fmla="*/ 803386 w 1069234"/>
                <a:gd name="connsiteY31" fmla="*/ 236633 h 309669"/>
                <a:gd name="connsiteX32" fmla="*/ 829679 w 1069234"/>
                <a:gd name="connsiteY32" fmla="*/ 236633 h 309669"/>
                <a:gd name="connsiteX33" fmla="*/ 829679 w 1069234"/>
                <a:gd name="connsiteY33" fmla="*/ 245398 h 309669"/>
                <a:gd name="connsiteX34" fmla="*/ 908557 w 1069234"/>
                <a:gd name="connsiteY34" fmla="*/ 245398 h 309669"/>
                <a:gd name="connsiteX35" fmla="*/ 908557 w 1069234"/>
                <a:gd name="connsiteY35" fmla="*/ 245398 h 309669"/>
                <a:gd name="connsiteX36" fmla="*/ 964064 w 1069234"/>
                <a:gd name="connsiteY36" fmla="*/ 245398 h 309669"/>
                <a:gd name="connsiteX37" fmla="*/ 964064 w 1069234"/>
                <a:gd name="connsiteY37" fmla="*/ 286297 h 309669"/>
                <a:gd name="connsiteX38" fmla="*/ 993278 w 1069234"/>
                <a:gd name="connsiteY38" fmla="*/ 286297 h 309669"/>
                <a:gd name="connsiteX39" fmla="*/ 993278 w 1069234"/>
                <a:gd name="connsiteY39" fmla="*/ 286297 h 309669"/>
                <a:gd name="connsiteX40" fmla="*/ 993278 w 1069234"/>
                <a:gd name="connsiteY40" fmla="*/ 286297 h 309669"/>
                <a:gd name="connsiteX41" fmla="*/ 993278 w 1069234"/>
                <a:gd name="connsiteY41" fmla="*/ 309669 h 309669"/>
                <a:gd name="connsiteX42" fmla="*/ 1069234 w 1069234"/>
                <a:gd name="connsiteY42" fmla="*/ 309669 h 309669"/>
                <a:gd name="connsiteX43" fmla="*/ 1069234 w 1069234"/>
                <a:gd name="connsiteY43" fmla="*/ 309669 h 30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9234" h="309669">
                  <a:moveTo>
                    <a:pt x="0" y="0"/>
                  </a:moveTo>
                  <a:lnTo>
                    <a:pt x="125620" y="0"/>
                  </a:lnTo>
                  <a:lnTo>
                    <a:pt x="125620" y="17528"/>
                  </a:lnTo>
                  <a:lnTo>
                    <a:pt x="201577" y="17528"/>
                  </a:lnTo>
                  <a:lnTo>
                    <a:pt x="201577" y="32135"/>
                  </a:lnTo>
                  <a:lnTo>
                    <a:pt x="274612" y="32135"/>
                  </a:lnTo>
                  <a:lnTo>
                    <a:pt x="274612" y="49663"/>
                  </a:lnTo>
                  <a:lnTo>
                    <a:pt x="297983" y="49663"/>
                  </a:lnTo>
                  <a:lnTo>
                    <a:pt x="297983" y="81799"/>
                  </a:lnTo>
                  <a:lnTo>
                    <a:pt x="333040" y="81799"/>
                  </a:lnTo>
                  <a:lnTo>
                    <a:pt x="333040" y="99327"/>
                  </a:lnTo>
                  <a:lnTo>
                    <a:pt x="385625" y="99327"/>
                  </a:lnTo>
                  <a:lnTo>
                    <a:pt x="385625" y="111013"/>
                  </a:lnTo>
                  <a:lnTo>
                    <a:pt x="473267" y="111013"/>
                  </a:lnTo>
                  <a:lnTo>
                    <a:pt x="473267" y="128541"/>
                  </a:lnTo>
                  <a:lnTo>
                    <a:pt x="531695" y="128541"/>
                  </a:lnTo>
                  <a:lnTo>
                    <a:pt x="531695" y="140227"/>
                  </a:lnTo>
                  <a:lnTo>
                    <a:pt x="555067" y="140227"/>
                  </a:lnTo>
                  <a:lnTo>
                    <a:pt x="555067" y="148991"/>
                  </a:lnTo>
                  <a:lnTo>
                    <a:pt x="584281" y="148991"/>
                  </a:lnTo>
                  <a:lnTo>
                    <a:pt x="584281" y="163598"/>
                  </a:lnTo>
                  <a:lnTo>
                    <a:pt x="607652" y="163598"/>
                  </a:lnTo>
                  <a:lnTo>
                    <a:pt x="607652" y="181127"/>
                  </a:lnTo>
                  <a:lnTo>
                    <a:pt x="642709" y="181127"/>
                  </a:lnTo>
                  <a:lnTo>
                    <a:pt x="677766" y="181127"/>
                  </a:lnTo>
                  <a:lnTo>
                    <a:pt x="677766" y="195734"/>
                  </a:lnTo>
                  <a:lnTo>
                    <a:pt x="730351" y="195734"/>
                  </a:lnTo>
                  <a:lnTo>
                    <a:pt x="730351" y="204498"/>
                  </a:lnTo>
                  <a:lnTo>
                    <a:pt x="771251" y="204498"/>
                  </a:lnTo>
                  <a:lnTo>
                    <a:pt x="771251" y="216184"/>
                  </a:lnTo>
                  <a:lnTo>
                    <a:pt x="803386" y="216184"/>
                  </a:lnTo>
                  <a:lnTo>
                    <a:pt x="803386" y="236633"/>
                  </a:lnTo>
                  <a:lnTo>
                    <a:pt x="829679" y="236633"/>
                  </a:lnTo>
                  <a:lnTo>
                    <a:pt x="829679" y="245398"/>
                  </a:lnTo>
                  <a:lnTo>
                    <a:pt x="908557" y="245398"/>
                  </a:lnTo>
                  <a:lnTo>
                    <a:pt x="908557" y="245398"/>
                  </a:lnTo>
                  <a:lnTo>
                    <a:pt x="964064" y="245398"/>
                  </a:lnTo>
                  <a:lnTo>
                    <a:pt x="964064" y="286297"/>
                  </a:lnTo>
                  <a:lnTo>
                    <a:pt x="993278" y="286297"/>
                  </a:lnTo>
                  <a:lnTo>
                    <a:pt x="993278" y="286297"/>
                  </a:lnTo>
                  <a:lnTo>
                    <a:pt x="993278" y="286297"/>
                  </a:lnTo>
                  <a:lnTo>
                    <a:pt x="993278" y="309669"/>
                  </a:lnTo>
                  <a:lnTo>
                    <a:pt x="1069234" y="309669"/>
                  </a:lnTo>
                  <a:lnTo>
                    <a:pt x="1069234" y="309669"/>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Shape 83"/>
            <p:cNvSpPr/>
            <p:nvPr/>
          </p:nvSpPr>
          <p:spPr bwMode="auto">
            <a:xfrm>
              <a:off x="2580250" y="3006196"/>
              <a:ext cx="2872754" cy="1191302"/>
            </a:xfrm>
            <a:custGeom>
              <a:avLst/>
              <a:gdLst>
                <a:gd name="connsiteX0" fmla="*/ 0 w 2872554"/>
                <a:gd name="connsiteY0" fmla="*/ 0 h 1190950"/>
                <a:gd name="connsiteX1" fmla="*/ 46835 w 2872554"/>
                <a:gd name="connsiteY1" fmla="*/ 0 h 1190950"/>
                <a:gd name="connsiteX2" fmla="*/ 46835 w 2872554"/>
                <a:gd name="connsiteY2" fmla="*/ 26763 h 1190950"/>
                <a:gd name="connsiteX3" fmla="*/ 122664 w 2872554"/>
                <a:gd name="connsiteY3" fmla="*/ 26763 h 1190950"/>
                <a:gd name="connsiteX4" fmla="*/ 156117 w 2872554"/>
                <a:gd name="connsiteY4" fmla="*/ 26763 h 1190950"/>
                <a:gd name="connsiteX5" fmla="*/ 156117 w 2872554"/>
                <a:gd name="connsiteY5" fmla="*/ 53526 h 1190950"/>
                <a:gd name="connsiteX6" fmla="*/ 176189 w 2872554"/>
                <a:gd name="connsiteY6" fmla="*/ 53526 h 1190950"/>
                <a:gd name="connsiteX7" fmla="*/ 176189 w 2872554"/>
                <a:gd name="connsiteY7" fmla="*/ 53526 h 1190950"/>
                <a:gd name="connsiteX8" fmla="*/ 229715 w 2872554"/>
                <a:gd name="connsiteY8" fmla="*/ 53526 h 1190950"/>
                <a:gd name="connsiteX9" fmla="*/ 229715 w 2872554"/>
                <a:gd name="connsiteY9" fmla="*/ 84749 h 1190950"/>
                <a:gd name="connsiteX10" fmla="*/ 260939 w 2872554"/>
                <a:gd name="connsiteY10" fmla="*/ 84749 h 1190950"/>
                <a:gd name="connsiteX11" fmla="*/ 260939 w 2872554"/>
                <a:gd name="connsiteY11" fmla="*/ 84749 h 1190950"/>
                <a:gd name="connsiteX12" fmla="*/ 310004 w 2872554"/>
                <a:gd name="connsiteY12" fmla="*/ 84749 h 1190950"/>
                <a:gd name="connsiteX13" fmla="*/ 310004 w 2872554"/>
                <a:gd name="connsiteY13" fmla="*/ 127124 h 1190950"/>
                <a:gd name="connsiteX14" fmla="*/ 352379 w 2872554"/>
                <a:gd name="connsiteY14" fmla="*/ 127124 h 1190950"/>
                <a:gd name="connsiteX15" fmla="*/ 352379 w 2872554"/>
                <a:gd name="connsiteY15" fmla="*/ 147196 h 1190950"/>
                <a:gd name="connsiteX16" fmla="*/ 379142 w 2872554"/>
                <a:gd name="connsiteY16" fmla="*/ 147196 h 1190950"/>
                <a:gd name="connsiteX17" fmla="*/ 379142 w 2872554"/>
                <a:gd name="connsiteY17" fmla="*/ 173959 h 1190950"/>
                <a:gd name="connsiteX18" fmla="*/ 414826 w 2872554"/>
                <a:gd name="connsiteY18" fmla="*/ 173959 h 1190950"/>
                <a:gd name="connsiteX19" fmla="*/ 414826 w 2872554"/>
                <a:gd name="connsiteY19" fmla="*/ 185110 h 1190950"/>
                <a:gd name="connsiteX20" fmla="*/ 446049 w 2872554"/>
                <a:gd name="connsiteY20" fmla="*/ 185110 h 1190950"/>
                <a:gd name="connsiteX21" fmla="*/ 446049 w 2872554"/>
                <a:gd name="connsiteY21" fmla="*/ 200722 h 1190950"/>
                <a:gd name="connsiteX22" fmla="*/ 499575 w 2872554"/>
                <a:gd name="connsiteY22" fmla="*/ 200722 h 1190950"/>
                <a:gd name="connsiteX23" fmla="*/ 499575 w 2872554"/>
                <a:gd name="connsiteY23" fmla="*/ 223024 h 1190950"/>
                <a:gd name="connsiteX24" fmla="*/ 555331 w 2872554"/>
                <a:gd name="connsiteY24" fmla="*/ 223024 h 1190950"/>
                <a:gd name="connsiteX25" fmla="*/ 555331 w 2872554"/>
                <a:gd name="connsiteY25" fmla="*/ 260938 h 1190950"/>
                <a:gd name="connsiteX26" fmla="*/ 617778 w 2872554"/>
                <a:gd name="connsiteY26" fmla="*/ 260938 h 1190950"/>
                <a:gd name="connsiteX27" fmla="*/ 617778 w 2872554"/>
                <a:gd name="connsiteY27" fmla="*/ 276550 h 1190950"/>
                <a:gd name="connsiteX28" fmla="*/ 684685 w 2872554"/>
                <a:gd name="connsiteY28" fmla="*/ 276550 h 1190950"/>
                <a:gd name="connsiteX29" fmla="*/ 684685 w 2872554"/>
                <a:gd name="connsiteY29" fmla="*/ 285471 h 1190950"/>
                <a:gd name="connsiteX30" fmla="*/ 711448 w 2872554"/>
                <a:gd name="connsiteY30" fmla="*/ 285471 h 1190950"/>
                <a:gd name="connsiteX31" fmla="*/ 718139 w 2872554"/>
                <a:gd name="connsiteY31" fmla="*/ 292162 h 1190950"/>
                <a:gd name="connsiteX32" fmla="*/ 756053 w 2872554"/>
                <a:gd name="connsiteY32" fmla="*/ 292162 h 1190950"/>
                <a:gd name="connsiteX33" fmla="*/ 756053 w 2872554"/>
                <a:gd name="connsiteY33" fmla="*/ 312234 h 1190950"/>
                <a:gd name="connsiteX34" fmla="*/ 805118 w 2872554"/>
                <a:gd name="connsiteY34" fmla="*/ 312234 h 1190950"/>
                <a:gd name="connsiteX35" fmla="*/ 805118 w 2872554"/>
                <a:gd name="connsiteY35" fmla="*/ 325615 h 1190950"/>
                <a:gd name="connsiteX36" fmla="*/ 843032 w 2872554"/>
                <a:gd name="connsiteY36" fmla="*/ 325615 h 1190950"/>
                <a:gd name="connsiteX37" fmla="*/ 843032 w 2872554"/>
                <a:gd name="connsiteY37" fmla="*/ 343457 h 1190950"/>
                <a:gd name="connsiteX38" fmla="*/ 898788 w 2872554"/>
                <a:gd name="connsiteY38" fmla="*/ 343457 h 1190950"/>
                <a:gd name="connsiteX39" fmla="*/ 898788 w 2872554"/>
                <a:gd name="connsiteY39" fmla="*/ 361299 h 1190950"/>
                <a:gd name="connsiteX40" fmla="*/ 934472 w 2872554"/>
                <a:gd name="connsiteY40" fmla="*/ 361299 h 1190950"/>
                <a:gd name="connsiteX41" fmla="*/ 934472 w 2872554"/>
                <a:gd name="connsiteY41" fmla="*/ 374681 h 1190950"/>
                <a:gd name="connsiteX42" fmla="*/ 979077 w 2872554"/>
                <a:gd name="connsiteY42" fmla="*/ 374681 h 1190950"/>
                <a:gd name="connsiteX43" fmla="*/ 979077 w 2872554"/>
                <a:gd name="connsiteY43" fmla="*/ 383602 h 1190950"/>
                <a:gd name="connsiteX44" fmla="*/ 1003610 w 2872554"/>
                <a:gd name="connsiteY44" fmla="*/ 383602 h 1190950"/>
                <a:gd name="connsiteX45" fmla="*/ 1003610 w 2872554"/>
                <a:gd name="connsiteY45" fmla="*/ 412595 h 1190950"/>
                <a:gd name="connsiteX46" fmla="*/ 1081668 w 2872554"/>
                <a:gd name="connsiteY46" fmla="*/ 412595 h 1190950"/>
                <a:gd name="connsiteX47" fmla="*/ 1081668 w 2872554"/>
                <a:gd name="connsiteY47" fmla="*/ 430437 h 1190950"/>
                <a:gd name="connsiteX48" fmla="*/ 1108431 w 2872554"/>
                <a:gd name="connsiteY48" fmla="*/ 430437 h 1190950"/>
                <a:gd name="connsiteX49" fmla="*/ 1108431 w 2872554"/>
                <a:gd name="connsiteY49" fmla="*/ 457200 h 1190950"/>
                <a:gd name="connsiteX50" fmla="*/ 1144115 w 2872554"/>
                <a:gd name="connsiteY50" fmla="*/ 457200 h 1190950"/>
                <a:gd name="connsiteX51" fmla="*/ 1144115 w 2872554"/>
                <a:gd name="connsiteY51" fmla="*/ 479502 h 1190950"/>
                <a:gd name="connsiteX52" fmla="*/ 1184260 w 2872554"/>
                <a:gd name="connsiteY52" fmla="*/ 479502 h 1190950"/>
                <a:gd name="connsiteX53" fmla="*/ 1184260 w 2872554"/>
                <a:gd name="connsiteY53" fmla="*/ 504035 h 1190950"/>
                <a:gd name="connsiteX54" fmla="*/ 1222174 w 2872554"/>
                <a:gd name="connsiteY54" fmla="*/ 504035 h 1190950"/>
                <a:gd name="connsiteX55" fmla="*/ 1222174 w 2872554"/>
                <a:gd name="connsiteY55" fmla="*/ 530798 h 1190950"/>
                <a:gd name="connsiteX56" fmla="*/ 1275700 w 2872554"/>
                <a:gd name="connsiteY56" fmla="*/ 530798 h 1190950"/>
                <a:gd name="connsiteX57" fmla="*/ 1275700 w 2872554"/>
                <a:gd name="connsiteY57" fmla="*/ 553100 h 1190950"/>
                <a:gd name="connsiteX58" fmla="*/ 1318074 w 2872554"/>
                <a:gd name="connsiteY58" fmla="*/ 553100 h 1190950"/>
                <a:gd name="connsiteX59" fmla="*/ 1318074 w 2872554"/>
                <a:gd name="connsiteY59" fmla="*/ 566482 h 1190950"/>
                <a:gd name="connsiteX60" fmla="*/ 1353758 w 2872554"/>
                <a:gd name="connsiteY60" fmla="*/ 566482 h 1190950"/>
                <a:gd name="connsiteX61" fmla="*/ 1353758 w 2872554"/>
                <a:gd name="connsiteY61" fmla="*/ 586554 h 1190950"/>
                <a:gd name="connsiteX62" fmla="*/ 1378291 w 2872554"/>
                <a:gd name="connsiteY62" fmla="*/ 586554 h 1190950"/>
                <a:gd name="connsiteX63" fmla="*/ 1378291 w 2872554"/>
                <a:gd name="connsiteY63" fmla="*/ 599935 h 1190950"/>
                <a:gd name="connsiteX64" fmla="*/ 1436277 w 2872554"/>
                <a:gd name="connsiteY64" fmla="*/ 599935 h 1190950"/>
                <a:gd name="connsiteX65" fmla="*/ 1436277 w 2872554"/>
                <a:gd name="connsiteY65" fmla="*/ 617777 h 1190950"/>
                <a:gd name="connsiteX66" fmla="*/ 1480882 w 2872554"/>
                <a:gd name="connsiteY66" fmla="*/ 617777 h 1190950"/>
                <a:gd name="connsiteX67" fmla="*/ 1480882 w 2872554"/>
                <a:gd name="connsiteY67" fmla="*/ 637850 h 1190950"/>
                <a:gd name="connsiteX68" fmla="*/ 1521027 w 2872554"/>
                <a:gd name="connsiteY68" fmla="*/ 637850 h 1190950"/>
                <a:gd name="connsiteX69" fmla="*/ 1521027 w 2872554"/>
                <a:gd name="connsiteY69" fmla="*/ 655691 h 1190950"/>
                <a:gd name="connsiteX70" fmla="*/ 1574552 w 2872554"/>
                <a:gd name="connsiteY70" fmla="*/ 655691 h 1190950"/>
                <a:gd name="connsiteX71" fmla="*/ 1574552 w 2872554"/>
                <a:gd name="connsiteY71" fmla="*/ 682454 h 1190950"/>
                <a:gd name="connsiteX72" fmla="*/ 1634769 w 2872554"/>
                <a:gd name="connsiteY72" fmla="*/ 682454 h 1190950"/>
                <a:gd name="connsiteX73" fmla="*/ 1634769 w 2872554"/>
                <a:gd name="connsiteY73" fmla="*/ 682454 h 1190950"/>
                <a:gd name="connsiteX74" fmla="*/ 1634769 w 2872554"/>
                <a:gd name="connsiteY74" fmla="*/ 720369 h 1190950"/>
                <a:gd name="connsiteX75" fmla="*/ 1674913 w 2872554"/>
                <a:gd name="connsiteY75" fmla="*/ 720369 h 1190950"/>
                <a:gd name="connsiteX76" fmla="*/ 1674913 w 2872554"/>
                <a:gd name="connsiteY76" fmla="*/ 738211 h 1190950"/>
                <a:gd name="connsiteX77" fmla="*/ 1710597 w 2872554"/>
                <a:gd name="connsiteY77" fmla="*/ 738211 h 1190950"/>
                <a:gd name="connsiteX78" fmla="*/ 1710597 w 2872554"/>
                <a:gd name="connsiteY78" fmla="*/ 756052 h 1190950"/>
                <a:gd name="connsiteX79" fmla="*/ 1764123 w 2872554"/>
                <a:gd name="connsiteY79" fmla="*/ 756052 h 1190950"/>
                <a:gd name="connsiteX80" fmla="*/ 1764123 w 2872554"/>
                <a:gd name="connsiteY80" fmla="*/ 771664 h 1190950"/>
                <a:gd name="connsiteX81" fmla="*/ 1873405 w 2872554"/>
                <a:gd name="connsiteY81" fmla="*/ 771664 h 1190950"/>
                <a:gd name="connsiteX82" fmla="*/ 1873405 w 2872554"/>
                <a:gd name="connsiteY82" fmla="*/ 793967 h 1190950"/>
                <a:gd name="connsiteX83" fmla="*/ 1906859 w 2872554"/>
                <a:gd name="connsiteY83" fmla="*/ 793967 h 1190950"/>
                <a:gd name="connsiteX84" fmla="*/ 1906859 w 2872554"/>
                <a:gd name="connsiteY84" fmla="*/ 818499 h 1190950"/>
                <a:gd name="connsiteX85" fmla="*/ 1947003 w 2872554"/>
                <a:gd name="connsiteY85" fmla="*/ 818499 h 1190950"/>
                <a:gd name="connsiteX86" fmla="*/ 1971536 w 2872554"/>
                <a:gd name="connsiteY86" fmla="*/ 818499 h 1190950"/>
                <a:gd name="connsiteX87" fmla="*/ 1971536 w 2872554"/>
                <a:gd name="connsiteY87" fmla="*/ 849723 h 1190950"/>
                <a:gd name="connsiteX88" fmla="*/ 2125423 w 2872554"/>
                <a:gd name="connsiteY88" fmla="*/ 849723 h 1190950"/>
                <a:gd name="connsiteX89" fmla="*/ 2125423 w 2872554"/>
                <a:gd name="connsiteY89" fmla="*/ 869795 h 1190950"/>
                <a:gd name="connsiteX90" fmla="*/ 2163337 w 2872554"/>
                <a:gd name="connsiteY90" fmla="*/ 869795 h 1190950"/>
                <a:gd name="connsiteX91" fmla="*/ 2163337 w 2872554"/>
                <a:gd name="connsiteY91" fmla="*/ 905479 h 1190950"/>
                <a:gd name="connsiteX92" fmla="*/ 2228014 w 2872554"/>
                <a:gd name="connsiteY92" fmla="*/ 905479 h 1190950"/>
                <a:gd name="connsiteX93" fmla="*/ 2236935 w 2872554"/>
                <a:gd name="connsiteY93" fmla="*/ 914400 h 1190950"/>
                <a:gd name="connsiteX94" fmla="*/ 2270388 w 2872554"/>
                <a:gd name="connsiteY94" fmla="*/ 914400 h 1190950"/>
                <a:gd name="connsiteX95" fmla="*/ 2270388 w 2872554"/>
                <a:gd name="connsiteY95" fmla="*/ 941163 h 1190950"/>
                <a:gd name="connsiteX96" fmla="*/ 2308303 w 2872554"/>
                <a:gd name="connsiteY96" fmla="*/ 941163 h 1190950"/>
                <a:gd name="connsiteX97" fmla="*/ 2308303 w 2872554"/>
                <a:gd name="connsiteY97" fmla="*/ 976847 h 1190950"/>
                <a:gd name="connsiteX98" fmla="*/ 2337296 w 2872554"/>
                <a:gd name="connsiteY98" fmla="*/ 976847 h 1190950"/>
                <a:gd name="connsiteX99" fmla="*/ 2337296 w 2872554"/>
                <a:gd name="connsiteY99" fmla="*/ 1001379 h 1190950"/>
                <a:gd name="connsiteX100" fmla="*/ 2388591 w 2872554"/>
                <a:gd name="connsiteY100" fmla="*/ 1001379 h 1190950"/>
                <a:gd name="connsiteX101" fmla="*/ 2388591 w 2872554"/>
                <a:gd name="connsiteY101" fmla="*/ 1021451 h 1190950"/>
                <a:gd name="connsiteX102" fmla="*/ 2428736 w 2872554"/>
                <a:gd name="connsiteY102" fmla="*/ 1021451 h 1190950"/>
                <a:gd name="connsiteX103" fmla="*/ 2428736 w 2872554"/>
                <a:gd name="connsiteY103" fmla="*/ 1050445 h 1190950"/>
                <a:gd name="connsiteX104" fmla="*/ 2529097 w 2872554"/>
                <a:gd name="connsiteY104" fmla="*/ 1050445 h 1190950"/>
                <a:gd name="connsiteX105" fmla="*/ 2529097 w 2872554"/>
                <a:gd name="connsiteY105" fmla="*/ 1070517 h 1190950"/>
                <a:gd name="connsiteX106" fmla="*/ 2582623 w 2872554"/>
                <a:gd name="connsiteY106" fmla="*/ 1070517 h 1190950"/>
                <a:gd name="connsiteX107" fmla="*/ 2613846 w 2872554"/>
                <a:gd name="connsiteY107" fmla="*/ 1070517 h 1190950"/>
                <a:gd name="connsiteX108" fmla="*/ 2613846 w 2872554"/>
                <a:gd name="connsiteY108" fmla="*/ 1095050 h 1190950"/>
                <a:gd name="connsiteX109" fmla="*/ 2674063 w 2872554"/>
                <a:gd name="connsiteY109" fmla="*/ 1095050 h 1190950"/>
                <a:gd name="connsiteX110" fmla="*/ 2674063 w 2872554"/>
                <a:gd name="connsiteY110" fmla="*/ 1110661 h 1190950"/>
                <a:gd name="connsiteX111" fmla="*/ 2709747 w 2872554"/>
                <a:gd name="connsiteY111" fmla="*/ 1110661 h 1190950"/>
                <a:gd name="connsiteX112" fmla="*/ 2709747 w 2872554"/>
                <a:gd name="connsiteY112" fmla="*/ 1126273 h 1190950"/>
                <a:gd name="connsiteX113" fmla="*/ 2709747 w 2872554"/>
                <a:gd name="connsiteY113" fmla="*/ 1126273 h 1190950"/>
                <a:gd name="connsiteX114" fmla="*/ 2743200 w 2872554"/>
                <a:gd name="connsiteY114" fmla="*/ 1126273 h 1190950"/>
                <a:gd name="connsiteX115" fmla="*/ 2743200 w 2872554"/>
                <a:gd name="connsiteY115" fmla="*/ 1161957 h 1190950"/>
                <a:gd name="connsiteX116" fmla="*/ 2872554 w 2872554"/>
                <a:gd name="connsiteY116" fmla="*/ 1161957 h 1190950"/>
                <a:gd name="connsiteX117" fmla="*/ 2872554 w 2872554"/>
                <a:gd name="connsiteY117" fmla="*/ 1190950 h 119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72554" h="1190950">
                  <a:moveTo>
                    <a:pt x="0" y="0"/>
                  </a:moveTo>
                  <a:lnTo>
                    <a:pt x="46835" y="0"/>
                  </a:lnTo>
                  <a:lnTo>
                    <a:pt x="46835" y="26763"/>
                  </a:lnTo>
                  <a:lnTo>
                    <a:pt x="122664" y="26763"/>
                  </a:lnTo>
                  <a:lnTo>
                    <a:pt x="156117" y="26763"/>
                  </a:lnTo>
                  <a:lnTo>
                    <a:pt x="156117" y="53526"/>
                  </a:lnTo>
                  <a:lnTo>
                    <a:pt x="176189" y="53526"/>
                  </a:lnTo>
                  <a:lnTo>
                    <a:pt x="176189" y="53526"/>
                  </a:lnTo>
                  <a:lnTo>
                    <a:pt x="229715" y="53526"/>
                  </a:lnTo>
                  <a:lnTo>
                    <a:pt x="229715" y="84749"/>
                  </a:lnTo>
                  <a:lnTo>
                    <a:pt x="260939" y="84749"/>
                  </a:lnTo>
                  <a:lnTo>
                    <a:pt x="260939" y="84749"/>
                  </a:lnTo>
                  <a:lnTo>
                    <a:pt x="310004" y="84749"/>
                  </a:lnTo>
                  <a:lnTo>
                    <a:pt x="310004" y="127124"/>
                  </a:lnTo>
                  <a:lnTo>
                    <a:pt x="352379" y="127124"/>
                  </a:lnTo>
                  <a:lnTo>
                    <a:pt x="352379" y="147196"/>
                  </a:lnTo>
                  <a:lnTo>
                    <a:pt x="379142" y="147196"/>
                  </a:lnTo>
                  <a:lnTo>
                    <a:pt x="379142" y="173959"/>
                  </a:lnTo>
                  <a:lnTo>
                    <a:pt x="414826" y="173959"/>
                  </a:lnTo>
                  <a:lnTo>
                    <a:pt x="414826" y="185110"/>
                  </a:lnTo>
                  <a:lnTo>
                    <a:pt x="446049" y="185110"/>
                  </a:lnTo>
                  <a:lnTo>
                    <a:pt x="446049" y="200722"/>
                  </a:lnTo>
                  <a:lnTo>
                    <a:pt x="499575" y="200722"/>
                  </a:lnTo>
                  <a:lnTo>
                    <a:pt x="499575" y="223024"/>
                  </a:lnTo>
                  <a:lnTo>
                    <a:pt x="555331" y="223024"/>
                  </a:lnTo>
                  <a:lnTo>
                    <a:pt x="555331" y="260938"/>
                  </a:lnTo>
                  <a:lnTo>
                    <a:pt x="617778" y="260938"/>
                  </a:lnTo>
                  <a:lnTo>
                    <a:pt x="617778" y="276550"/>
                  </a:lnTo>
                  <a:lnTo>
                    <a:pt x="684685" y="276550"/>
                  </a:lnTo>
                  <a:lnTo>
                    <a:pt x="684685" y="285471"/>
                  </a:lnTo>
                  <a:lnTo>
                    <a:pt x="711448" y="285471"/>
                  </a:lnTo>
                  <a:lnTo>
                    <a:pt x="718139" y="292162"/>
                  </a:lnTo>
                  <a:lnTo>
                    <a:pt x="756053" y="292162"/>
                  </a:lnTo>
                  <a:lnTo>
                    <a:pt x="756053" y="312234"/>
                  </a:lnTo>
                  <a:lnTo>
                    <a:pt x="805118" y="312234"/>
                  </a:lnTo>
                  <a:lnTo>
                    <a:pt x="805118" y="325615"/>
                  </a:lnTo>
                  <a:lnTo>
                    <a:pt x="843032" y="325615"/>
                  </a:lnTo>
                  <a:lnTo>
                    <a:pt x="843032" y="343457"/>
                  </a:lnTo>
                  <a:lnTo>
                    <a:pt x="898788" y="343457"/>
                  </a:lnTo>
                  <a:lnTo>
                    <a:pt x="898788" y="361299"/>
                  </a:lnTo>
                  <a:lnTo>
                    <a:pt x="934472" y="361299"/>
                  </a:lnTo>
                  <a:lnTo>
                    <a:pt x="934472" y="374681"/>
                  </a:lnTo>
                  <a:lnTo>
                    <a:pt x="979077" y="374681"/>
                  </a:lnTo>
                  <a:lnTo>
                    <a:pt x="979077" y="383602"/>
                  </a:lnTo>
                  <a:lnTo>
                    <a:pt x="1003610" y="383602"/>
                  </a:lnTo>
                  <a:lnTo>
                    <a:pt x="1003610" y="412595"/>
                  </a:lnTo>
                  <a:lnTo>
                    <a:pt x="1081668" y="412595"/>
                  </a:lnTo>
                  <a:lnTo>
                    <a:pt x="1081668" y="430437"/>
                  </a:lnTo>
                  <a:lnTo>
                    <a:pt x="1108431" y="430437"/>
                  </a:lnTo>
                  <a:lnTo>
                    <a:pt x="1108431" y="457200"/>
                  </a:lnTo>
                  <a:lnTo>
                    <a:pt x="1144115" y="457200"/>
                  </a:lnTo>
                  <a:lnTo>
                    <a:pt x="1144115" y="479502"/>
                  </a:lnTo>
                  <a:lnTo>
                    <a:pt x="1184260" y="479502"/>
                  </a:lnTo>
                  <a:lnTo>
                    <a:pt x="1184260" y="504035"/>
                  </a:lnTo>
                  <a:lnTo>
                    <a:pt x="1222174" y="504035"/>
                  </a:lnTo>
                  <a:lnTo>
                    <a:pt x="1222174" y="530798"/>
                  </a:lnTo>
                  <a:lnTo>
                    <a:pt x="1275700" y="530798"/>
                  </a:lnTo>
                  <a:lnTo>
                    <a:pt x="1275700" y="553100"/>
                  </a:lnTo>
                  <a:lnTo>
                    <a:pt x="1318074" y="553100"/>
                  </a:lnTo>
                  <a:lnTo>
                    <a:pt x="1318074" y="566482"/>
                  </a:lnTo>
                  <a:lnTo>
                    <a:pt x="1353758" y="566482"/>
                  </a:lnTo>
                  <a:lnTo>
                    <a:pt x="1353758" y="586554"/>
                  </a:lnTo>
                  <a:lnTo>
                    <a:pt x="1378291" y="586554"/>
                  </a:lnTo>
                  <a:lnTo>
                    <a:pt x="1378291" y="599935"/>
                  </a:lnTo>
                  <a:lnTo>
                    <a:pt x="1436277" y="599935"/>
                  </a:lnTo>
                  <a:lnTo>
                    <a:pt x="1436277" y="617777"/>
                  </a:lnTo>
                  <a:lnTo>
                    <a:pt x="1480882" y="617777"/>
                  </a:lnTo>
                  <a:lnTo>
                    <a:pt x="1480882" y="637850"/>
                  </a:lnTo>
                  <a:lnTo>
                    <a:pt x="1521027" y="637850"/>
                  </a:lnTo>
                  <a:lnTo>
                    <a:pt x="1521027" y="655691"/>
                  </a:lnTo>
                  <a:lnTo>
                    <a:pt x="1574552" y="655691"/>
                  </a:lnTo>
                  <a:lnTo>
                    <a:pt x="1574552" y="682454"/>
                  </a:lnTo>
                  <a:lnTo>
                    <a:pt x="1634769" y="682454"/>
                  </a:lnTo>
                  <a:lnTo>
                    <a:pt x="1634769" y="682454"/>
                  </a:lnTo>
                  <a:lnTo>
                    <a:pt x="1634769" y="720369"/>
                  </a:lnTo>
                  <a:lnTo>
                    <a:pt x="1674913" y="720369"/>
                  </a:lnTo>
                  <a:lnTo>
                    <a:pt x="1674913" y="738211"/>
                  </a:lnTo>
                  <a:lnTo>
                    <a:pt x="1710597" y="738211"/>
                  </a:lnTo>
                  <a:lnTo>
                    <a:pt x="1710597" y="756052"/>
                  </a:lnTo>
                  <a:lnTo>
                    <a:pt x="1764123" y="756052"/>
                  </a:lnTo>
                  <a:lnTo>
                    <a:pt x="1764123" y="771664"/>
                  </a:lnTo>
                  <a:lnTo>
                    <a:pt x="1873405" y="771664"/>
                  </a:lnTo>
                  <a:lnTo>
                    <a:pt x="1873405" y="793967"/>
                  </a:lnTo>
                  <a:lnTo>
                    <a:pt x="1906859" y="793967"/>
                  </a:lnTo>
                  <a:lnTo>
                    <a:pt x="1906859" y="818499"/>
                  </a:lnTo>
                  <a:lnTo>
                    <a:pt x="1947003" y="818499"/>
                  </a:lnTo>
                  <a:lnTo>
                    <a:pt x="1971536" y="818499"/>
                  </a:lnTo>
                  <a:lnTo>
                    <a:pt x="1971536" y="849723"/>
                  </a:lnTo>
                  <a:lnTo>
                    <a:pt x="2125423" y="849723"/>
                  </a:lnTo>
                  <a:lnTo>
                    <a:pt x="2125423" y="869795"/>
                  </a:lnTo>
                  <a:lnTo>
                    <a:pt x="2163337" y="869795"/>
                  </a:lnTo>
                  <a:lnTo>
                    <a:pt x="2163337" y="905479"/>
                  </a:lnTo>
                  <a:lnTo>
                    <a:pt x="2228014" y="905479"/>
                  </a:lnTo>
                  <a:lnTo>
                    <a:pt x="2236935" y="914400"/>
                  </a:lnTo>
                  <a:lnTo>
                    <a:pt x="2270388" y="914400"/>
                  </a:lnTo>
                  <a:lnTo>
                    <a:pt x="2270388" y="941163"/>
                  </a:lnTo>
                  <a:lnTo>
                    <a:pt x="2308303" y="941163"/>
                  </a:lnTo>
                  <a:lnTo>
                    <a:pt x="2308303" y="976847"/>
                  </a:lnTo>
                  <a:lnTo>
                    <a:pt x="2337296" y="976847"/>
                  </a:lnTo>
                  <a:lnTo>
                    <a:pt x="2337296" y="1001379"/>
                  </a:lnTo>
                  <a:lnTo>
                    <a:pt x="2388591" y="1001379"/>
                  </a:lnTo>
                  <a:lnTo>
                    <a:pt x="2388591" y="1021451"/>
                  </a:lnTo>
                  <a:lnTo>
                    <a:pt x="2428736" y="1021451"/>
                  </a:lnTo>
                  <a:lnTo>
                    <a:pt x="2428736" y="1050445"/>
                  </a:lnTo>
                  <a:lnTo>
                    <a:pt x="2529097" y="1050445"/>
                  </a:lnTo>
                  <a:lnTo>
                    <a:pt x="2529097" y="1070517"/>
                  </a:lnTo>
                  <a:lnTo>
                    <a:pt x="2582623" y="1070517"/>
                  </a:lnTo>
                  <a:lnTo>
                    <a:pt x="2613846" y="1070517"/>
                  </a:lnTo>
                  <a:lnTo>
                    <a:pt x="2613846" y="1095050"/>
                  </a:lnTo>
                  <a:lnTo>
                    <a:pt x="2674063" y="1095050"/>
                  </a:lnTo>
                  <a:lnTo>
                    <a:pt x="2674063" y="1110661"/>
                  </a:lnTo>
                  <a:lnTo>
                    <a:pt x="2709747" y="1110661"/>
                  </a:lnTo>
                  <a:lnTo>
                    <a:pt x="2709747" y="1126273"/>
                  </a:lnTo>
                  <a:lnTo>
                    <a:pt x="2709747" y="1126273"/>
                  </a:lnTo>
                  <a:lnTo>
                    <a:pt x="2743200" y="1126273"/>
                  </a:lnTo>
                  <a:lnTo>
                    <a:pt x="2743200" y="1161957"/>
                  </a:lnTo>
                  <a:lnTo>
                    <a:pt x="2872554" y="1161957"/>
                  </a:lnTo>
                  <a:lnTo>
                    <a:pt x="2872554" y="1190950"/>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Shape 85"/>
            <p:cNvSpPr/>
            <p:nvPr/>
          </p:nvSpPr>
          <p:spPr bwMode="auto">
            <a:xfrm>
              <a:off x="5451417" y="4197498"/>
              <a:ext cx="447578" cy="393924"/>
            </a:xfrm>
            <a:custGeom>
              <a:avLst/>
              <a:gdLst>
                <a:gd name="connsiteX0" fmla="*/ 0 w 448279"/>
                <a:gd name="connsiteY0" fmla="*/ 0 h 395829"/>
                <a:gd name="connsiteX1" fmla="*/ 80289 w 448279"/>
                <a:gd name="connsiteY1" fmla="*/ 0 h 395829"/>
                <a:gd name="connsiteX2" fmla="*/ 80289 w 448279"/>
                <a:gd name="connsiteY2" fmla="*/ 35684 h 395829"/>
                <a:gd name="connsiteX3" fmla="*/ 160578 w 448279"/>
                <a:gd name="connsiteY3" fmla="*/ 35684 h 395829"/>
                <a:gd name="connsiteX4" fmla="*/ 160578 w 448279"/>
                <a:gd name="connsiteY4" fmla="*/ 107052 h 395829"/>
                <a:gd name="connsiteX5" fmla="*/ 176189 w 448279"/>
                <a:gd name="connsiteY5" fmla="*/ 107052 h 395829"/>
                <a:gd name="connsiteX6" fmla="*/ 176189 w 448279"/>
                <a:gd name="connsiteY6" fmla="*/ 194031 h 395829"/>
                <a:gd name="connsiteX7" fmla="*/ 196262 w 448279"/>
                <a:gd name="connsiteY7" fmla="*/ 194031 h 395829"/>
                <a:gd name="connsiteX8" fmla="*/ 350148 w 448279"/>
                <a:gd name="connsiteY8" fmla="*/ 194031 h 395829"/>
                <a:gd name="connsiteX9" fmla="*/ 350148 w 448279"/>
                <a:gd name="connsiteY9" fmla="*/ 392523 h 395829"/>
                <a:gd name="connsiteX10" fmla="*/ 374681 w 448279"/>
                <a:gd name="connsiteY10" fmla="*/ 390293 h 395829"/>
                <a:gd name="connsiteX11" fmla="*/ 448279 w 448279"/>
                <a:gd name="connsiteY11" fmla="*/ 390293 h 395829"/>
                <a:gd name="connsiteX0" fmla="*/ 0 w 448279"/>
                <a:gd name="connsiteY0" fmla="*/ 0 h 406601"/>
                <a:gd name="connsiteX1" fmla="*/ 80289 w 448279"/>
                <a:gd name="connsiteY1" fmla="*/ 0 h 406601"/>
                <a:gd name="connsiteX2" fmla="*/ 80289 w 448279"/>
                <a:gd name="connsiteY2" fmla="*/ 35684 h 406601"/>
                <a:gd name="connsiteX3" fmla="*/ 160578 w 448279"/>
                <a:gd name="connsiteY3" fmla="*/ 35684 h 406601"/>
                <a:gd name="connsiteX4" fmla="*/ 160578 w 448279"/>
                <a:gd name="connsiteY4" fmla="*/ 107052 h 406601"/>
                <a:gd name="connsiteX5" fmla="*/ 176189 w 448279"/>
                <a:gd name="connsiteY5" fmla="*/ 107052 h 406601"/>
                <a:gd name="connsiteX6" fmla="*/ 176189 w 448279"/>
                <a:gd name="connsiteY6" fmla="*/ 194031 h 406601"/>
                <a:gd name="connsiteX7" fmla="*/ 196262 w 448279"/>
                <a:gd name="connsiteY7" fmla="*/ 194031 h 406601"/>
                <a:gd name="connsiteX8" fmla="*/ 350148 w 448279"/>
                <a:gd name="connsiteY8" fmla="*/ 194031 h 406601"/>
                <a:gd name="connsiteX9" fmla="*/ 350148 w 448279"/>
                <a:gd name="connsiteY9" fmla="*/ 392523 h 406601"/>
                <a:gd name="connsiteX10" fmla="*/ 448279 w 448279"/>
                <a:gd name="connsiteY10" fmla="*/ 390293 h 406601"/>
                <a:gd name="connsiteX0" fmla="*/ 0 w 448279"/>
                <a:gd name="connsiteY0" fmla="*/ 0 h 392523"/>
                <a:gd name="connsiteX1" fmla="*/ 80289 w 448279"/>
                <a:gd name="connsiteY1" fmla="*/ 0 h 392523"/>
                <a:gd name="connsiteX2" fmla="*/ 80289 w 448279"/>
                <a:gd name="connsiteY2" fmla="*/ 35684 h 392523"/>
                <a:gd name="connsiteX3" fmla="*/ 160578 w 448279"/>
                <a:gd name="connsiteY3" fmla="*/ 35684 h 392523"/>
                <a:gd name="connsiteX4" fmla="*/ 160578 w 448279"/>
                <a:gd name="connsiteY4" fmla="*/ 107052 h 392523"/>
                <a:gd name="connsiteX5" fmla="*/ 176189 w 448279"/>
                <a:gd name="connsiteY5" fmla="*/ 107052 h 392523"/>
                <a:gd name="connsiteX6" fmla="*/ 176189 w 448279"/>
                <a:gd name="connsiteY6" fmla="*/ 194031 h 392523"/>
                <a:gd name="connsiteX7" fmla="*/ 196262 w 448279"/>
                <a:gd name="connsiteY7" fmla="*/ 194031 h 392523"/>
                <a:gd name="connsiteX8" fmla="*/ 350148 w 448279"/>
                <a:gd name="connsiteY8" fmla="*/ 194031 h 392523"/>
                <a:gd name="connsiteX9" fmla="*/ 350148 w 448279"/>
                <a:gd name="connsiteY9" fmla="*/ 392523 h 392523"/>
                <a:gd name="connsiteX10" fmla="*/ 448279 w 448279"/>
                <a:gd name="connsiteY10" fmla="*/ 390293 h 392523"/>
                <a:gd name="connsiteX0" fmla="*/ 0 w 448279"/>
                <a:gd name="connsiteY0" fmla="*/ 0 h 394103"/>
                <a:gd name="connsiteX1" fmla="*/ 80289 w 448279"/>
                <a:gd name="connsiteY1" fmla="*/ 0 h 394103"/>
                <a:gd name="connsiteX2" fmla="*/ 80289 w 448279"/>
                <a:gd name="connsiteY2" fmla="*/ 35684 h 394103"/>
                <a:gd name="connsiteX3" fmla="*/ 160578 w 448279"/>
                <a:gd name="connsiteY3" fmla="*/ 35684 h 394103"/>
                <a:gd name="connsiteX4" fmla="*/ 160578 w 448279"/>
                <a:gd name="connsiteY4" fmla="*/ 107052 h 394103"/>
                <a:gd name="connsiteX5" fmla="*/ 176189 w 448279"/>
                <a:gd name="connsiteY5" fmla="*/ 107052 h 394103"/>
                <a:gd name="connsiteX6" fmla="*/ 176189 w 448279"/>
                <a:gd name="connsiteY6" fmla="*/ 194031 h 394103"/>
                <a:gd name="connsiteX7" fmla="*/ 196262 w 448279"/>
                <a:gd name="connsiteY7" fmla="*/ 194031 h 394103"/>
                <a:gd name="connsiteX8" fmla="*/ 350148 w 448279"/>
                <a:gd name="connsiteY8" fmla="*/ 194031 h 394103"/>
                <a:gd name="connsiteX9" fmla="*/ 350148 w 448279"/>
                <a:gd name="connsiteY9" fmla="*/ 392523 h 394103"/>
                <a:gd name="connsiteX10" fmla="*/ 448279 w 448279"/>
                <a:gd name="connsiteY10" fmla="*/ 394103 h 39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8279" h="394103">
                  <a:moveTo>
                    <a:pt x="0" y="0"/>
                  </a:moveTo>
                  <a:lnTo>
                    <a:pt x="80289" y="0"/>
                  </a:lnTo>
                  <a:lnTo>
                    <a:pt x="80289" y="35684"/>
                  </a:lnTo>
                  <a:lnTo>
                    <a:pt x="160578" y="35684"/>
                  </a:lnTo>
                  <a:lnTo>
                    <a:pt x="160578" y="107052"/>
                  </a:lnTo>
                  <a:lnTo>
                    <a:pt x="176189" y="107052"/>
                  </a:lnTo>
                  <a:lnTo>
                    <a:pt x="176189" y="194031"/>
                  </a:lnTo>
                  <a:lnTo>
                    <a:pt x="196262" y="194031"/>
                  </a:lnTo>
                  <a:lnTo>
                    <a:pt x="350148" y="194031"/>
                  </a:lnTo>
                  <a:lnTo>
                    <a:pt x="350148" y="392523"/>
                  </a:lnTo>
                  <a:lnTo>
                    <a:pt x="448279" y="394103"/>
                  </a:lnTo>
                </a:path>
              </a:pathLst>
            </a:custGeom>
            <a:noFill/>
            <a:ln w="28575">
              <a:solidFill>
                <a:schemeClr val="accent3"/>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2015" name="Group 105"/>
          <p:cNvGrpSpPr>
            <a:grpSpLocks/>
          </p:cNvGrpSpPr>
          <p:nvPr/>
        </p:nvGrpSpPr>
        <p:grpSpPr bwMode="auto">
          <a:xfrm>
            <a:off x="1654175" y="2655888"/>
            <a:ext cx="68263" cy="71437"/>
            <a:chOff x="3040743" y="2866040"/>
            <a:chExt cx="68217" cy="70926"/>
          </a:xfrm>
        </p:grpSpPr>
        <p:cxnSp>
          <p:nvCxnSpPr>
            <p:cNvPr id="107" name="Straight Connector 106"/>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08" name="Straight Connector 10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16" name="Group 108"/>
          <p:cNvGrpSpPr>
            <a:grpSpLocks/>
          </p:cNvGrpSpPr>
          <p:nvPr/>
        </p:nvGrpSpPr>
        <p:grpSpPr bwMode="auto">
          <a:xfrm>
            <a:off x="1851025" y="2686050"/>
            <a:ext cx="68263" cy="71438"/>
            <a:chOff x="3040743" y="2866040"/>
            <a:chExt cx="68217" cy="70926"/>
          </a:xfrm>
        </p:grpSpPr>
        <p:cxnSp>
          <p:nvCxnSpPr>
            <p:cNvPr id="110" name="Straight Connector 10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11" name="Straight Connector 11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17" name="Group 111"/>
          <p:cNvGrpSpPr>
            <a:grpSpLocks/>
          </p:cNvGrpSpPr>
          <p:nvPr/>
        </p:nvGrpSpPr>
        <p:grpSpPr bwMode="auto">
          <a:xfrm>
            <a:off x="1738313" y="2655888"/>
            <a:ext cx="68262" cy="71437"/>
            <a:chOff x="3040743" y="2866040"/>
            <a:chExt cx="68217" cy="70926"/>
          </a:xfrm>
        </p:grpSpPr>
        <p:cxnSp>
          <p:nvCxnSpPr>
            <p:cNvPr id="113" name="Straight Connector 11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14" name="Straight Connector 11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18" name="Group 114"/>
          <p:cNvGrpSpPr>
            <a:grpSpLocks/>
          </p:cNvGrpSpPr>
          <p:nvPr/>
        </p:nvGrpSpPr>
        <p:grpSpPr bwMode="auto">
          <a:xfrm>
            <a:off x="1776413" y="2673350"/>
            <a:ext cx="68262" cy="71438"/>
            <a:chOff x="3040743" y="2866040"/>
            <a:chExt cx="68217" cy="70926"/>
          </a:xfrm>
        </p:grpSpPr>
        <p:cxnSp>
          <p:nvCxnSpPr>
            <p:cNvPr id="116" name="Straight Connector 11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17" name="Straight Connector 116"/>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19" name="Group 117"/>
          <p:cNvGrpSpPr>
            <a:grpSpLocks/>
          </p:cNvGrpSpPr>
          <p:nvPr/>
        </p:nvGrpSpPr>
        <p:grpSpPr bwMode="auto">
          <a:xfrm>
            <a:off x="1798638" y="2671763"/>
            <a:ext cx="68262" cy="71437"/>
            <a:chOff x="3040743" y="2866040"/>
            <a:chExt cx="68217" cy="70926"/>
          </a:xfrm>
        </p:grpSpPr>
        <p:cxnSp>
          <p:nvCxnSpPr>
            <p:cNvPr id="119" name="Straight Connector 118"/>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20" name="Straight Connector 119"/>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0" name="Group 120"/>
          <p:cNvGrpSpPr>
            <a:grpSpLocks/>
          </p:cNvGrpSpPr>
          <p:nvPr/>
        </p:nvGrpSpPr>
        <p:grpSpPr bwMode="auto">
          <a:xfrm>
            <a:off x="1898650" y="2684463"/>
            <a:ext cx="66675" cy="71437"/>
            <a:chOff x="3040743" y="2866040"/>
            <a:chExt cx="68217" cy="70926"/>
          </a:xfrm>
        </p:grpSpPr>
        <p:cxnSp>
          <p:nvCxnSpPr>
            <p:cNvPr id="122" name="Straight Connector 12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23" name="Straight Connector 122"/>
            <p:cNvCxnSpPr>
              <a:cxnSpLocks/>
            </p:cNvCxnSpPr>
            <p:nvPr/>
          </p:nvCxnSpPr>
          <p:spPr bwMode="auto">
            <a:xfrm>
              <a:off x="3074852"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1" name="Group 123"/>
          <p:cNvGrpSpPr>
            <a:grpSpLocks/>
          </p:cNvGrpSpPr>
          <p:nvPr/>
        </p:nvGrpSpPr>
        <p:grpSpPr bwMode="auto">
          <a:xfrm>
            <a:off x="1919288" y="2695575"/>
            <a:ext cx="68262" cy="69850"/>
            <a:chOff x="3040743" y="2866040"/>
            <a:chExt cx="68217" cy="70926"/>
          </a:xfrm>
        </p:grpSpPr>
        <p:cxnSp>
          <p:nvCxnSpPr>
            <p:cNvPr id="125" name="Straight Connector 124"/>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26" name="Straight Connector 125"/>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2" name="Group 126"/>
          <p:cNvGrpSpPr>
            <a:grpSpLocks/>
          </p:cNvGrpSpPr>
          <p:nvPr/>
        </p:nvGrpSpPr>
        <p:grpSpPr bwMode="auto">
          <a:xfrm>
            <a:off x="2698750" y="2971800"/>
            <a:ext cx="68263" cy="71438"/>
            <a:chOff x="3040743" y="2866040"/>
            <a:chExt cx="68217" cy="70926"/>
          </a:xfrm>
        </p:grpSpPr>
        <p:cxnSp>
          <p:nvCxnSpPr>
            <p:cNvPr id="128" name="Straight Connector 127"/>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29" name="Straight Connector 128"/>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3" name="Group 132"/>
          <p:cNvGrpSpPr>
            <a:grpSpLocks/>
          </p:cNvGrpSpPr>
          <p:nvPr/>
        </p:nvGrpSpPr>
        <p:grpSpPr bwMode="auto">
          <a:xfrm>
            <a:off x="2598738" y="2935288"/>
            <a:ext cx="66675" cy="71437"/>
            <a:chOff x="3040743" y="2866040"/>
            <a:chExt cx="68217" cy="70926"/>
          </a:xfrm>
        </p:grpSpPr>
        <p:cxnSp>
          <p:nvCxnSpPr>
            <p:cNvPr id="134" name="Straight Connector 133"/>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35" name="Straight Connector 134"/>
            <p:cNvCxnSpPr>
              <a:cxnSpLocks/>
            </p:cNvCxnSpPr>
            <p:nvPr/>
          </p:nvCxnSpPr>
          <p:spPr bwMode="auto">
            <a:xfrm>
              <a:off x="3074851"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4" name="Group 135"/>
          <p:cNvGrpSpPr>
            <a:grpSpLocks/>
          </p:cNvGrpSpPr>
          <p:nvPr/>
        </p:nvGrpSpPr>
        <p:grpSpPr bwMode="auto">
          <a:xfrm>
            <a:off x="2770188" y="2998788"/>
            <a:ext cx="68262" cy="69850"/>
            <a:chOff x="3040743" y="2866040"/>
            <a:chExt cx="68217" cy="70926"/>
          </a:xfrm>
        </p:grpSpPr>
        <p:cxnSp>
          <p:nvCxnSpPr>
            <p:cNvPr id="137" name="Straight Connector 136"/>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38" name="Straight Connector 137"/>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5" name="Group 138"/>
          <p:cNvGrpSpPr>
            <a:grpSpLocks/>
          </p:cNvGrpSpPr>
          <p:nvPr/>
        </p:nvGrpSpPr>
        <p:grpSpPr bwMode="auto">
          <a:xfrm>
            <a:off x="3006725" y="3094038"/>
            <a:ext cx="68263" cy="71437"/>
            <a:chOff x="3040743" y="2866040"/>
            <a:chExt cx="68217" cy="70926"/>
          </a:xfrm>
        </p:grpSpPr>
        <p:cxnSp>
          <p:nvCxnSpPr>
            <p:cNvPr id="140" name="Straight Connector 13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41" name="Straight Connector 14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6" name="Group 141"/>
          <p:cNvGrpSpPr>
            <a:grpSpLocks/>
          </p:cNvGrpSpPr>
          <p:nvPr/>
        </p:nvGrpSpPr>
        <p:grpSpPr bwMode="auto">
          <a:xfrm>
            <a:off x="3054350" y="3117850"/>
            <a:ext cx="68263" cy="71438"/>
            <a:chOff x="3040743" y="2866040"/>
            <a:chExt cx="68217" cy="70926"/>
          </a:xfrm>
        </p:grpSpPr>
        <p:cxnSp>
          <p:nvCxnSpPr>
            <p:cNvPr id="143" name="Straight Connector 14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44" name="Straight Connector 143"/>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7" name="Group 144"/>
          <p:cNvGrpSpPr>
            <a:grpSpLocks/>
          </p:cNvGrpSpPr>
          <p:nvPr/>
        </p:nvGrpSpPr>
        <p:grpSpPr bwMode="auto">
          <a:xfrm>
            <a:off x="3111500" y="3157538"/>
            <a:ext cx="68263" cy="71437"/>
            <a:chOff x="3040743" y="2866040"/>
            <a:chExt cx="68217" cy="70926"/>
          </a:xfrm>
        </p:grpSpPr>
        <p:cxnSp>
          <p:nvCxnSpPr>
            <p:cNvPr id="146" name="Straight Connector 14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47" name="Straight Connector 146"/>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8" name="Group 147"/>
          <p:cNvGrpSpPr>
            <a:grpSpLocks/>
          </p:cNvGrpSpPr>
          <p:nvPr/>
        </p:nvGrpSpPr>
        <p:grpSpPr bwMode="auto">
          <a:xfrm>
            <a:off x="3287713" y="3228975"/>
            <a:ext cx="68262" cy="71438"/>
            <a:chOff x="3040743" y="2866040"/>
            <a:chExt cx="68217" cy="70926"/>
          </a:xfrm>
        </p:grpSpPr>
        <p:cxnSp>
          <p:nvCxnSpPr>
            <p:cNvPr id="149" name="Straight Connector 148"/>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50" name="Straight Connector 149"/>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29" name="Group 150"/>
          <p:cNvGrpSpPr>
            <a:grpSpLocks/>
          </p:cNvGrpSpPr>
          <p:nvPr/>
        </p:nvGrpSpPr>
        <p:grpSpPr bwMode="auto">
          <a:xfrm>
            <a:off x="3321050" y="3243263"/>
            <a:ext cx="68263" cy="71437"/>
            <a:chOff x="3040743" y="2866040"/>
            <a:chExt cx="68217" cy="70926"/>
          </a:xfrm>
        </p:grpSpPr>
        <p:cxnSp>
          <p:nvCxnSpPr>
            <p:cNvPr id="152" name="Straight Connector 15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53" name="Straight Connector 152"/>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0" name="Group 153"/>
          <p:cNvGrpSpPr>
            <a:grpSpLocks/>
          </p:cNvGrpSpPr>
          <p:nvPr/>
        </p:nvGrpSpPr>
        <p:grpSpPr bwMode="auto">
          <a:xfrm>
            <a:off x="3514725" y="3302000"/>
            <a:ext cx="68263" cy="71438"/>
            <a:chOff x="3040743" y="2866040"/>
            <a:chExt cx="68217" cy="70926"/>
          </a:xfrm>
        </p:grpSpPr>
        <p:cxnSp>
          <p:nvCxnSpPr>
            <p:cNvPr id="155" name="Straight Connector 154"/>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56" name="Straight Connector 155"/>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1" name="Group 156"/>
          <p:cNvGrpSpPr>
            <a:grpSpLocks/>
          </p:cNvGrpSpPr>
          <p:nvPr/>
        </p:nvGrpSpPr>
        <p:grpSpPr bwMode="auto">
          <a:xfrm>
            <a:off x="3675063" y="3354388"/>
            <a:ext cx="68262" cy="71437"/>
            <a:chOff x="3040743" y="2866040"/>
            <a:chExt cx="68217" cy="70926"/>
          </a:xfrm>
        </p:grpSpPr>
        <p:cxnSp>
          <p:nvCxnSpPr>
            <p:cNvPr id="158" name="Straight Connector 157"/>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59" name="Straight Connector 158"/>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2" name="Group 159"/>
          <p:cNvGrpSpPr>
            <a:grpSpLocks/>
          </p:cNvGrpSpPr>
          <p:nvPr/>
        </p:nvGrpSpPr>
        <p:grpSpPr bwMode="auto">
          <a:xfrm>
            <a:off x="3722688" y="3384550"/>
            <a:ext cx="68262" cy="71438"/>
            <a:chOff x="3040743" y="2866040"/>
            <a:chExt cx="68217" cy="70926"/>
          </a:xfrm>
        </p:grpSpPr>
        <p:cxnSp>
          <p:nvCxnSpPr>
            <p:cNvPr id="161" name="Straight Connector 16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62" name="Straight Connector 161"/>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3" name="Group 162"/>
          <p:cNvGrpSpPr>
            <a:grpSpLocks/>
          </p:cNvGrpSpPr>
          <p:nvPr/>
        </p:nvGrpSpPr>
        <p:grpSpPr bwMode="auto">
          <a:xfrm>
            <a:off x="3748088" y="3400425"/>
            <a:ext cx="68262" cy="69850"/>
            <a:chOff x="3040743" y="2866040"/>
            <a:chExt cx="68217" cy="70926"/>
          </a:xfrm>
        </p:grpSpPr>
        <p:cxnSp>
          <p:nvCxnSpPr>
            <p:cNvPr id="164" name="Straight Connector 163"/>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65" name="Straight Connector 164"/>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4" name="Group 165"/>
          <p:cNvGrpSpPr>
            <a:grpSpLocks/>
          </p:cNvGrpSpPr>
          <p:nvPr/>
        </p:nvGrpSpPr>
        <p:grpSpPr bwMode="auto">
          <a:xfrm>
            <a:off x="3790950" y="3413125"/>
            <a:ext cx="68263" cy="71438"/>
            <a:chOff x="3040743" y="2866040"/>
            <a:chExt cx="68217" cy="70926"/>
          </a:xfrm>
        </p:grpSpPr>
        <p:cxnSp>
          <p:nvCxnSpPr>
            <p:cNvPr id="167" name="Straight Connector 166"/>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68" name="Straight Connector 16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5" name="Group 168"/>
          <p:cNvGrpSpPr>
            <a:grpSpLocks/>
          </p:cNvGrpSpPr>
          <p:nvPr/>
        </p:nvGrpSpPr>
        <p:grpSpPr bwMode="auto">
          <a:xfrm>
            <a:off x="3884613" y="3468688"/>
            <a:ext cx="68262" cy="71437"/>
            <a:chOff x="3040743" y="2866040"/>
            <a:chExt cx="68217" cy="70926"/>
          </a:xfrm>
        </p:grpSpPr>
        <p:cxnSp>
          <p:nvCxnSpPr>
            <p:cNvPr id="170" name="Straight Connector 16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71" name="Straight Connector 170"/>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6" name="Group 171"/>
          <p:cNvGrpSpPr>
            <a:grpSpLocks/>
          </p:cNvGrpSpPr>
          <p:nvPr/>
        </p:nvGrpSpPr>
        <p:grpSpPr bwMode="auto">
          <a:xfrm>
            <a:off x="3960813" y="3509963"/>
            <a:ext cx="68262" cy="69850"/>
            <a:chOff x="3040743" y="2866040"/>
            <a:chExt cx="68217" cy="70926"/>
          </a:xfrm>
        </p:grpSpPr>
        <p:cxnSp>
          <p:nvCxnSpPr>
            <p:cNvPr id="173" name="Straight Connector 172"/>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74" name="Straight Connector 17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7" name="Group 174"/>
          <p:cNvGrpSpPr>
            <a:grpSpLocks/>
          </p:cNvGrpSpPr>
          <p:nvPr/>
        </p:nvGrpSpPr>
        <p:grpSpPr bwMode="auto">
          <a:xfrm>
            <a:off x="3975100" y="3519488"/>
            <a:ext cx="68263" cy="69850"/>
            <a:chOff x="3040743" y="2866040"/>
            <a:chExt cx="68217" cy="70926"/>
          </a:xfrm>
        </p:grpSpPr>
        <p:cxnSp>
          <p:nvCxnSpPr>
            <p:cNvPr id="176" name="Straight Connector 175"/>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77" name="Straight Connector 176"/>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8" name="Group 177"/>
          <p:cNvGrpSpPr>
            <a:grpSpLocks/>
          </p:cNvGrpSpPr>
          <p:nvPr/>
        </p:nvGrpSpPr>
        <p:grpSpPr bwMode="auto">
          <a:xfrm>
            <a:off x="4011613" y="3540125"/>
            <a:ext cx="68262" cy="69850"/>
            <a:chOff x="3040743" y="2866040"/>
            <a:chExt cx="68217" cy="70926"/>
          </a:xfrm>
        </p:grpSpPr>
        <p:cxnSp>
          <p:nvCxnSpPr>
            <p:cNvPr id="179" name="Straight Connector 178"/>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80" name="Straight Connector 179"/>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39" name="Group 180"/>
          <p:cNvGrpSpPr>
            <a:grpSpLocks/>
          </p:cNvGrpSpPr>
          <p:nvPr/>
        </p:nvGrpSpPr>
        <p:grpSpPr bwMode="auto">
          <a:xfrm>
            <a:off x="4087813" y="3570288"/>
            <a:ext cx="68262" cy="71437"/>
            <a:chOff x="3040743" y="2866040"/>
            <a:chExt cx="68217" cy="70926"/>
          </a:xfrm>
        </p:grpSpPr>
        <p:cxnSp>
          <p:nvCxnSpPr>
            <p:cNvPr id="182" name="Straight Connector 18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83" name="Straight Connector 182"/>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0" name="Group 183"/>
          <p:cNvGrpSpPr>
            <a:grpSpLocks/>
          </p:cNvGrpSpPr>
          <p:nvPr/>
        </p:nvGrpSpPr>
        <p:grpSpPr bwMode="auto">
          <a:xfrm>
            <a:off x="4146550" y="3589338"/>
            <a:ext cx="68263" cy="71437"/>
            <a:chOff x="3040743" y="2866040"/>
            <a:chExt cx="68217" cy="70926"/>
          </a:xfrm>
        </p:grpSpPr>
        <p:cxnSp>
          <p:nvCxnSpPr>
            <p:cNvPr id="185" name="Straight Connector 184"/>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86" name="Straight Connector 185"/>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1" name="Group 186"/>
          <p:cNvGrpSpPr>
            <a:grpSpLocks/>
          </p:cNvGrpSpPr>
          <p:nvPr/>
        </p:nvGrpSpPr>
        <p:grpSpPr bwMode="auto">
          <a:xfrm>
            <a:off x="4102100" y="3573463"/>
            <a:ext cx="68263" cy="71437"/>
            <a:chOff x="3040743" y="2866040"/>
            <a:chExt cx="68217" cy="70926"/>
          </a:xfrm>
        </p:grpSpPr>
        <p:cxnSp>
          <p:nvCxnSpPr>
            <p:cNvPr id="188" name="Straight Connector 187"/>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89" name="Straight Connector 188"/>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2" name="Group 189"/>
          <p:cNvGrpSpPr>
            <a:grpSpLocks/>
          </p:cNvGrpSpPr>
          <p:nvPr/>
        </p:nvGrpSpPr>
        <p:grpSpPr bwMode="auto">
          <a:xfrm>
            <a:off x="4176713" y="3606800"/>
            <a:ext cx="68262" cy="71438"/>
            <a:chOff x="3040743" y="2866040"/>
            <a:chExt cx="68217" cy="70926"/>
          </a:xfrm>
        </p:grpSpPr>
        <p:cxnSp>
          <p:nvCxnSpPr>
            <p:cNvPr id="191" name="Straight Connector 19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92" name="Straight Connector 191"/>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3" name="Group 192"/>
          <p:cNvGrpSpPr>
            <a:grpSpLocks/>
          </p:cNvGrpSpPr>
          <p:nvPr/>
        </p:nvGrpSpPr>
        <p:grpSpPr bwMode="auto">
          <a:xfrm>
            <a:off x="4125913" y="3579813"/>
            <a:ext cx="68262" cy="71437"/>
            <a:chOff x="3040743" y="2866040"/>
            <a:chExt cx="68217" cy="70926"/>
          </a:xfrm>
        </p:grpSpPr>
        <p:cxnSp>
          <p:nvCxnSpPr>
            <p:cNvPr id="194" name="Straight Connector 193"/>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95" name="Straight Connector 194"/>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4" name="Group 195"/>
          <p:cNvGrpSpPr>
            <a:grpSpLocks/>
          </p:cNvGrpSpPr>
          <p:nvPr/>
        </p:nvGrpSpPr>
        <p:grpSpPr bwMode="auto">
          <a:xfrm>
            <a:off x="4200525" y="3616325"/>
            <a:ext cx="68263" cy="69850"/>
            <a:chOff x="3040743" y="2866040"/>
            <a:chExt cx="68217" cy="70926"/>
          </a:xfrm>
        </p:grpSpPr>
        <p:cxnSp>
          <p:nvCxnSpPr>
            <p:cNvPr id="197" name="Straight Connector 196"/>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198" name="Straight Connector 19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5" name="Group 198"/>
          <p:cNvGrpSpPr>
            <a:grpSpLocks/>
          </p:cNvGrpSpPr>
          <p:nvPr/>
        </p:nvGrpSpPr>
        <p:grpSpPr bwMode="auto">
          <a:xfrm>
            <a:off x="4225925" y="3627438"/>
            <a:ext cx="68263" cy="69850"/>
            <a:chOff x="3040743" y="2866040"/>
            <a:chExt cx="68217" cy="70926"/>
          </a:xfrm>
        </p:grpSpPr>
        <p:cxnSp>
          <p:nvCxnSpPr>
            <p:cNvPr id="200" name="Straight Connector 199"/>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01" name="Straight Connector 20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6" name="Group 201"/>
          <p:cNvGrpSpPr>
            <a:grpSpLocks/>
          </p:cNvGrpSpPr>
          <p:nvPr/>
        </p:nvGrpSpPr>
        <p:grpSpPr bwMode="auto">
          <a:xfrm>
            <a:off x="4252913" y="3633788"/>
            <a:ext cx="68262" cy="71437"/>
            <a:chOff x="3040743" y="2866040"/>
            <a:chExt cx="68217" cy="70926"/>
          </a:xfrm>
        </p:grpSpPr>
        <p:cxnSp>
          <p:nvCxnSpPr>
            <p:cNvPr id="203" name="Straight Connector 20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04" name="Straight Connector 20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7" name="Group 204"/>
          <p:cNvGrpSpPr>
            <a:grpSpLocks/>
          </p:cNvGrpSpPr>
          <p:nvPr/>
        </p:nvGrpSpPr>
        <p:grpSpPr bwMode="auto">
          <a:xfrm>
            <a:off x="4210050" y="3627438"/>
            <a:ext cx="68263" cy="71437"/>
            <a:chOff x="3040743" y="2866040"/>
            <a:chExt cx="68217" cy="70926"/>
          </a:xfrm>
        </p:grpSpPr>
        <p:cxnSp>
          <p:nvCxnSpPr>
            <p:cNvPr id="206" name="Straight Connector 20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07" name="Straight Connector 206"/>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8" name="Group 207"/>
          <p:cNvGrpSpPr>
            <a:grpSpLocks/>
          </p:cNvGrpSpPr>
          <p:nvPr/>
        </p:nvGrpSpPr>
        <p:grpSpPr bwMode="auto">
          <a:xfrm>
            <a:off x="4268788" y="3646488"/>
            <a:ext cx="68262" cy="69850"/>
            <a:chOff x="3040743" y="2866040"/>
            <a:chExt cx="68217" cy="70926"/>
          </a:xfrm>
        </p:grpSpPr>
        <p:cxnSp>
          <p:nvCxnSpPr>
            <p:cNvPr id="209" name="Straight Connector 208"/>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10" name="Straight Connector 209"/>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49" name="Group 210"/>
          <p:cNvGrpSpPr>
            <a:grpSpLocks/>
          </p:cNvGrpSpPr>
          <p:nvPr/>
        </p:nvGrpSpPr>
        <p:grpSpPr bwMode="auto">
          <a:xfrm>
            <a:off x="4222750" y="3630613"/>
            <a:ext cx="68263" cy="71437"/>
            <a:chOff x="3040743" y="2866040"/>
            <a:chExt cx="68217" cy="70926"/>
          </a:xfrm>
        </p:grpSpPr>
        <p:cxnSp>
          <p:nvCxnSpPr>
            <p:cNvPr id="212" name="Straight Connector 21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13" name="Straight Connector 212"/>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0" name="Group 213"/>
          <p:cNvGrpSpPr>
            <a:grpSpLocks/>
          </p:cNvGrpSpPr>
          <p:nvPr/>
        </p:nvGrpSpPr>
        <p:grpSpPr bwMode="auto">
          <a:xfrm>
            <a:off x="4297363" y="3663950"/>
            <a:ext cx="68262" cy="69850"/>
            <a:chOff x="3040743" y="2866040"/>
            <a:chExt cx="68217" cy="70926"/>
          </a:xfrm>
        </p:grpSpPr>
        <p:cxnSp>
          <p:nvCxnSpPr>
            <p:cNvPr id="215" name="Straight Connector 214"/>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16" name="Straight Connector 215"/>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1" name="Group 216"/>
          <p:cNvGrpSpPr>
            <a:grpSpLocks/>
          </p:cNvGrpSpPr>
          <p:nvPr/>
        </p:nvGrpSpPr>
        <p:grpSpPr bwMode="auto">
          <a:xfrm>
            <a:off x="4248150" y="3636963"/>
            <a:ext cx="68263" cy="69850"/>
            <a:chOff x="3040743" y="2866040"/>
            <a:chExt cx="68217" cy="70926"/>
          </a:xfrm>
        </p:grpSpPr>
        <p:cxnSp>
          <p:nvCxnSpPr>
            <p:cNvPr id="218" name="Straight Connector 217"/>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19" name="Straight Connector 218"/>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2" name="Group 219"/>
          <p:cNvGrpSpPr>
            <a:grpSpLocks/>
          </p:cNvGrpSpPr>
          <p:nvPr/>
        </p:nvGrpSpPr>
        <p:grpSpPr bwMode="auto">
          <a:xfrm>
            <a:off x="4321175" y="3671888"/>
            <a:ext cx="68263" cy="71437"/>
            <a:chOff x="3040743" y="2866040"/>
            <a:chExt cx="68217" cy="70926"/>
          </a:xfrm>
        </p:grpSpPr>
        <p:cxnSp>
          <p:nvCxnSpPr>
            <p:cNvPr id="221" name="Straight Connector 22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22" name="Straight Connector 221"/>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3" name="Group 222"/>
          <p:cNvGrpSpPr>
            <a:grpSpLocks/>
          </p:cNvGrpSpPr>
          <p:nvPr/>
        </p:nvGrpSpPr>
        <p:grpSpPr bwMode="auto">
          <a:xfrm>
            <a:off x="4346575" y="3683000"/>
            <a:ext cx="68263" cy="71438"/>
            <a:chOff x="3040743" y="2866040"/>
            <a:chExt cx="68217" cy="70926"/>
          </a:xfrm>
        </p:grpSpPr>
        <p:cxnSp>
          <p:nvCxnSpPr>
            <p:cNvPr id="224" name="Straight Connector 223"/>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25" name="Straight Connector 224"/>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4" name="Group 225"/>
          <p:cNvGrpSpPr>
            <a:grpSpLocks/>
          </p:cNvGrpSpPr>
          <p:nvPr/>
        </p:nvGrpSpPr>
        <p:grpSpPr bwMode="auto">
          <a:xfrm>
            <a:off x="4373563" y="3690938"/>
            <a:ext cx="68262" cy="71437"/>
            <a:chOff x="3040743" y="2866040"/>
            <a:chExt cx="68217" cy="70926"/>
          </a:xfrm>
        </p:grpSpPr>
        <p:cxnSp>
          <p:nvCxnSpPr>
            <p:cNvPr id="227" name="Straight Connector 226"/>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28" name="Straight Connector 227"/>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5" name="Group 228"/>
          <p:cNvGrpSpPr>
            <a:grpSpLocks/>
          </p:cNvGrpSpPr>
          <p:nvPr/>
        </p:nvGrpSpPr>
        <p:grpSpPr bwMode="auto">
          <a:xfrm>
            <a:off x="4327525" y="3683000"/>
            <a:ext cx="68263" cy="71438"/>
            <a:chOff x="3040743" y="2866040"/>
            <a:chExt cx="68217" cy="70926"/>
          </a:xfrm>
        </p:grpSpPr>
        <p:cxnSp>
          <p:nvCxnSpPr>
            <p:cNvPr id="230" name="Straight Connector 22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31" name="Straight Connector 23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6" name="Group 231"/>
          <p:cNvGrpSpPr>
            <a:grpSpLocks/>
          </p:cNvGrpSpPr>
          <p:nvPr/>
        </p:nvGrpSpPr>
        <p:grpSpPr bwMode="auto">
          <a:xfrm>
            <a:off x="4386263" y="3702050"/>
            <a:ext cx="68262" cy="71438"/>
            <a:chOff x="3040743" y="2866040"/>
            <a:chExt cx="68217" cy="70926"/>
          </a:xfrm>
        </p:grpSpPr>
        <p:cxnSp>
          <p:nvCxnSpPr>
            <p:cNvPr id="233" name="Straight Connector 23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34" name="Straight Connector 23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7" name="Group 234"/>
          <p:cNvGrpSpPr>
            <a:grpSpLocks/>
          </p:cNvGrpSpPr>
          <p:nvPr/>
        </p:nvGrpSpPr>
        <p:grpSpPr bwMode="auto">
          <a:xfrm>
            <a:off x="4341813" y="3686175"/>
            <a:ext cx="66675" cy="71438"/>
            <a:chOff x="3040743" y="2866040"/>
            <a:chExt cx="68217" cy="70926"/>
          </a:xfrm>
        </p:grpSpPr>
        <p:cxnSp>
          <p:nvCxnSpPr>
            <p:cNvPr id="236" name="Straight Connector 23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37" name="Straight Connector 236"/>
            <p:cNvCxnSpPr>
              <a:cxnSpLocks/>
            </p:cNvCxnSpPr>
            <p:nvPr/>
          </p:nvCxnSpPr>
          <p:spPr bwMode="auto">
            <a:xfrm>
              <a:off x="3074851"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8" name="Group 237"/>
          <p:cNvGrpSpPr>
            <a:grpSpLocks/>
          </p:cNvGrpSpPr>
          <p:nvPr/>
        </p:nvGrpSpPr>
        <p:grpSpPr bwMode="auto">
          <a:xfrm>
            <a:off x="4414838" y="3719513"/>
            <a:ext cx="68262" cy="71437"/>
            <a:chOff x="3040743" y="2866040"/>
            <a:chExt cx="68217" cy="70926"/>
          </a:xfrm>
        </p:grpSpPr>
        <p:cxnSp>
          <p:nvCxnSpPr>
            <p:cNvPr id="239" name="Straight Connector 238"/>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40" name="Straight Connector 239"/>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59" name="Group 240"/>
          <p:cNvGrpSpPr>
            <a:grpSpLocks/>
          </p:cNvGrpSpPr>
          <p:nvPr/>
        </p:nvGrpSpPr>
        <p:grpSpPr bwMode="auto">
          <a:xfrm>
            <a:off x="4365625" y="3692525"/>
            <a:ext cx="68263" cy="71438"/>
            <a:chOff x="3040743" y="2866040"/>
            <a:chExt cx="68217" cy="70926"/>
          </a:xfrm>
        </p:grpSpPr>
        <p:cxnSp>
          <p:nvCxnSpPr>
            <p:cNvPr id="242" name="Straight Connector 24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43" name="Straight Connector 242"/>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0" name="Group 243"/>
          <p:cNvGrpSpPr>
            <a:grpSpLocks/>
          </p:cNvGrpSpPr>
          <p:nvPr/>
        </p:nvGrpSpPr>
        <p:grpSpPr bwMode="auto">
          <a:xfrm>
            <a:off x="4438650" y="3729038"/>
            <a:ext cx="68263" cy="69850"/>
            <a:chOff x="3040743" y="2866040"/>
            <a:chExt cx="68217" cy="70926"/>
          </a:xfrm>
        </p:grpSpPr>
        <p:cxnSp>
          <p:nvCxnSpPr>
            <p:cNvPr id="245" name="Straight Connector 244"/>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46" name="Straight Connector 245"/>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1" name="Group 246"/>
          <p:cNvGrpSpPr>
            <a:grpSpLocks/>
          </p:cNvGrpSpPr>
          <p:nvPr/>
        </p:nvGrpSpPr>
        <p:grpSpPr bwMode="auto">
          <a:xfrm>
            <a:off x="4465638" y="3740150"/>
            <a:ext cx="68262" cy="69850"/>
            <a:chOff x="3040743" y="2866040"/>
            <a:chExt cx="68217" cy="70926"/>
          </a:xfrm>
        </p:grpSpPr>
        <p:cxnSp>
          <p:nvCxnSpPr>
            <p:cNvPr id="248" name="Straight Connector 247"/>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49" name="Straight Connector 248"/>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2" name="Group 249"/>
          <p:cNvGrpSpPr>
            <a:grpSpLocks/>
          </p:cNvGrpSpPr>
          <p:nvPr/>
        </p:nvGrpSpPr>
        <p:grpSpPr bwMode="auto">
          <a:xfrm>
            <a:off x="4492625" y="3746500"/>
            <a:ext cx="68263" cy="71438"/>
            <a:chOff x="3040743" y="2866040"/>
            <a:chExt cx="68217" cy="70926"/>
          </a:xfrm>
        </p:grpSpPr>
        <p:cxnSp>
          <p:nvCxnSpPr>
            <p:cNvPr id="251" name="Straight Connector 25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52" name="Straight Connector 251"/>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3" name="Group 252"/>
          <p:cNvGrpSpPr>
            <a:grpSpLocks/>
          </p:cNvGrpSpPr>
          <p:nvPr/>
        </p:nvGrpSpPr>
        <p:grpSpPr bwMode="auto">
          <a:xfrm>
            <a:off x="4433888" y="3724275"/>
            <a:ext cx="68262" cy="71438"/>
            <a:chOff x="3040743" y="2866040"/>
            <a:chExt cx="68217" cy="70926"/>
          </a:xfrm>
        </p:grpSpPr>
        <p:cxnSp>
          <p:nvCxnSpPr>
            <p:cNvPr id="254" name="Straight Connector 253"/>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55" name="Straight Connector 254"/>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4" name="Group 255"/>
          <p:cNvGrpSpPr>
            <a:grpSpLocks/>
          </p:cNvGrpSpPr>
          <p:nvPr/>
        </p:nvGrpSpPr>
        <p:grpSpPr bwMode="auto">
          <a:xfrm>
            <a:off x="4492625" y="3743325"/>
            <a:ext cx="68263" cy="71438"/>
            <a:chOff x="3040743" y="2866040"/>
            <a:chExt cx="68217" cy="70926"/>
          </a:xfrm>
        </p:grpSpPr>
        <p:cxnSp>
          <p:nvCxnSpPr>
            <p:cNvPr id="257" name="Straight Connector 256"/>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58" name="Straight Connector 25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5" name="Group 258"/>
          <p:cNvGrpSpPr>
            <a:grpSpLocks/>
          </p:cNvGrpSpPr>
          <p:nvPr/>
        </p:nvGrpSpPr>
        <p:grpSpPr bwMode="auto">
          <a:xfrm>
            <a:off x="4448175" y="3727450"/>
            <a:ext cx="68263" cy="71438"/>
            <a:chOff x="3040743" y="2866040"/>
            <a:chExt cx="68217" cy="70926"/>
          </a:xfrm>
        </p:grpSpPr>
        <p:cxnSp>
          <p:nvCxnSpPr>
            <p:cNvPr id="260" name="Straight Connector 25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61" name="Straight Connector 26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6" name="Group 261"/>
          <p:cNvGrpSpPr>
            <a:grpSpLocks/>
          </p:cNvGrpSpPr>
          <p:nvPr/>
        </p:nvGrpSpPr>
        <p:grpSpPr bwMode="auto">
          <a:xfrm>
            <a:off x="4522788" y="3760788"/>
            <a:ext cx="68262" cy="71437"/>
            <a:chOff x="3040743" y="2866040"/>
            <a:chExt cx="68217" cy="70926"/>
          </a:xfrm>
        </p:grpSpPr>
        <p:cxnSp>
          <p:nvCxnSpPr>
            <p:cNvPr id="263" name="Straight Connector 26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64" name="Straight Connector 26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7" name="Group 264"/>
          <p:cNvGrpSpPr>
            <a:grpSpLocks/>
          </p:cNvGrpSpPr>
          <p:nvPr/>
        </p:nvGrpSpPr>
        <p:grpSpPr bwMode="auto">
          <a:xfrm>
            <a:off x="4471988" y="3733800"/>
            <a:ext cx="68262" cy="71438"/>
            <a:chOff x="3040743" y="2866040"/>
            <a:chExt cx="68217" cy="70926"/>
          </a:xfrm>
        </p:grpSpPr>
        <p:cxnSp>
          <p:nvCxnSpPr>
            <p:cNvPr id="266" name="Straight Connector 26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67" name="Straight Connector 266"/>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8" name="Group 267"/>
          <p:cNvGrpSpPr>
            <a:grpSpLocks/>
          </p:cNvGrpSpPr>
          <p:nvPr/>
        </p:nvGrpSpPr>
        <p:grpSpPr bwMode="auto">
          <a:xfrm>
            <a:off x="4546600" y="3770313"/>
            <a:ext cx="68263" cy="69850"/>
            <a:chOff x="3040743" y="2866040"/>
            <a:chExt cx="68217" cy="70926"/>
          </a:xfrm>
        </p:grpSpPr>
        <p:cxnSp>
          <p:nvCxnSpPr>
            <p:cNvPr id="269" name="Straight Connector 268"/>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70" name="Straight Connector 269"/>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69" name="Group 270"/>
          <p:cNvGrpSpPr>
            <a:grpSpLocks/>
          </p:cNvGrpSpPr>
          <p:nvPr/>
        </p:nvGrpSpPr>
        <p:grpSpPr bwMode="auto">
          <a:xfrm>
            <a:off x="4572000" y="3781425"/>
            <a:ext cx="68263" cy="69850"/>
            <a:chOff x="3040743" y="2866040"/>
            <a:chExt cx="68217" cy="70926"/>
          </a:xfrm>
        </p:grpSpPr>
        <p:cxnSp>
          <p:nvCxnSpPr>
            <p:cNvPr id="272" name="Straight Connector 271"/>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73" name="Straight Connector 272"/>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0" name="Group 273"/>
          <p:cNvGrpSpPr>
            <a:grpSpLocks/>
          </p:cNvGrpSpPr>
          <p:nvPr/>
        </p:nvGrpSpPr>
        <p:grpSpPr bwMode="auto">
          <a:xfrm>
            <a:off x="4598988" y="3787775"/>
            <a:ext cx="68262" cy="71438"/>
            <a:chOff x="3040743" y="2866040"/>
            <a:chExt cx="68217" cy="70926"/>
          </a:xfrm>
        </p:grpSpPr>
        <p:cxnSp>
          <p:nvCxnSpPr>
            <p:cNvPr id="275" name="Straight Connector 274"/>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76" name="Straight Connector 275"/>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1" name="Group 276"/>
          <p:cNvGrpSpPr>
            <a:grpSpLocks/>
          </p:cNvGrpSpPr>
          <p:nvPr/>
        </p:nvGrpSpPr>
        <p:grpSpPr bwMode="auto">
          <a:xfrm>
            <a:off x="4673600" y="3829050"/>
            <a:ext cx="68263" cy="71438"/>
            <a:chOff x="3040743" y="2866040"/>
            <a:chExt cx="68217" cy="70926"/>
          </a:xfrm>
        </p:grpSpPr>
        <p:cxnSp>
          <p:nvCxnSpPr>
            <p:cNvPr id="278" name="Straight Connector 277"/>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79" name="Straight Connector 278"/>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2" name="Group 279"/>
          <p:cNvGrpSpPr>
            <a:grpSpLocks/>
          </p:cNvGrpSpPr>
          <p:nvPr/>
        </p:nvGrpSpPr>
        <p:grpSpPr bwMode="auto">
          <a:xfrm>
            <a:off x="4838700" y="3856038"/>
            <a:ext cx="68263" cy="71437"/>
            <a:chOff x="3040743" y="2866040"/>
            <a:chExt cx="68217" cy="70926"/>
          </a:xfrm>
        </p:grpSpPr>
        <p:cxnSp>
          <p:nvCxnSpPr>
            <p:cNvPr id="281" name="Straight Connector 28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82" name="Straight Connector 281"/>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3" name="Group 282"/>
          <p:cNvGrpSpPr>
            <a:grpSpLocks/>
          </p:cNvGrpSpPr>
          <p:nvPr/>
        </p:nvGrpSpPr>
        <p:grpSpPr bwMode="auto">
          <a:xfrm>
            <a:off x="4627563" y="3792538"/>
            <a:ext cx="68262" cy="71437"/>
            <a:chOff x="3040743" y="2866040"/>
            <a:chExt cx="68217" cy="70926"/>
          </a:xfrm>
        </p:grpSpPr>
        <p:cxnSp>
          <p:nvCxnSpPr>
            <p:cNvPr id="284" name="Straight Connector 283"/>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85" name="Straight Connector 284"/>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4" name="Group 285"/>
          <p:cNvGrpSpPr>
            <a:grpSpLocks/>
          </p:cNvGrpSpPr>
          <p:nvPr/>
        </p:nvGrpSpPr>
        <p:grpSpPr bwMode="auto">
          <a:xfrm>
            <a:off x="4854575" y="3862388"/>
            <a:ext cx="68263" cy="71437"/>
            <a:chOff x="3040743" y="2866040"/>
            <a:chExt cx="68217" cy="70926"/>
          </a:xfrm>
        </p:grpSpPr>
        <p:cxnSp>
          <p:nvCxnSpPr>
            <p:cNvPr id="287" name="Straight Connector 286"/>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88" name="Straight Connector 28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5" name="Group 288"/>
          <p:cNvGrpSpPr>
            <a:grpSpLocks/>
          </p:cNvGrpSpPr>
          <p:nvPr/>
        </p:nvGrpSpPr>
        <p:grpSpPr bwMode="auto">
          <a:xfrm>
            <a:off x="4786313" y="3825875"/>
            <a:ext cx="68262" cy="71438"/>
            <a:chOff x="3040743" y="2866040"/>
            <a:chExt cx="68217" cy="70926"/>
          </a:xfrm>
        </p:grpSpPr>
        <p:cxnSp>
          <p:nvCxnSpPr>
            <p:cNvPr id="290" name="Straight Connector 28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91" name="Straight Connector 290"/>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6" name="Group 291"/>
          <p:cNvGrpSpPr>
            <a:grpSpLocks/>
          </p:cNvGrpSpPr>
          <p:nvPr/>
        </p:nvGrpSpPr>
        <p:grpSpPr bwMode="auto">
          <a:xfrm>
            <a:off x="4824413" y="3848100"/>
            <a:ext cx="68262" cy="71438"/>
            <a:chOff x="3040743" y="2866040"/>
            <a:chExt cx="68217" cy="70926"/>
          </a:xfrm>
        </p:grpSpPr>
        <p:cxnSp>
          <p:nvCxnSpPr>
            <p:cNvPr id="293" name="Straight Connector 29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94" name="Straight Connector 29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7" name="Group 294"/>
          <p:cNvGrpSpPr>
            <a:grpSpLocks/>
          </p:cNvGrpSpPr>
          <p:nvPr/>
        </p:nvGrpSpPr>
        <p:grpSpPr bwMode="auto">
          <a:xfrm>
            <a:off x="4883150" y="3879850"/>
            <a:ext cx="68263" cy="69850"/>
            <a:chOff x="3040743" y="2866040"/>
            <a:chExt cx="68217" cy="70926"/>
          </a:xfrm>
        </p:grpSpPr>
        <p:cxnSp>
          <p:nvCxnSpPr>
            <p:cNvPr id="296" name="Straight Connector 295"/>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297" name="Straight Connector 296"/>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78" name="Group 297"/>
          <p:cNvGrpSpPr>
            <a:grpSpLocks/>
          </p:cNvGrpSpPr>
          <p:nvPr/>
        </p:nvGrpSpPr>
        <p:grpSpPr bwMode="auto">
          <a:xfrm>
            <a:off x="4872038" y="3870325"/>
            <a:ext cx="68262" cy="71438"/>
            <a:chOff x="3040743" y="2866040"/>
            <a:chExt cx="68217" cy="70926"/>
          </a:xfrm>
        </p:grpSpPr>
        <p:cxnSp>
          <p:nvCxnSpPr>
            <p:cNvPr id="299" name="Straight Connector 298"/>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00" name="Straight Connector 299"/>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sp>
        <p:nvSpPr>
          <p:cNvPr id="108549" name="Rectangle 108548"/>
          <p:cNvSpPr/>
          <p:nvPr/>
        </p:nvSpPr>
        <p:spPr bwMode="auto">
          <a:xfrm>
            <a:off x="4708525" y="3829050"/>
            <a:ext cx="88900" cy="71438"/>
          </a:xfrm>
          <a:prstGeom prst="rect">
            <a:avLst/>
          </a:prstGeom>
          <a:solidFill>
            <a:schemeClr val="accent3"/>
          </a:solidFill>
          <a:ln>
            <a:no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grpSp>
        <p:nvGrpSpPr>
          <p:cNvPr id="82080" name="Group 301"/>
          <p:cNvGrpSpPr>
            <a:grpSpLocks/>
          </p:cNvGrpSpPr>
          <p:nvPr/>
        </p:nvGrpSpPr>
        <p:grpSpPr bwMode="auto">
          <a:xfrm>
            <a:off x="4895850" y="3881438"/>
            <a:ext cx="68263" cy="69850"/>
            <a:chOff x="3040743" y="2866040"/>
            <a:chExt cx="68217" cy="70926"/>
          </a:xfrm>
        </p:grpSpPr>
        <p:cxnSp>
          <p:nvCxnSpPr>
            <p:cNvPr id="303" name="Straight Connector 302"/>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04" name="Straight Connector 303"/>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1" name="Group 304"/>
          <p:cNvGrpSpPr>
            <a:grpSpLocks/>
          </p:cNvGrpSpPr>
          <p:nvPr/>
        </p:nvGrpSpPr>
        <p:grpSpPr bwMode="auto">
          <a:xfrm>
            <a:off x="4954588" y="3900488"/>
            <a:ext cx="68262" cy="69850"/>
            <a:chOff x="3040743" y="2866040"/>
            <a:chExt cx="68217" cy="70926"/>
          </a:xfrm>
        </p:grpSpPr>
        <p:cxnSp>
          <p:nvCxnSpPr>
            <p:cNvPr id="306" name="Straight Connector 305"/>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07" name="Straight Connector 306"/>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2" name="Group 307"/>
          <p:cNvGrpSpPr>
            <a:grpSpLocks/>
          </p:cNvGrpSpPr>
          <p:nvPr/>
        </p:nvGrpSpPr>
        <p:grpSpPr bwMode="auto">
          <a:xfrm>
            <a:off x="4910138" y="3884613"/>
            <a:ext cx="68262" cy="69850"/>
            <a:chOff x="3040743" y="2866040"/>
            <a:chExt cx="68217" cy="70926"/>
          </a:xfrm>
        </p:grpSpPr>
        <p:cxnSp>
          <p:nvCxnSpPr>
            <p:cNvPr id="309" name="Straight Connector 308"/>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10" name="Straight Connector 309"/>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3" name="Group 310"/>
          <p:cNvGrpSpPr>
            <a:grpSpLocks/>
          </p:cNvGrpSpPr>
          <p:nvPr/>
        </p:nvGrpSpPr>
        <p:grpSpPr bwMode="auto">
          <a:xfrm>
            <a:off x="4983163" y="3917950"/>
            <a:ext cx="68262" cy="69850"/>
            <a:chOff x="3040743" y="2866040"/>
            <a:chExt cx="68217" cy="70926"/>
          </a:xfrm>
        </p:grpSpPr>
        <p:cxnSp>
          <p:nvCxnSpPr>
            <p:cNvPr id="312" name="Straight Connector 311"/>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13" name="Straight Connector 312"/>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4" name="Group 313"/>
          <p:cNvGrpSpPr>
            <a:grpSpLocks/>
          </p:cNvGrpSpPr>
          <p:nvPr/>
        </p:nvGrpSpPr>
        <p:grpSpPr bwMode="auto">
          <a:xfrm>
            <a:off x="4933950" y="3890963"/>
            <a:ext cx="68263" cy="69850"/>
            <a:chOff x="3040743" y="2866040"/>
            <a:chExt cx="68217" cy="70926"/>
          </a:xfrm>
        </p:grpSpPr>
        <p:cxnSp>
          <p:nvCxnSpPr>
            <p:cNvPr id="315" name="Straight Connector 314"/>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16" name="Straight Connector 315"/>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5" name="Group 316"/>
          <p:cNvGrpSpPr>
            <a:grpSpLocks/>
          </p:cNvGrpSpPr>
          <p:nvPr/>
        </p:nvGrpSpPr>
        <p:grpSpPr bwMode="auto">
          <a:xfrm>
            <a:off x="4968875" y="3919538"/>
            <a:ext cx="68263" cy="71437"/>
            <a:chOff x="3040743" y="2866040"/>
            <a:chExt cx="68217" cy="70926"/>
          </a:xfrm>
        </p:grpSpPr>
        <p:cxnSp>
          <p:nvCxnSpPr>
            <p:cNvPr id="318" name="Straight Connector 317"/>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19" name="Straight Connector 318"/>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6" name="Group 319"/>
          <p:cNvGrpSpPr>
            <a:grpSpLocks/>
          </p:cNvGrpSpPr>
          <p:nvPr/>
        </p:nvGrpSpPr>
        <p:grpSpPr bwMode="auto">
          <a:xfrm>
            <a:off x="5014913" y="3957638"/>
            <a:ext cx="68262" cy="71437"/>
            <a:chOff x="3040743" y="2866040"/>
            <a:chExt cx="68217" cy="70926"/>
          </a:xfrm>
        </p:grpSpPr>
        <p:cxnSp>
          <p:nvCxnSpPr>
            <p:cNvPr id="321" name="Straight Connector 32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22" name="Straight Connector 321"/>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7" name="Group 322"/>
          <p:cNvGrpSpPr>
            <a:grpSpLocks/>
          </p:cNvGrpSpPr>
          <p:nvPr/>
        </p:nvGrpSpPr>
        <p:grpSpPr bwMode="auto">
          <a:xfrm>
            <a:off x="4997450" y="3940175"/>
            <a:ext cx="68263" cy="69850"/>
            <a:chOff x="3040743" y="2866040"/>
            <a:chExt cx="68217" cy="70926"/>
          </a:xfrm>
        </p:grpSpPr>
        <p:cxnSp>
          <p:nvCxnSpPr>
            <p:cNvPr id="324" name="Straight Connector 323"/>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25" name="Straight Connector 324"/>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8" name="Group 325"/>
          <p:cNvGrpSpPr>
            <a:grpSpLocks/>
          </p:cNvGrpSpPr>
          <p:nvPr/>
        </p:nvGrpSpPr>
        <p:grpSpPr bwMode="auto">
          <a:xfrm>
            <a:off x="5033963" y="3965575"/>
            <a:ext cx="68262" cy="69850"/>
            <a:chOff x="3040743" y="2866040"/>
            <a:chExt cx="68217" cy="70926"/>
          </a:xfrm>
        </p:grpSpPr>
        <p:cxnSp>
          <p:nvCxnSpPr>
            <p:cNvPr id="327" name="Straight Connector 326"/>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28" name="Straight Connector 327"/>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89" name="Group 328"/>
          <p:cNvGrpSpPr>
            <a:grpSpLocks/>
          </p:cNvGrpSpPr>
          <p:nvPr/>
        </p:nvGrpSpPr>
        <p:grpSpPr bwMode="auto">
          <a:xfrm>
            <a:off x="5091113" y="3984625"/>
            <a:ext cx="68262" cy="69850"/>
            <a:chOff x="3040743" y="2866040"/>
            <a:chExt cx="68217" cy="70926"/>
          </a:xfrm>
        </p:grpSpPr>
        <p:cxnSp>
          <p:nvCxnSpPr>
            <p:cNvPr id="330" name="Straight Connector 329"/>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31" name="Straight Connector 330"/>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0" name="Group 331"/>
          <p:cNvGrpSpPr>
            <a:grpSpLocks/>
          </p:cNvGrpSpPr>
          <p:nvPr/>
        </p:nvGrpSpPr>
        <p:grpSpPr bwMode="auto">
          <a:xfrm>
            <a:off x="5046663" y="3968750"/>
            <a:ext cx="68262" cy="69850"/>
            <a:chOff x="3040743" y="2866040"/>
            <a:chExt cx="68217" cy="70926"/>
          </a:xfrm>
        </p:grpSpPr>
        <p:cxnSp>
          <p:nvCxnSpPr>
            <p:cNvPr id="333" name="Straight Connector 332"/>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34" name="Straight Connector 33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1" name="Group 334"/>
          <p:cNvGrpSpPr>
            <a:grpSpLocks/>
          </p:cNvGrpSpPr>
          <p:nvPr/>
        </p:nvGrpSpPr>
        <p:grpSpPr bwMode="auto">
          <a:xfrm>
            <a:off x="5121275" y="4002088"/>
            <a:ext cx="68263" cy="69850"/>
            <a:chOff x="3040743" y="2866040"/>
            <a:chExt cx="68217" cy="70926"/>
          </a:xfrm>
        </p:grpSpPr>
        <p:cxnSp>
          <p:nvCxnSpPr>
            <p:cNvPr id="336" name="Straight Connector 335"/>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37" name="Straight Connector 336"/>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2" name="Group 337"/>
          <p:cNvGrpSpPr>
            <a:grpSpLocks/>
          </p:cNvGrpSpPr>
          <p:nvPr/>
        </p:nvGrpSpPr>
        <p:grpSpPr bwMode="auto">
          <a:xfrm>
            <a:off x="5072063" y="3975100"/>
            <a:ext cx="66675" cy="69850"/>
            <a:chOff x="3040743" y="2866040"/>
            <a:chExt cx="68217" cy="70926"/>
          </a:xfrm>
        </p:grpSpPr>
        <p:cxnSp>
          <p:nvCxnSpPr>
            <p:cNvPr id="339" name="Straight Connector 338"/>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40" name="Straight Connector 339"/>
            <p:cNvCxnSpPr>
              <a:cxnSpLocks/>
            </p:cNvCxnSpPr>
            <p:nvPr/>
          </p:nvCxnSpPr>
          <p:spPr bwMode="auto">
            <a:xfrm>
              <a:off x="3074851"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3" name="Group 340"/>
          <p:cNvGrpSpPr>
            <a:grpSpLocks/>
          </p:cNvGrpSpPr>
          <p:nvPr/>
        </p:nvGrpSpPr>
        <p:grpSpPr bwMode="auto">
          <a:xfrm>
            <a:off x="5145088" y="4010025"/>
            <a:ext cx="68262" cy="71438"/>
            <a:chOff x="3040743" y="2866040"/>
            <a:chExt cx="68217" cy="70926"/>
          </a:xfrm>
        </p:grpSpPr>
        <p:cxnSp>
          <p:nvCxnSpPr>
            <p:cNvPr id="342" name="Straight Connector 34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43" name="Straight Connector 342"/>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4" name="Group 343"/>
          <p:cNvGrpSpPr>
            <a:grpSpLocks/>
          </p:cNvGrpSpPr>
          <p:nvPr/>
        </p:nvGrpSpPr>
        <p:grpSpPr bwMode="auto">
          <a:xfrm>
            <a:off x="5170488" y="4021138"/>
            <a:ext cx="68262" cy="71437"/>
            <a:chOff x="3040743" y="2866040"/>
            <a:chExt cx="68217" cy="70926"/>
          </a:xfrm>
        </p:grpSpPr>
        <p:cxnSp>
          <p:nvCxnSpPr>
            <p:cNvPr id="345" name="Straight Connector 344"/>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46" name="Straight Connector 345"/>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5" name="Group 346"/>
          <p:cNvGrpSpPr>
            <a:grpSpLocks/>
          </p:cNvGrpSpPr>
          <p:nvPr/>
        </p:nvGrpSpPr>
        <p:grpSpPr bwMode="auto">
          <a:xfrm>
            <a:off x="5197475" y="4029075"/>
            <a:ext cx="68263" cy="71438"/>
            <a:chOff x="3040743" y="2866040"/>
            <a:chExt cx="68217" cy="70926"/>
          </a:xfrm>
        </p:grpSpPr>
        <p:cxnSp>
          <p:nvCxnSpPr>
            <p:cNvPr id="348" name="Straight Connector 347"/>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49" name="Straight Connector 348"/>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6" name="Group 349"/>
          <p:cNvGrpSpPr>
            <a:grpSpLocks/>
          </p:cNvGrpSpPr>
          <p:nvPr/>
        </p:nvGrpSpPr>
        <p:grpSpPr bwMode="auto">
          <a:xfrm>
            <a:off x="5110163" y="3994150"/>
            <a:ext cx="68262" cy="71438"/>
            <a:chOff x="3040743" y="2866040"/>
            <a:chExt cx="68217" cy="70926"/>
          </a:xfrm>
        </p:grpSpPr>
        <p:cxnSp>
          <p:nvCxnSpPr>
            <p:cNvPr id="351" name="Straight Connector 35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52" name="Straight Connector 351"/>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7" name="Group 352"/>
          <p:cNvGrpSpPr>
            <a:grpSpLocks/>
          </p:cNvGrpSpPr>
          <p:nvPr/>
        </p:nvGrpSpPr>
        <p:grpSpPr bwMode="auto">
          <a:xfrm>
            <a:off x="5168900" y="4013200"/>
            <a:ext cx="68263" cy="69850"/>
            <a:chOff x="3040743" y="2866040"/>
            <a:chExt cx="68217" cy="70926"/>
          </a:xfrm>
        </p:grpSpPr>
        <p:cxnSp>
          <p:nvCxnSpPr>
            <p:cNvPr id="354" name="Straight Connector 353"/>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55" name="Straight Connector 354"/>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8" name="Group 355"/>
          <p:cNvGrpSpPr>
            <a:grpSpLocks/>
          </p:cNvGrpSpPr>
          <p:nvPr/>
        </p:nvGrpSpPr>
        <p:grpSpPr bwMode="auto">
          <a:xfrm>
            <a:off x="5124450" y="3997325"/>
            <a:ext cx="68263" cy="71438"/>
            <a:chOff x="3040743" y="2866040"/>
            <a:chExt cx="68217" cy="70926"/>
          </a:xfrm>
        </p:grpSpPr>
        <p:cxnSp>
          <p:nvCxnSpPr>
            <p:cNvPr id="357" name="Straight Connector 356"/>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58" name="Straight Connector 35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099" name="Group 358"/>
          <p:cNvGrpSpPr>
            <a:grpSpLocks/>
          </p:cNvGrpSpPr>
          <p:nvPr/>
        </p:nvGrpSpPr>
        <p:grpSpPr bwMode="auto">
          <a:xfrm>
            <a:off x="5197475" y="4030663"/>
            <a:ext cx="68263" cy="69850"/>
            <a:chOff x="3040743" y="2866040"/>
            <a:chExt cx="68217" cy="70926"/>
          </a:xfrm>
        </p:grpSpPr>
        <p:cxnSp>
          <p:nvCxnSpPr>
            <p:cNvPr id="360" name="Straight Connector 359"/>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61" name="Straight Connector 36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0" name="Group 361"/>
          <p:cNvGrpSpPr>
            <a:grpSpLocks/>
          </p:cNvGrpSpPr>
          <p:nvPr/>
        </p:nvGrpSpPr>
        <p:grpSpPr bwMode="auto">
          <a:xfrm>
            <a:off x="5148263" y="4003675"/>
            <a:ext cx="68262" cy="69850"/>
            <a:chOff x="3040743" y="2866040"/>
            <a:chExt cx="68217" cy="70926"/>
          </a:xfrm>
        </p:grpSpPr>
        <p:cxnSp>
          <p:nvCxnSpPr>
            <p:cNvPr id="363" name="Straight Connector 362"/>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64" name="Straight Connector 363"/>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1" name="Group 364"/>
          <p:cNvGrpSpPr>
            <a:grpSpLocks/>
          </p:cNvGrpSpPr>
          <p:nvPr/>
        </p:nvGrpSpPr>
        <p:grpSpPr bwMode="auto">
          <a:xfrm>
            <a:off x="5221288" y="4038600"/>
            <a:ext cx="68262" cy="71438"/>
            <a:chOff x="3040743" y="2866040"/>
            <a:chExt cx="68217" cy="70926"/>
          </a:xfrm>
        </p:grpSpPr>
        <p:cxnSp>
          <p:nvCxnSpPr>
            <p:cNvPr id="366" name="Straight Connector 36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67" name="Straight Connector 366"/>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2" name="Group 367"/>
          <p:cNvGrpSpPr>
            <a:grpSpLocks/>
          </p:cNvGrpSpPr>
          <p:nvPr/>
        </p:nvGrpSpPr>
        <p:grpSpPr bwMode="auto">
          <a:xfrm>
            <a:off x="5248275" y="4049713"/>
            <a:ext cx="68263" cy="71437"/>
            <a:chOff x="3040743" y="2866040"/>
            <a:chExt cx="68217" cy="70926"/>
          </a:xfrm>
        </p:grpSpPr>
        <p:cxnSp>
          <p:nvCxnSpPr>
            <p:cNvPr id="369" name="Straight Connector 368"/>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70" name="Straight Connector 369"/>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3" name="Group 370"/>
          <p:cNvGrpSpPr>
            <a:grpSpLocks/>
          </p:cNvGrpSpPr>
          <p:nvPr/>
        </p:nvGrpSpPr>
        <p:grpSpPr bwMode="auto">
          <a:xfrm>
            <a:off x="5275263" y="4057650"/>
            <a:ext cx="68262" cy="71438"/>
            <a:chOff x="3040743" y="2866040"/>
            <a:chExt cx="68217" cy="70926"/>
          </a:xfrm>
        </p:grpSpPr>
        <p:cxnSp>
          <p:nvCxnSpPr>
            <p:cNvPr id="372" name="Straight Connector 37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73" name="Straight Connector 372"/>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4" name="Group 373"/>
          <p:cNvGrpSpPr>
            <a:grpSpLocks/>
          </p:cNvGrpSpPr>
          <p:nvPr/>
        </p:nvGrpSpPr>
        <p:grpSpPr bwMode="auto">
          <a:xfrm>
            <a:off x="5368925" y="4087813"/>
            <a:ext cx="68263" cy="71437"/>
            <a:chOff x="3040743" y="2866040"/>
            <a:chExt cx="68217" cy="70926"/>
          </a:xfrm>
        </p:grpSpPr>
        <p:cxnSp>
          <p:nvCxnSpPr>
            <p:cNvPr id="375" name="Straight Connector 374"/>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76" name="Straight Connector 375"/>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5" name="Group 376"/>
          <p:cNvGrpSpPr>
            <a:grpSpLocks/>
          </p:cNvGrpSpPr>
          <p:nvPr/>
        </p:nvGrpSpPr>
        <p:grpSpPr bwMode="auto">
          <a:xfrm>
            <a:off x="5427663" y="4106863"/>
            <a:ext cx="66675" cy="69850"/>
            <a:chOff x="3040743" y="2866040"/>
            <a:chExt cx="68217" cy="70926"/>
          </a:xfrm>
        </p:grpSpPr>
        <p:cxnSp>
          <p:nvCxnSpPr>
            <p:cNvPr id="378" name="Straight Connector 377"/>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79" name="Straight Connector 378"/>
            <p:cNvCxnSpPr>
              <a:cxnSpLocks/>
            </p:cNvCxnSpPr>
            <p:nvPr/>
          </p:nvCxnSpPr>
          <p:spPr bwMode="auto">
            <a:xfrm>
              <a:off x="3074851"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6" name="Group 379"/>
          <p:cNvGrpSpPr>
            <a:grpSpLocks/>
          </p:cNvGrpSpPr>
          <p:nvPr/>
        </p:nvGrpSpPr>
        <p:grpSpPr bwMode="auto">
          <a:xfrm>
            <a:off x="5381625" y="4090988"/>
            <a:ext cx="68263" cy="71437"/>
            <a:chOff x="3040743" y="2866040"/>
            <a:chExt cx="68217" cy="70926"/>
          </a:xfrm>
        </p:grpSpPr>
        <p:cxnSp>
          <p:nvCxnSpPr>
            <p:cNvPr id="381" name="Straight Connector 38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82" name="Straight Connector 381"/>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7" name="Group 382"/>
          <p:cNvGrpSpPr>
            <a:grpSpLocks/>
          </p:cNvGrpSpPr>
          <p:nvPr/>
        </p:nvGrpSpPr>
        <p:grpSpPr bwMode="auto">
          <a:xfrm>
            <a:off x="5456238" y="4124325"/>
            <a:ext cx="68262" cy="69850"/>
            <a:chOff x="3040743" y="2866040"/>
            <a:chExt cx="68217" cy="70926"/>
          </a:xfrm>
        </p:grpSpPr>
        <p:cxnSp>
          <p:nvCxnSpPr>
            <p:cNvPr id="384" name="Straight Connector 383"/>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85" name="Straight Connector 384"/>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8" name="Group 385"/>
          <p:cNvGrpSpPr>
            <a:grpSpLocks/>
          </p:cNvGrpSpPr>
          <p:nvPr/>
        </p:nvGrpSpPr>
        <p:grpSpPr bwMode="auto">
          <a:xfrm>
            <a:off x="5407025" y="4097338"/>
            <a:ext cx="68263" cy="69850"/>
            <a:chOff x="3040743" y="2866040"/>
            <a:chExt cx="68217" cy="70926"/>
          </a:xfrm>
        </p:grpSpPr>
        <p:cxnSp>
          <p:nvCxnSpPr>
            <p:cNvPr id="387" name="Straight Connector 386"/>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88" name="Straight Connector 38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09" name="Group 388"/>
          <p:cNvGrpSpPr>
            <a:grpSpLocks/>
          </p:cNvGrpSpPr>
          <p:nvPr/>
        </p:nvGrpSpPr>
        <p:grpSpPr bwMode="auto">
          <a:xfrm>
            <a:off x="5480050" y="4132263"/>
            <a:ext cx="68263" cy="71437"/>
            <a:chOff x="3040743" y="2866040"/>
            <a:chExt cx="68217" cy="70926"/>
          </a:xfrm>
        </p:grpSpPr>
        <p:cxnSp>
          <p:nvCxnSpPr>
            <p:cNvPr id="390" name="Straight Connector 38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91" name="Straight Connector 39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0" name="Group 391"/>
          <p:cNvGrpSpPr>
            <a:grpSpLocks/>
          </p:cNvGrpSpPr>
          <p:nvPr/>
        </p:nvGrpSpPr>
        <p:grpSpPr bwMode="auto">
          <a:xfrm>
            <a:off x="5505450" y="4143375"/>
            <a:ext cx="68263" cy="71438"/>
            <a:chOff x="3040743" y="2866040"/>
            <a:chExt cx="68217" cy="70926"/>
          </a:xfrm>
        </p:grpSpPr>
        <p:cxnSp>
          <p:nvCxnSpPr>
            <p:cNvPr id="393" name="Straight Connector 39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94" name="Straight Connector 393"/>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1" name="Group 394"/>
          <p:cNvGrpSpPr>
            <a:grpSpLocks/>
          </p:cNvGrpSpPr>
          <p:nvPr/>
        </p:nvGrpSpPr>
        <p:grpSpPr bwMode="auto">
          <a:xfrm>
            <a:off x="5532438" y="4151313"/>
            <a:ext cx="68262" cy="71437"/>
            <a:chOff x="3040743" y="2866040"/>
            <a:chExt cx="68217" cy="70926"/>
          </a:xfrm>
        </p:grpSpPr>
        <p:cxnSp>
          <p:nvCxnSpPr>
            <p:cNvPr id="396" name="Straight Connector 39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397" name="Straight Connector 396"/>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2" name="Group 397"/>
          <p:cNvGrpSpPr>
            <a:grpSpLocks/>
          </p:cNvGrpSpPr>
          <p:nvPr/>
        </p:nvGrpSpPr>
        <p:grpSpPr bwMode="auto">
          <a:xfrm>
            <a:off x="5445125" y="4121150"/>
            <a:ext cx="68263" cy="71438"/>
            <a:chOff x="3040743" y="2866040"/>
            <a:chExt cx="68217" cy="70926"/>
          </a:xfrm>
        </p:grpSpPr>
        <p:cxnSp>
          <p:nvCxnSpPr>
            <p:cNvPr id="399" name="Straight Connector 398"/>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00" name="Straight Connector 399"/>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3" name="Group 400"/>
          <p:cNvGrpSpPr>
            <a:grpSpLocks/>
          </p:cNvGrpSpPr>
          <p:nvPr/>
        </p:nvGrpSpPr>
        <p:grpSpPr bwMode="auto">
          <a:xfrm>
            <a:off x="5626100" y="4195763"/>
            <a:ext cx="68263" cy="71437"/>
            <a:chOff x="3040743" y="2866040"/>
            <a:chExt cx="68217" cy="70926"/>
          </a:xfrm>
        </p:grpSpPr>
        <p:cxnSp>
          <p:nvCxnSpPr>
            <p:cNvPr id="402" name="Straight Connector 40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03" name="Straight Connector 402"/>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4" name="Group 403"/>
          <p:cNvGrpSpPr>
            <a:grpSpLocks/>
          </p:cNvGrpSpPr>
          <p:nvPr/>
        </p:nvGrpSpPr>
        <p:grpSpPr bwMode="auto">
          <a:xfrm>
            <a:off x="5573713" y="4165600"/>
            <a:ext cx="68262" cy="69850"/>
            <a:chOff x="3040743" y="2866040"/>
            <a:chExt cx="68217" cy="70926"/>
          </a:xfrm>
        </p:grpSpPr>
        <p:cxnSp>
          <p:nvCxnSpPr>
            <p:cNvPr id="405" name="Straight Connector 404"/>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06" name="Straight Connector 405"/>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5" name="Group 406"/>
          <p:cNvGrpSpPr>
            <a:grpSpLocks/>
          </p:cNvGrpSpPr>
          <p:nvPr/>
        </p:nvGrpSpPr>
        <p:grpSpPr bwMode="auto">
          <a:xfrm>
            <a:off x="5703888" y="4200525"/>
            <a:ext cx="68262" cy="71438"/>
            <a:chOff x="3040743" y="2866040"/>
            <a:chExt cx="68217" cy="70926"/>
          </a:xfrm>
        </p:grpSpPr>
        <p:cxnSp>
          <p:nvCxnSpPr>
            <p:cNvPr id="408" name="Straight Connector 407"/>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09" name="Straight Connector 408"/>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6" name="Group 409"/>
          <p:cNvGrpSpPr>
            <a:grpSpLocks/>
          </p:cNvGrpSpPr>
          <p:nvPr/>
        </p:nvGrpSpPr>
        <p:grpSpPr bwMode="auto">
          <a:xfrm>
            <a:off x="5557838" y="4162425"/>
            <a:ext cx="68262" cy="71438"/>
            <a:chOff x="3040743" y="2866040"/>
            <a:chExt cx="68217" cy="70926"/>
          </a:xfrm>
        </p:grpSpPr>
        <p:cxnSp>
          <p:nvCxnSpPr>
            <p:cNvPr id="411" name="Straight Connector 410"/>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12" name="Straight Connector 411"/>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7" name="Group 412"/>
          <p:cNvGrpSpPr>
            <a:grpSpLocks/>
          </p:cNvGrpSpPr>
          <p:nvPr/>
        </p:nvGrpSpPr>
        <p:grpSpPr bwMode="auto">
          <a:xfrm>
            <a:off x="5681663" y="4200525"/>
            <a:ext cx="68262" cy="71438"/>
            <a:chOff x="3040743" y="2866040"/>
            <a:chExt cx="68217" cy="70926"/>
          </a:xfrm>
        </p:grpSpPr>
        <p:cxnSp>
          <p:nvCxnSpPr>
            <p:cNvPr id="414" name="Straight Connector 413"/>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15" name="Straight Connector 414"/>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8" name="Group 415"/>
          <p:cNvGrpSpPr>
            <a:grpSpLocks/>
          </p:cNvGrpSpPr>
          <p:nvPr/>
        </p:nvGrpSpPr>
        <p:grpSpPr bwMode="auto">
          <a:xfrm>
            <a:off x="5610225" y="4165600"/>
            <a:ext cx="68263" cy="69850"/>
            <a:chOff x="3040743" y="2866040"/>
            <a:chExt cx="68217" cy="70926"/>
          </a:xfrm>
        </p:grpSpPr>
        <p:cxnSp>
          <p:nvCxnSpPr>
            <p:cNvPr id="417" name="Straight Connector 416"/>
            <p:cNvCxnSpPr>
              <a:cxnSpLocks/>
            </p:cNvCxnSpPr>
            <p:nvPr/>
          </p:nvCxnSpPr>
          <p:spPr bwMode="auto">
            <a:xfrm>
              <a:off x="3040743" y="2901503"/>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18" name="Straight Connector 417"/>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19" name="Group 418"/>
          <p:cNvGrpSpPr>
            <a:grpSpLocks/>
          </p:cNvGrpSpPr>
          <p:nvPr/>
        </p:nvGrpSpPr>
        <p:grpSpPr bwMode="auto">
          <a:xfrm>
            <a:off x="5648325" y="4200525"/>
            <a:ext cx="68263" cy="71438"/>
            <a:chOff x="3040743" y="2866040"/>
            <a:chExt cx="68217" cy="70926"/>
          </a:xfrm>
        </p:grpSpPr>
        <p:cxnSp>
          <p:nvCxnSpPr>
            <p:cNvPr id="420" name="Straight Connector 41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21" name="Straight Connector 42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sp>
        <p:nvSpPr>
          <p:cNvPr id="422" name="Rectangle 421"/>
          <p:cNvSpPr/>
          <p:nvPr/>
        </p:nvSpPr>
        <p:spPr bwMode="auto">
          <a:xfrm>
            <a:off x="5338763" y="4081463"/>
            <a:ext cx="58737" cy="71437"/>
          </a:xfrm>
          <a:prstGeom prst="rect">
            <a:avLst/>
          </a:prstGeom>
          <a:solidFill>
            <a:schemeClr val="accent3"/>
          </a:solidFill>
          <a:ln>
            <a:no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grpSp>
        <p:nvGrpSpPr>
          <p:cNvPr id="82121" name="Group 422"/>
          <p:cNvGrpSpPr>
            <a:grpSpLocks/>
          </p:cNvGrpSpPr>
          <p:nvPr/>
        </p:nvGrpSpPr>
        <p:grpSpPr bwMode="auto">
          <a:xfrm>
            <a:off x="5711825" y="4268788"/>
            <a:ext cx="68263" cy="71437"/>
            <a:chOff x="3040743" y="2866040"/>
            <a:chExt cx="68217" cy="70926"/>
          </a:xfrm>
        </p:grpSpPr>
        <p:cxnSp>
          <p:nvCxnSpPr>
            <p:cNvPr id="424" name="Straight Connector 423"/>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25" name="Straight Connector 424"/>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22" name="Group 425"/>
          <p:cNvGrpSpPr>
            <a:grpSpLocks/>
          </p:cNvGrpSpPr>
          <p:nvPr/>
        </p:nvGrpSpPr>
        <p:grpSpPr bwMode="auto">
          <a:xfrm>
            <a:off x="5729288" y="4344988"/>
            <a:ext cx="68262" cy="71437"/>
            <a:chOff x="3040743" y="2866040"/>
            <a:chExt cx="68217" cy="70926"/>
          </a:xfrm>
        </p:grpSpPr>
        <p:cxnSp>
          <p:nvCxnSpPr>
            <p:cNvPr id="427" name="Straight Connector 426"/>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28" name="Straight Connector 427"/>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23" name="Group 428"/>
          <p:cNvGrpSpPr>
            <a:grpSpLocks/>
          </p:cNvGrpSpPr>
          <p:nvPr/>
        </p:nvGrpSpPr>
        <p:grpSpPr bwMode="auto">
          <a:xfrm>
            <a:off x="5822950" y="4348163"/>
            <a:ext cx="68263" cy="71437"/>
            <a:chOff x="3040743" y="2866040"/>
            <a:chExt cx="68217" cy="70926"/>
          </a:xfrm>
        </p:grpSpPr>
        <p:cxnSp>
          <p:nvCxnSpPr>
            <p:cNvPr id="430" name="Straight Connector 429"/>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31" name="Straight Connector 430"/>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24" name="Group 431"/>
          <p:cNvGrpSpPr>
            <a:grpSpLocks/>
          </p:cNvGrpSpPr>
          <p:nvPr/>
        </p:nvGrpSpPr>
        <p:grpSpPr bwMode="auto">
          <a:xfrm>
            <a:off x="5924550" y="4552950"/>
            <a:ext cx="68263" cy="71438"/>
            <a:chOff x="3040743" y="2866040"/>
            <a:chExt cx="68217" cy="70926"/>
          </a:xfrm>
        </p:grpSpPr>
        <p:cxnSp>
          <p:nvCxnSpPr>
            <p:cNvPr id="433" name="Straight Connector 432"/>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34" name="Straight Connector 433"/>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25" name="Group 434"/>
          <p:cNvGrpSpPr>
            <a:grpSpLocks/>
          </p:cNvGrpSpPr>
          <p:nvPr/>
        </p:nvGrpSpPr>
        <p:grpSpPr bwMode="auto">
          <a:xfrm>
            <a:off x="5949950" y="4552950"/>
            <a:ext cx="68263" cy="71438"/>
            <a:chOff x="3040743" y="2866040"/>
            <a:chExt cx="68217" cy="70926"/>
          </a:xfrm>
        </p:grpSpPr>
        <p:cxnSp>
          <p:nvCxnSpPr>
            <p:cNvPr id="436" name="Straight Connector 435"/>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37" name="Straight Connector 436"/>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26" name="Group 437"/>
          <p:cNvGrpSpPr>
            <a:grpSpLocks/>
          </p:cNvGrpSpPr>
          <p:nvPr/>
        </p:nvGrpSpPr>
        <p:grpSpPr bwMode="auto">
          <a:xfrm>
            <a:off x="5975350" y="4552950"/>
            <a:ext cx="68263" cy="71438"/>
            <a:chOff x="3040743" y="2866040"/>
            <a:chExt cx="68217" cy="70926"/>
          </a:xfrm>
        </p:grpSpPr>
        <p:cxnSp>
          <p:nvCxnSpPr>
            <p:cNvPr id="439" name="Straight Connector 438"/>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40" name="Straight Connector 439"/>
            <p:cNvCxnSpPr>
              <a:cxnSpLocks/>
            </p:cNvCxnSpPr>
            <p:nvPr/>
          </p:nvCxnSpPr>
          <p:spPr bwMode="auto">
            <a:xfrm>
              <a:off x="3074059" y="2866040"/>
              <a:ext cx="0" cy="70926"/>
            </a:xfrm>
            <a:prstGeom prst="line">
              <a:avLst/>
            </a:prstGeom>
            <a:noFill/>
            <a:ln w="12700" cap="flat" cmpd="sng" algn="ctr">
              <a:solidFill>
                <a:schemeClr val="accent3"/>
              </a:solidFill>
              <a:prstDash val="solid"/>
              <a:round/>
              <a:headEnd type="none" w="med" len="med"/>
              <a:tailEnd type="none" w="med" len="med"/>
            </a:ln>
            <a:effectLst/>
          </p:spPr>
        </p:cxnSp>
      </p:grpSp>
      <p:grpSp>
        <p:nvGrpSpPr>
          <p:cNvPr id="82127" name="Group 440"/>
          <p:cNvGrpSpPr>
            <a:grpSpLocks/>
          </p:cNvGrpSpPr>
          <p:nvPr/>
        </p:nvGrpSpPr>
        <p:grpSpPr bwMode="auto">
          <a:xfrm>
            <a:off x="5656263" y="4200525"/>
            <a:ext cx="68262" cy="71438"/>
            <a:chOff x="3040743" y="2866040"/>
            <a:chExt cx="68217" cy="70926"/>
          </a:xfrm>
        </p:grpSpPr>
        <p:cxnSp>
          <p:nvCxnSpPr>
            <p:cNvPr id="442" name="Straight Connector 441"/>
            <p:cNvCxnSpPr>
              <a:cxnSpLocks/>
            </p:cNvCxnSpPr>
            <p:nvPr/>
          </p:nvCxnSpPr>
          <p:spPr bwMode="auto">
            <a:xfrm>
              <a:off x="3040743" y="2902291"/>
              <a:ext cx="68217" cy="0"/>
            </a:xfrm>
            <a:prstGeom prst="line">
              <a:avLst/>
            </a:prstGeom>
            <a:noFill/>
            <a:ln w="12700" cap="flat" cmpd="sng" algn="ctr">
              <a:solidFill>
                <a:schemeClr val="accent3"/>
              </a:solidFill>
              <a:prstDash val="solid"/>
              <a:round/>
              <a:headEnd type="none" w="med" len="med"/>
              <a:tailEnd type="none" w="med" len="med"/>
            </a:ln>
            <a:effectLst/>
          </p:spPr>
        </p:cxnSp>
        <p:cxnSp>
          <p:nvCxnSpPr>
            <p:cNvPr id="443" name="Straight Connector 442"/>
            <p:cNvCxnSpPr>
              <a:cxnSpLocks/>
            </p:cNvCxnSpPr>
            <p:nvPr/>
          </p:nvCxnSpPr>
          <p:spPr bwMode="auto">
            <a:xfrm>
              <a:off x="3074058" y="2866040"/>
              <a:ext cx="0" cy="70926"/>
            </a:xfrm>
            <a:prstGeom prst="line">
              <a:avLst/>
            </a:prstGeom>
            <a:noFill/>
            <a:ln w="12700" cap="flat" cmpd="sng" algn="ctr">
              <a:solidFill>
                <a:schemeClr val="accent3"/>
              </a:solidFill>
              <a:prstDash val="solid"/>
              <a:round/>
              <a:headEnd type="none" w="med" len="med"/>
              <a:tailEnd type="none" w="med" len="med"/>
            </a:ln>
            <a:effectLst/>
          </p:spPr>
        </p:cxnSp>
      </p:grpSp>
      <p:sp>
        <p:nvSpPr>
          <p:cNvPr id="444" name="Rectangle 443"/>
          <p:cNvSpPr/>
          <p:nvPr/>
        </p:nvSpPr>
        <p:spPr bwMode="auto">
          <a:xfrm>
            <a:off x="5803900" y="4348163"/>
            <a:ext cx="46038" cy="71437"/>
          </a:xfrm>
          <a:prstGeom prst="rect">
            <a:avLst/>
          </a:prstGeom>
          <a:solidFill>
            <a:schemeClr val="accent3"/>
          </a:solidFill>
          <a:ln>
            <a:noFill/>
          </a:ln>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grpSp>
        <p:nvGrpSpPr>
          <p:cNvPr id="82129" name="Group 90"/>
          <p:cNvGrpSpPr>
            <a:grpSpLocks/>
          </p:cNvGrpSpPr>
          <p:nvPr/>
        </p:nvGrpSpPr>
        <p:grpSpPr bwMode="auto">
          <a:xfrm>
            <a:off x="1657350" y="2692400"/>
            <a:ext cx="4767263" cy="1157288"/>
            <a:chOff x="1527717" y="2691904"/>
            <a:chExt cx="4766031" cy="1157497"/>
          </a:xfrm>
        </p:grpSpPr>
        <p:sp>
          <p:nvSpPr>
            <p:cNvPr id="82377" name="Freeform: Shape 89"/>
            <p:cNvSpPr>
              <a:spLocks/>
            </p:cNvSpPr>
            <p:nvPr/>
          </p:nvSpPr>
          <p:spPr bwMode="auto">
            <a:xfrm>
              <a:off x="4460488" y="3633067"/>
              <a:ext cx="1833260" cy="216334"/>
            </a:xfrm>
            <a:custGeom>
              <a:avLst/>
              <a:gdLst>
                <a:gd name="T0" fmla="*/ 0 w 1833260"/>
                <a:gd name="T1" fmla="*/ 0 h 216334"/>
                <a:gd name="T2" fmla="*/ 57986 w 1833260"/>
                <a:gd name="T3" fmla="*/ 0 h 216334"/>
                <a:gd name="T4" fmla="*/ 57986 w 1833260"/>
                <a:gd name="T5" fmla="*/ 26763 h 216334"/>
                <a:gd name="T6" fmla="*/ 189571 w 1833260"/>
                <a:gd name="T7" fmla="*/ 26763 h 216334"/>
                <a:gd name="T8" fmla="*/ 189571 w 1833260"/>
                <a:gd name="T9" fmla="*/ 55756 h 216334"/>
                <a:gd name="T10" fmla="*/ 236406 w 1833260"/>
                <a:gd name="T11" fmla="*/ 55756 h 216334"/>
                <a:gd name="T12" fmla="*/ 236406 w 1833260"/>
                <a:gd name="T13" fmla="*/ 66908 h 216334"/>
                <a:gd name="T14" fmla="*/ 323385 w 1833260"/>
                <a:gd name="T15" fmla="*/ 66908 h 216334"/>
                <a:gd name="T16" fmla="*/ 323385 w 1833260"/>
                <a:gd name="T17" fmla="*/ 82519 h 216334"/>
                <a:gd name="T18" fmla="*/ 385832 w 1833260"/>
                <a:gd name="T19" fmla="*/ 82519 h 216334"/>
                <a:gd name="T20" fmla="*/ 385832 w 1833260"/>
                <a:gd name="T21" fmla="*/ 102592 h 216334"/>
                <a:gd name="T22" fmla="*/ 405904 w 1833260"/>
                <a:gd name="T23" fmla="*/ 102592 h 216334"/>
                <a:gd name="T24" fmla="*/ 553100 w 1833260"/>
                <a:gd name="T25" fmla="*/ 102592 h 216334"/>
                <a:gd name="T26" fmla="*/ 553100 w 1833260"/>
                <a:gd name="T27" fmla="*/ 127124 h 216334"/>
                <a:gd name="T28" fmla="*/ 644540 w 1833260"/>
                <a:gd name="T29" fmla="*/ 127124 h 216334"/>
                <a:gd name="T30" fmla="*/ 644540 w 1833260"/>
                <a:gd name="T31" fmla="*/ 144966 h 216334"/>
                <a:gd name="T32" fmla="*/ 680224 w 1833260"/>
                <a:gd name="T33" fmla="*/ 144966 h 216334"/>
                <a:gd name="T34" fmla="*/ 827420 w 1833260"/>
                <a:gd name="T35" fmla="*/ 144966 h 216334"/>
                <a:gd name="T36" fmla="*/ 827420 w 1833260"/>
                <a:gd name="T37" fmla="*/ 176190 h 216334"/>
                <a:gd name="T38" fmla="*/ 847492 w 1833260"/>
                <a:gd name="T39" fmla="*/ 178420 h 216334"/>
                <a:gd name="T40" fmla="*/ 901018 w 1833260"/>
                <a:gd name="T41" fmla="*/ 178420 h 216334"/>
                <a:gd name="T42" fmla="*/ 901018 w 1833260"/>
                <a:gd name="T43" fmla="*/ 178420 h 216334"/>
                <a:gd name="T44" fmla="*/ 932242 w 1833260"/>
                <a:gd name="T45" fmla="*/ 178420 h 216334"/>
                <a:gd name="T46" fmla="*/ 932242 w 1833260"/>
                <a:gd name="T47" fmla="*/ 216334 h 216334"/>
                <a:gd name="T48" fmla="*/ 1833260 w 1833260"/>
                <a:gd name="T49" fmla="*/ 216334 h 21633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833260" h="216334">
                  <a:moveTo>
                    <a:pt x="0" y="0"/>
                  </a:moveTo>
                  <a:lnTo>
                    <a:pt x="57986" y="0"/>
                  </a:lnTo>
                  <a:lnTo>
                    <a:pt x="57986" y="26763"/>
                  </a:lnTo>
                  <a:lnTo>
                    <a:pt x="189571" y="26763"/>
                  </a:lnTo>
                  <a:lnTo>
                    <a:pt x="189571" y="55756"/>
                  </a:lnTo>
                  <a:lnTo>
                    <a:pt x="236406" y="55756"/>
                  </a:lnTo>
                  <a:lnTo>
                    <a:pt x="236406" y="66908"/>
                  </a:lnTo>
                  <a:lnTo>
                    <a:pt x="323385" y="66908"/>
                  </a:lnTo>
                  <a:lnTo>
                    <a:pt x="323385" y="82519"/>
                  </a:lnTo>
                  <a:lnTo>
                    <a:pt x="385832" y="82519"/>
                  </a:lnTo>
                  <a:lnTo>
                    <a:pt x="385832" y="102592"/>
                  </a:lnTo>
                  <a:lnTo>
                    <a:pt x="405904" y="102592"/>
                  </a:lnTo>
                  <a:lnTo>
                    <a:pt x="553100" y="102592"/>
                  </a:lnTo>
                  <a:lnTo>
                    <a:pt x="553100" y="127124"/>
                  </a:lnTo>
                  <a:lnTo>
                    <a:pt x="644540" y="127124"/>
                  </a:lnTo>
                  <a:lnTo>
                    <a:pt x="644540" y="144966"/>
                  </a:lnTo>
                  <a:lnTo>
                    <a:pt x="680224" y="144966"/>
                  </a:lnTo>
                  <a:lnTo>
                    <a:pt x="827420" y="144966"/>
                  </a:lnTo>
                  <a:lnTo>
                    <a:pt x="827420" y="176190"/>
                  </a:lnTo>
                  <a:lnTo>
                    <a:pt x="847492" y="178420"/>
                  </a:lnTo>
                  <a:lnTo>
                    <a:pt x="901018" y="178420"/>
                  </a:lnTo>
                  <a:lnTo>
                    <a:pt x="932242" y="178420"/>
                  </a:lnTo>
                  <a:lnTo>
                    <a:pt x="932242" y="216334"/>
                  </a:lnTo>
                  <a:lnTo>
                    <a:pt x="1833260" y="216334"/>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78" name="Freeform: Shape 87"/>
            <p:cNvSpPr>
              <a:spLocks/>
            </p:cNvSpPr>
            <p:nvPr/>
          </p:nvSpPr>
          <p:spPr bwMode="auto">
            <a:xfrm>
              <a:off x="1527717" y="2691904"/>
              <a:ext cx="2975145" cy="941163"/>
            </a:xfrm>
            <a:custGeom>
              <a:avLst/>
              <a:gdLst>
                <a:gd name="T0" fmla="*/ 196262 w 2975145"/>
                <a:gd name="T1" fmla="*/ 0 h 941163"/>
                <a:gd name="T2" fmla="*/ 269860 w 2975145"/>
                <a:gd name="T3" fmla="*/ 33454 h 941163"/>
                <a:gd name="T4" fmla="*/ 323385 w 2975145"/>
                <a:gd name="T5" fmla="*/ 57987 h 941163"/>
                <a:gd name="T6" fmla="*/ 392523 w 2975145"/>
                <a:gd name="T7" fmla="*/ 66908 h 941163"/>
                <a:gd name="T8" fmla="*/ 430437 w 2975145"/>
                <a:gd name="T9" fmla="*/ 80289 h 941163"/>
                <a:gd name="T10" fmla="*/ 562022 w 2975145"/>
                <a:gd name="T11" fmla="*/ 80289 h 941163"/>
                <a:gd name="T12" fmla="*/ 613317 w 2975145"/>
                <a:gd name="T13" fmla="*/ 98131 h 941163"/>
                <a:gd name="T14" fmla="*/ 646771 w 2975145"/>
                <a:gd name="T15" fmla="*/ 113743 h 941163"/>
                <a:gd name="T16" fmla="*/ 675764 w 2975145"/>
                <a:gd name="T17" fmla="*/ 133815 h 941163"/>
                <a:gd name="T18" fmla="*/ 727060 w 2975145"/>
                <a:gd name="T19" fmla="*/ 144966 h 941163"/>
                <a:gd name="T20" fmla="*/ 791737 w 2975145"/>
                <a:gd name="T21" fmla="*/ 162808 h 941163"/>
                <a:gd name="T22" fmla="*/ 845263 w 2975145"/>
                <a:gd name="T23" fmla="*/ 180650 h 941163"/>
                <a:gd name="T24" fmla="*/ 887637 w 2975145"/>
                <a:gd name="T25" fmla="*/ 202953 h 941163"/>
                <a:gd name="T26" fmla="*/ 936703 w 2975145"/>
                <a:gd name="T27" fmla="*/ 225255 h 941163"/>
                <a:gd name="T28" fmla="*/ 981307 w 2975145"/>
                <a:gd name="T29" fmla="*/ 247557 h 941163"/>
                <a:gd name="T30" fmla="*/ 1072747 w 2975145"/>
                <a:gd name="T31" fmla="*/ 247557 h 941163"/>
                <a:gd name="T32" fmla="*/ 1112892 w 2975145"/>
                <a:gd name="T33" fmla="*/ 274320 h 941163"/>
                <a:gd name="T34" fmla="*/ 1164187 w 2975145"/>
                <a:gd name="T35" fmla="*/ 298853 h 941163"/>
                <a:gd name="T36" fmla="*/ 1193181 w 2975145"/>
                <a:gd name="T37" fmla="*/ 323386 h 941163"/>
                <a:gd name="T38" fmla="*/ 1264548 w 2975145"/>
                <a:gd name="T39" fmla="*/ 347918 h 941163"/>
                <a:gd name="T40" fmla="*/ 1309153 w 2975145"/>
                <a:gd name="T41" fmla="*/ 365760 h 941163"/>
                <a:gd name="T42" fmla="*/ 1376061 w 2975145"/>
                <a:gd name="T43" fmla="*/ 392523 h 941163"/>
                <a:gd name="T44" fmla="*/ 1420665 w 2975145"/>
                <a:gd name="T45" fmla="*/ 405905 h 941163"/>
                <a:gd name="T46" fmla="*/ 1489803 w 2975145"/>
                <a:gd name="T47" fmla="*/ 430437 h 941163"/>
                <a:gd name="T48" fmla="*/ 1547789 w 2975145"/>
                <a:gd name="T49" fmla="*/ 446049 h 941163"/>
                <a:gd name="T50" fmla="*/ 1599085 w 2975145"/>
                <a:gd name="T51" fmla="*/ 475042 h 941163"/>
                <a:gd name="T52" fmla="*/ 1681604 w 2975145"/>
                <a:gd name="T53" fmla="*/ 510726 h 941163"/>
                <a:gd name="T54" fmla="*/ 1741821 w 2975145"/>
                <a:gd name="T55" fmla="*/ 533029 h 941163"/>
                <a:gd name="T56" fmla="*/ 1797577 w 2975145"/>
                <a:gd name="T57" fmla="*/ 564252 h 941163"/>
                <a:gd name="T58" fmla="*/ 1851103 w 2975145"/>
                <a:gd name="T59" fmla="*/ 591015 h 941163"/>
                <a:gd name="T60" fmla="*/ 1929161 w 2975145"/>
                <a:gd name="T61" fmla="*/ 615548 h 941163"/>
                <a:gd name="T62" fmla="*/ 1987147 w 2975145"/>
                <a:gd name="T63" fmla="*/ 640080 h 941163"/>
                <a:gd name="T64" fmla="*/ 2036213 w 2975145"/>
                <a:gd name="T65" fmla="*/ 660153 h 941163"/>
                <a:gd name="T66" fmla="*/ 2085278 w 2975145"/>
                <a:gd name="T67" fmla="*/ 682455 h 941163"/>
                <a:gd name="T68" fmla="*/ 2158876 w 2975145"/>
                <a:gd name="T69" fmla="*/ 702527 h 941163"/>
                <a:gd name="T70" fmla="*/ 2254777 w 2975145"/>
                <a:gd name="T71" fmla="*/ 702527 h 941163"/>
                <a:gd name="T72" fmla="*/ 2299382 w 2975145"/>
                <a:gd name="T73" fmla="*/ 742672 h 941163"/>
                <a:gd name="T74" fmla="*/ 2326144 w 2975145"/>
                <a:gd name="T75" fmla="*/ 767204 h 941163"/>
                <a:gd name="T76" fmla="*/ 2451038 w 2975145"/>
                <a:gd name="T77" fmla="*/ 785046 h 941163"/>
                <a:gd name="T78" fmla="*/ 2520176 w 2975145"/>
                <a:gd name="T79" fmla="*/ 800658 h 941163"/>
                <a:gd name="T80" fmla="*/ 2658451 w 2975145"/>
                <a:gd name="T81" fmla="*/ 800658 h 941163"/>
                <a:gd name="T82" fmla="*/ 2698595 w 2975145"/>
                <a:gd name="T83" fmla="*/ 843033 h 941163"/>
                <a:gd name="T84" fmla="*/ 2749891 w 2975145"/>
                <a:gd name="T85" fmla="*/ 865335 h 941163"/>
                <a:gd name="T86" fmla="*/ 2848022 w 2975145"/>
                <a:gd name="T87" fmla="*/ 901019 h 941163"/>
                <a:gd name="T88" fmla="*/ 2908238 w 2975145"/>
                <a:gd name="T89" fmla="*/ 907709 h 941163"/>
                <a:gd name="T90" fmla="*/ 2975145 w 2975145"/>
                <a:gd name="T91" fmla="*/ 941163 h 9411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975145" h="941163">
                  <a:moveTo>
                    <a:pt x="0" y="0"/>
                  </a:moveTo>
                  <a:lnTo>
                    <a:pt x="196262" y="0"/>
                  </a:lnTo>
                  <a:lnTo>
                    <a:pt x="196262" y="33454"/>
                  </a:lnTo>
                  <a:lnTo>
                    <a:pt x="269860" y="33454"/>
                  </a:lnTo>
                  <a:lnTo>
                    <a:pt x="323385" y="33454"/>
                  </a:lnTo>
                  <a:lnTo>
                    <a:pt x="323385" y="57987"/>
                  </a:lnTo>
                  <a:lnTo>
                    <a:pt x="392523" y="57987"/>
                  </a:lnTo>
                  <a:lnTo>
                    <a:pt x="392523" y="66908"/>
                  </a:lnTo>
                  <a:lnTo>
                    <a:pt x="430437" y="66908"/>
                  </a:lnTo>
                  <a:lnTo>
                    <a:pt x="430437" y="80289"/>
                  </a:lnTo>
                  <a:lnTo>
                    <a:pt x="508496" y="80289"/>
                  </a:lnTo>
                  <a:lnTo>
                    <a:pt x="562022" y="80289"/>
                  </a:lnTo>
                  <a:lnTo>
                    <a:pt x="562022" y="98131"/>
                  </a:lnTo>
                  <a:lnTo>
                    <a:pt x="613317" y="98131"/>
                  </a:lnTo>
                  <a:lnTo>
                    <a:pt x="646771" y="98131"/>
                  </a:lnTo>
                  <a:lnTo>
                    <a:pt x="646771" y="113743"/>
                  </a:lnTo>
                  <a:lnTo>
                    <a:pt x="675764" y="113743"/>
                  </a:lnTo>
                  <a:lnTo>
                    <a:pt x="675764" y="133815"/>
                  </a:lnTo>
                  <a:lnTo>
                    <a:pt x="727060" y="133815"/>
                  </a:lnTo>
                  <a:lnTo>
                    <a:pt x="727060" y="144966"/>
                  </a:lnTo>
                  <a:lnTo>
                    <a:pt x="791737" y="144966"/>
                  </a:lnTo>
                  <a:lnTo>
                    <a:pt x="791737" y="162808"/>
                  </a:lnTo>
                  <a:lnTo>
                    <a:pt x="845263" y="162808"/>
                  </a:lnTo>
                  <a:lnTo>
                    <a:pt x="845263" y="180650"/>
                  </a:lnTo>
                  <a:lnTo>
                    <a:pt x="887637" y="180650"/>
                  </a:lnTo>
                  <a:lnTo>
                    <a:pt x="887637" y="202953"/>
                  </a:lnTo>
                  <a:lnTo>
                    <a:pt x="936703" y="202953"/>
                  </a:lnTo>
                  <a:lnTo>
                    <a:pt x="936703" y="225255"/>
                  </a:lnTo>
                  <a:lnTo>
                    <a:pt x="981307" y="225255"/>
                  </a:lnTo>
                  <a:lnTo>
                    <a:pt x="981307" y="247557"/>
                  </a:lnTo>
                  <a:lnTo>
                    <a:pt x="1023682" y="247557"/>
                  </a:lnTo>
                  <a:lnTo>
                    <a:pt x="1072747" y="247557"/>
                  </a:lnTo>
                  <a:lnTo>
                    <a:pt x="1072747" y="274320"/>
                  </a:lnTo>
                  <a:lnTo>
                    <a:pt x="1112892" y="274320"/>
                  </a:lnTo>
                  <a:lnTo>
                    <a:pt x="1112892" y="298853"/>
                  </a:lnTo>
                  <a:lnTo>
                    <a:pt x="1164187" y="298853"/>
                  </a:lnTo>
                  <a:lnTo>
                    <a:pt x="1164187" y="323386"/>
                  </a:lnTo>
                  <a:lnTo>
                    <a:pt x="1193181" y="323386"/>
                  </a:lnTo>
                  <a:lnTo>
                    <a:pt x="1193181" y="347918"/>
                  </a:lnTo>
                  <a:lnTo>
                    <a:pt x="1264548" y="347918"/>
                  </a:lnTo>
                  <a:lnTo>
                    <a:pt x="1264548" y="365760"/>
                  </a:lnTo>
                  <a:lnTo>
                    <a:pt x="1309153" y="365760"/>
                  </a:lnTo>
                  <a:lnTo>
                    <a:pt x="1309153" y="392523"/>
                  </a:lnTo>
                  <a:lnTo>
                    <a:pt x="1376061" y="392523"/>
                  </a:lnTo>
                  <a:lnTo>
                    <a:pt x="1376061" y="405905"/>
                  </a:lnTo>
                  <a:lnTo>
                    <a:pt x="1420665" y="405905"/>
                  </a:lnTo>
                  <a:lnTo>
                    <a:pt x="1420665" y="430437"/>
                  </a:lnTo>
                  <a:lnTo>
                    <a:pt x="1489803" y="430437"/>
                  </a:lnTo>
                  <a:lnTo>
                    <a:pt x="1489803" y="446049"/>
                  </a:lnTo>
                  <a:lnTo>
                    <a:pt x="1547789" y="446049"/>
                  </a:lnTo>
                  <a:lnTo>
                    <a:pt x="1547789" y="475042"/>
                  </a:lnTo>
                  <a:lnTo>
                    <a:pt x="1599085" y="475042"/>
                  </a:lnTo>
                  <a:lnTo>
                    <a:pt x="1681604" y="475042"/>
                  </a:lnTo>
                  <a:lnTo>
                    <a:pt x="1681604" y="510726"/>
                  </a:lnTo>
                  <a:lnTo>
                    <a:pt x="1741821" y="510726"/>
                  </a:lnTo>
                  <a:lnTo>
                    <a:pt x="1741821" y="533029"/>
                  </a:lnTo>
                  <a:lnTo>
                    <a:pt x="1797577" y="533029"/>
                  </a:lnTo>
                  <a:lnTo>
                    <a:pt x="1797577" y="564252"/>
                  </a:lnTo>
                  <a:lnTo>
                    <a:pt x="1851103" y="564252"/>
                  </a:lnTo>
                  <a:lnTo>
                    <a:pt x="1851103" y="591015"/>
                  </a:lnTo>
                  <a:lnTo>
                    <a:pt x="1929161" y="591015"/>
                  </a:lnTo>
                  <a:lnTo>
                    <a:pt x="1929161" y="615548"/>
                  </a:lnTo>
                  <a:lnTo>
                    <a:pt x="1987147" y="615548"/>
                  </a:lnTo>
                  <a:lnTo>
                    <a:pt x="1987147" y="640080"/>
                  </a:lnTo>
                  <a:lnTo>
                    <a:pt x="2036213" y="640080"/>
                  </a:lnTo>
                  <a:lnTo>
                    <a:pt x="2036213" y="660153"/>
                  </a:lnTo>
                  <a:lnTo>
                    <a:pt x="2085278" y="660153"/>
                  </a:lnTo>
                  <a:lnTo>
                    <a:pt x="2085278" y="682455"/>
                  </a:lnTo>
                  <a:lnTo>
                    <a:pt x="2158876" y="682455"/>
                  </a:lnTo>
                  <a:lnTo>
                    <a:pt x="2158876" y="702527"/>
                  </a:lnTo>
                  <a:lnTo>
                    <a:pt x="2236935" y="702527"/>
                  </a:lnTo>
                  <a:lnTo>
                    <a:pt x="2254777" y="702527"/>
                  </a:lnTo>
                  <a:lnTo>
                    <a:pt x="2299382" y="702527"/>
                  </a:lnTo>
                  <a:lnTo>
                    <a:pt x="2299382" y="742672"/>
                  </a:lnTo>
                  <a:lnTo>
                    <a:pt x="2326144" y="742672"/>
                  </a:lnTo>
                  <a:lnTo>
                    <a:pt x="2326144" y="767204"/>
                  </a:lnTo>
                  <a:lnTo>
                    <a:pt x="2451038" y="767204"/>
                  </a:lnTo>
                  <a:lnTo>
                    <a:pt x="2451038" y="785046"/>
                  </a:lnTo>
                  <a:lnTo>
                    <a:pt x="2520176" y="785046"/>
                  </a:lnTo>
                  <a:lnTo>
                    <a:pt x="2520176" y="800658"/>
                  </a:lnTo>
                  <a:lnTo>
                    <a:pt x="2575932" y="800658"/>
                  </a:lnTo>
                  <a:lnTo>
                    <a:pt x="2658451" y="800658"/>
                  </a:lnTo>
                  <a:lnTo>
                    <a:pt x="2658451" y="843033"/>
                  </a:lnTo>
                  <a:lnTo>
                    <a:pt x="2698595" y="843033"/>
                  </a:lnTo>
                  <a:lnTo>
                    <a:pt x="2698595" y="865335"/>
                  </a:lnTo>
                  <a:lnTo>
                    <a:pt x="2749891" y="865335"/>
                  </a:lnTo>
                  <a:lnTo>
                    <a:pt x="2749891" y="901019"/>
                  </a:lnTo>
                  <a:lnTo>
                    <a:pt x="2848022" y="901019"/>
                  </a:lnTo>
                  <a:lnTo>
                    <a:pt x="2850358" y="907709"/>
                  </a:lnTo>
                  <a:lnTo>
                    <a:pt x="2908238" y="907709"/>
                  </a:lnTo>
                  <a:lnTo>
                    <a:pt x="2908238" y="941163"/>
                  </a:lnTo>
                  <a:lnTo>
                    <a:pt x="2975145" y="941163"/>
                  </a:lnTo>
                </a:path>
              </a:pathLst>
            </a:cu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2130" name="Group 108547"/>
          <p:cNvGrpSpPr>
            <a:grpSpLocks/>
          </p:cNvGrpSpPr>
          <p:nvPr/>
        </p:nvGrpSpPr>
        <p:grpSpPr bwMode="auto">
          <a:xfrm>
            <a:off x="1631950" y="2655888"/>
            <a:ext cx="68263" cy="71437"/>
            <a:chOff x="3040743" y="2866040"/>
            <a:chExt cx="68217" cy="70926"/>
          </a:xfrm>
        </p:grpSpPr>
        <p:cxnSp>
          <p:nvCxnSpPr>
            <p:cNvPr id="82375" name="Straight Connector 9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76" name="Straight Connector 9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1" name="Group 444"/>
          <p:cNvGrpSpPr>
            <a:grpSpLocks/>
          </p:cNvGrpSpPr>
          <p:nvPr/>
        </p:nvGrpSpPr>
        <p:grpSpPr bwMode="auto">
          <a:xfrm>
            <a:off x="1693863" y="2655888"/>
            <a:ext cx="68262" cy="71437"/>
            <a:chOff x="3040743" y="2866040"/>
            <a:chExt cx="68217" cy="70926"/>
          </a:xfrm>
        </p:grpSpPr>
        <p:cxnSp>
          <p:nvCxnSpPr>
            <p:cNvPr id="82373" name="Straight Connector 445"/>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74" name="Straight Connector 446"/>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2" name="Group 447"/>
          <p:cNvGrpSpPr>
            <a:grpSpLocks/>
          </p:cNvGrpSpPr>
          <p:nvPr/>
        </p:nvGrpSpPr>
        <p:grpSpPr bwMode="auto">
          <a:xfrm>
            <a:off x="1751013" y="2655888"/>
            <a:ext cx="68262" cy="71437"/>
            <a:chOff x="3040743" y="2866040"/>
            <a:chExt cx="68217" cy="70926"/>
          </a:xfrm>
        </p:grpSpPr>
        <p:cxnSp>
          <p:nvCxnSpPr>
            <p:cNvPr id="82371" name="Straight Connector 44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72" name="Straight Connector 44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3" name="Group 450"/>
          <p:cNvGrpSpPr>
            <a:grpSpLocks/>
          </p:cNvGrpSpPr>
          <p:nvPr/>
        </p:nvGrpSpPr>
        <p:grpSpPr bwMode="auto">
          <a:xfrm>
            <a:off x="1828800" y="2674938"/>
            <a:ext cx="68263" cy="71437"/>
            <a:chOff x="3040743" y="2866040"/>
            <a:chExt cx="68217" cy="70926"/>
          </a:xfrm>
        </p:grpSpPr>
        <p:cxnSp>
          <p:nvCxnSpPr>
            <p:cNvPr id="82369" name="Straight Connector 45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70" name="Straight Connector 45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4" name="Group 453"/>
          <p:cNvGrpSpPr>
            <a:grpSpLocks/>
          </p:cNvGrpSpPr>
          <p:nvPr/>
        </p:nvGrpSpPr>
        <p:grpSpPr bwMode="auto">
          <a:xfrm>
            <a:off x="1870075" y="2684463"/>
            <a:ext cx="68263" cy="71437"/>
            <a:chOff x="3040743" y="2866040"/>
            <a:chExt cx="68217" cy="70926"/>
          </a:xfrm>
        </p:grpSpPr>
        <p:cxnSp>
          <p:nvCxnSpPr>
            <p:cNvPr id="82367" name="Straight Connector 45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68" name="Straight Connector 45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5" name="Group 456"/>
          <p:cNvGrpSpPr>
            <a:grpSpLocks/>
          </p:cNvGrpSpPr>
          <p:nvPr/>
        </p:nvGrpSpPr>
        <p:grpSpPr bwMode="auto">
          <a:xfrm>
            <a:off x="1884363" y="2682875"/>
            <a:ext cx="68262" cy="71438"/>
            <a:chOff x="3040743" y="2866040"/>
            <a:chExt cx="68217" cy="70926"/>
          </a:xfrm>
        </p:grpSpPr>
        <p:cxnSp>
          <p:nvCxnSpPr>
            <p:cNvPr id="82365" name="Straight Connector 45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66" name="Straight Connector 45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6" name="Group 459"/>
          <p:cNvGrpSpPr>
            <a:grpSpLocks/>
          </p:cNvGrpSpPr>
          <p:nvPr/>
        </p:nvGrpSpPr>
        <p:grpSpPr bwMode="auto">
          <a:xfrm>
            <a:off x="1925638" y="2703513"/>
            <a:ext cx="68262" cy="71437"/>
            <a:chOff x="3040743" y="2866040"/>
            <a:chExt cx="68217" cy="70926"/>
          </a:xfrm>
        </p:grpSpPr>
        <p:cxnSp>
          <p:nvCxnSpPr>
            <p:cNvPr id="82363" name="Straight Connector 46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64" name="Straight Connector 46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7" name="Group 462"/>
          <p:cNvGrpSpPr>
            <a:grpSpLocks/>
          </p:cNvGrpSpPr>
          <p:nvPr/>
        </p:nvGrpSpPr>
        <p:grpSpPr bwMode="auto">
          <a:xfrm>
            <a:off x="2009775" y="2719388"/>
            <a:ext cx="68263" cy="69850"/>
            <a:chOff x="3040743" y="2866040"/>
            <a:chExt cx="68217" cy="70926"/>
          </a:xfrm>
        </p:grpSpPr>
        <p:cxnSp>
          <p:nvCxnSpPr>
            <p:cNvPr id="82361" name="Straight Connector 463"/>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62" name="Straight Connector 464"/>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8" name="Group 465"/>
          <p:cNvGrpSpPr>
            <a:grpSpLocks/>
          </p:cNvGrpSpPr>
          <p:nvPr/>
        </p:nvGrpSpPr>
        <p:grpSpPr bwMode="auto">
          <a:xfrm>
            <a:off x="2101850" y="2732088"/>
            <a:ext cx="68263" cy="71437"/>
            <a:chOff x="3040743" y="2866040"/>
            <a:chExt cx="68217" cy="70926"/>
          </a:xfrm>
        </p:grpSpPr>
        <p:cxnSp>
          <p:nvCxnSpPr>
            <p:cNvPr id="82359" name="Straight Connector 466"/>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60" name="Straight Connector 467"/>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39" name="Group 468"/>
          <p:cNvGrpSpPr>
            <a:grpSpLocks/>
          </p:cNvGrpSpPr>
          <p:nvPr/>
        </p:nvGrpSpPr>
        <p:grpSpPr bwMode="auto">
          <a:xfrm>
            <a:off x="2249488" y="2760663"/>
            <a:ext cx="68262" cy="71437"/>
            <a:chOff x="3040743" y="2866040"/>
            <a:chExt cx="68217" cy="70926"/>
          </a:xfrm>
        </p:grpSpPr>
        <p:cxnSp>
          <p:nvCxnSpPr>
            <p:cNvPr id="82357" name="Straight Connector 469"/>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58" name="Straight Connector 470"/>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0" name="Group 471"/>
          <p:cNvGrpSpPr>
            <a:grpSpLocks/>
          </p:cNvGrpSpPr>
          <p:nvPr/>
        </p:nvGrpSpPr>
        <p:grpSpPr bwMode="auto">
          <a:xfrm>
            <a:off x="2557463" y="2863850"/>
            <a:ext cx="68262" cy="69850"/>
            <a:chOff x="3040743" y="2866040"/>
            <a:chExt cx="68217" cy="70926"/>
          </a:xfrm>
        </p:grpSpPr>
        <p:cxnSp>
          <p:nvCxnSpPr>
            <p:cNvPr id="82355" name="Straight Connector 472"/>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56" name="Straight Connector 473"/>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1" name="Group 474"/>
          <p:cNvGrpSpPr>
            <a:grpSpLocks/>
          </p:cNvGrpSpPr>
          <p:nvPr/>
        </p:nvGrpSpPr>
        <p:grpSpPr bwMode="auto">
          <a:xfrm>
            <a:off x="2632075" y="2906713"/>
            <a:ext cx="68263" cy="71437"/>
            <a:chOff x="3040743" y="2866040"/>
            <a:chExt cx="68217" cy="70926"/>
          </a:xfrm>
        </p:grpSpPr>
        <p:cxnSp>
          <p:nvCxnSpPr>
            <p:cNvPr id="82353" name="Straight Connector 475"/>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54" name="Straight Connector 476"/>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2" name="Group 477"/>
          <p:cNvGrpSpPr>
            <a:grpSpLocks/>
          </p:cNvGrpSpPr>
          <p:nvPr/>
        </p:nvGrpSpPr>
        <p:grpSpPr bwMode="auto">
          <a:xfrm>
            <a:off x="2652713" y="2908300"/>
            <a:ext cx="68262" cy="69850"/>
            <a:chOff x="3040743" y="2866040"/>
            <a:chExt cx="68217" cy="70926"/>
          </a:xfrm>
        </p:grpSpPr>
        <p:cxnSp>
          <p:nvCxnSpPr>
            <p:cNvPr id="82351" name="Straight Connector 47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52" name="Straight Connector 47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3" name="Group 480"/>
          <p:cNvGrpSpPr>
            <a:grpSpLocks/>
          </p:cNvGrpSpPr>
          <p:nvPr/>
        </p:nvGrpSpPr>
        <p:grpSpPr bwMode="auto">
          <a:xfrm>
            <a:off x="2778125" y="2957513"/>
            <a:ext cx="68263" cy="69850"/>
            <a:chOff x="3040743" y="2866040"/>
            <a:chExt cx="68217" cy="70926"/>
          </a:xfrm>
        </p:grpSpPr>
        <p:cxnSp>
          <p:nvCxnSpPr>
            <p:cNvPr id="82349" name="Straight Connector 48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50" name="Straight Connector 48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4" name="Group 483"/>
          <p:cNvGrpSpPr>
            <a:grpSpLocks/>
          </p:cNvGrpSpPr>
          <p:nvPr/>
        </p:nvGrpSpPr>
        <p:grpSpPr bwMode="auto">
          <a:xfrm>
            <a:off x="2973388" y="3046413"/>
            <a:ext cx="68262" cy="71437"/>
            <a:chOff x="3040743" y="2866040"/>
            <a:chExt cx="68217" cy="70926"/>
          </a:xfrm>
        </p:grpSpPr>
        <p:cxnSp>
          <p:nvCxnSpPr>
            <p:cNvPr id="82347" name="Straight Connector 48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48" name="Straight Connector 48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5" name="Group 486"/>
          <p:cNvGrpSpPr>
            <a:grpSpLocks/>
          </p:cNvGrpSpPr>
          <p:nvPr/>
        </p:nvGrpSpPr>
        <p:grpSpPr bwMode="auto">
          <a:xfrm>
            <a:off x="3067050" y="3084513"/>
            <a:ext cx="68263" cy="71437"/>
            <a:chOff x="3040743" y="2866040"/>
            <a:chExt cx="68217" cy="70926"/>
          </a:xfrm>
        </p:grpSpPr>
        <p:cxnSp>
          <p:nvCxnSpPr>
            <p:cNvPr id="82345" name="Straight Connector 48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46" name="Straight Connector 48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6" name="Group 489"/>
          <p:cNvGrpSpPr>
            <a:grpSpLocks/>
          </p:cNvGrpSpPr>
          <p:nvPr/>
        </p:nvGrpSpPr>
        <p:grpSpPr bwMode="auto">
          <a:xfrm>
            <a:off x="3082925" y="3086100"/>
            <a:ext cx="68263" cy="69850"/>
            <a:chOff x="3040743" y="2866040"/>
            <a:chExt cx="68217" cy="70926"/>
          </a:xfrm>
        </p:grpSpPr>
        <p:cxnSp>
          <p:nvCxnSpPr>
            <p:cNvPr id="82343" name="Straight Connector 49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44" name="Straight Connector 49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7" name="Group 492"/>
          <p:cNvGrpSpPr>
            <a:grpSpLocks/>
          </p:cNvGrpSpPr>
          <p:nvPr/>
        </p:nvGrpSpPr>
        <p:grpSpPr bwMode="auto">
          <a:xfrm>
            <a:off x="3219450" y="3133725"/>
            <a:ext cx="68263" cy="71438"/>
            <a:chOff x="3040743" y="2866040"/>
            <a:chExt cx="68217" cy="70926"/>
          </a:xfrm>
        </p:grpSpPr>
        <p:cxnSp>
          <p:nvCxnSpPr>
            <p:cNvPr id="82341" name="Straight Connector 493"/>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42" name="Straight Connector 494"/>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8" name="Group 495"/>
          <p:cNvGrpSpPr>
            <a:grpSpLocks/>
          </p:cNvGrpSpPr>
          <p:nvPr/>
        </p:nvGrpSpPr>
        <p:grpSpPr bwMode="auto">
          <a:xfrm>
            <a:off x="3278188" y="3135313"/>
            <a:ext cx="68262" cy="71437"/>
            <a:chOff x="3040743" y="2866040"/>
            <a:chExt cx="68217" cy="70926"/>
          </a:xfrm>
        </p:grpSpPr>
        <p:cxnSp>
          <p:nvCxnSpPr>
            <p:cNvPr id="82339" name="Straight Connector 496"/>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40" name="Straight Connector 497"/>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49" name="Group 498"/>
          <p:cNvGrpSpPr>
            <a:grpSpLocks/>
          </p:cNvGrpSpPr>
          <p:nvPr/>
        </p:nvGrpSpPr>
        <p:grpSpPr bwMode="auto">
          <a:xfrm>
            <a:off x="3448050" y="3221038"/>
            <a:ext cx="68263" cy="71437"/>
            <a:chOff x="3040743" y="2866040"/>
            <a:chExt cx="68217" cy="70926"/>
          </a:xfrm>
        </p:grpSpPr>
        <p:cxnSp>
          <p:nvCxnSpPr>
            <p:cNvPr id="82337" name="Straight Connector 499"/>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38" name="Straight Connector 500"/>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0" name="Group 501"/>
          <p:cNvGrpSpPr>
            <a:grpSpLocks/>
          </p:cNvGrpSpPr>
          <p:nvPr/>
        </p:nvGrpSpPr>
        <p:grpSpPr bwMode="auto">
          <a:xfrm>
            <a:off x="3600450" y="3270250"/>
            <a:ext cx="68263" cy="71438"/>
            <a:chOff x="3040743" y="2866040"/>
            <a:chExt cx="68217" cy="70926"/>
          </a:xfrm>
        </p:grpSpPr>
        <p:cxnSp>
          <p:nvCxnSpPr>
            <p:cNvPr id="82335" name="Straight Connector 502"/>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36" name="Straight Connector 503"/>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1" name="Group 504"/>
          <p:cNvGrpSpPr>
            <a:grpSpLocks/>
          </p:cNvGrpSpPr>
          <p:nvPr/>
        </p:nvGrpSpPr>
        <p:grpSpPr bwMode="auto">
          <a:xfrm>
            <a:off x="3778250" y="3341688"/>
            <a:ext cx="68263" cy="71437"/>
            <a:chOff x="3040743" y="2866040"/>
            <a:chExt cx="68217" cy="70926"/>
          </a:xfrm>
        </p:grpSpPr>
        <p:cxnSp>
          <p:nvCxnSpPr>
            <p:cNvPr id="82333" name="Straight Connector 505"/>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34" name="Straight Connector 506"/>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2" name="Group 507"/>
          <p:cNvGrpSpPr>
            <a:grpSpLocks/>
          </p:cNvGrpSpPr>
          <p:nvPr/>
        </p:nvGrpSpPr>
        <p:grpSpPr bwMode="auto">
          <a:xfrm>
            <a:off x="3862388" y="3359150"/>
            <a:ext cx="68262" cy="71438"/>
            <a:chOff x="3040743" y="2866040"/>
            <a:chExt cx="68217" cy="70926"/>
          </a:xfrm>
        </p:grpSpPr>
        <p:cxnSp>
          <p:nvCxnSpPr>
            <p:cNvPr id="82331" name="Straight Connector 50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32" name="Straight Connector 50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3" name="Group 510"/>
          <p:cNvGrpSpPr>
            <a:grpSpLocks/>
          </p:cNvGrpSpPr>
          <p:nvPr/>
        </p:nvGrpSpPr>
        <p:grpSpPr bwMode="auto">
          <a:xfrm>
            <a:off x="3895725" y="3359150"/>
            <a:ext cx="68263" cy="71438"/>
            <a:chOff x="3040743" y="2866040"/>
            <a:chExt cx="68217" cy="70926"/>
          </a:xfrm>
        </p:grpSpPr>
        <p:cxnSp>
          <p:nvCxnSpPr>
            <p:cNvPr id="82329" name="Straight Connector 51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30" name="Straight Connector 51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4" name="Group 513"/>
          <p:cNvGrpSpPr>
            <a:grpSpLocks/>
          </p:cNvGrpSpPr>
          <p:nvPr/>
        </p:nvGrpSpPr>
        <p:grpSpPr bwMode="auto">
          <a:xfrm>
            <a:off x="3963988" y="3422650"/>
            <a:ext cx="68262" cy="69850"/>
            <a:chOff x="3040743" y="2866040"/>
            <a:chExt cx="68217" cy="70926"/>
          </a:xfrm>
        </p:grpSpPr>
        <p:cxnSp>
          <p:nvCxnSpPr>
            <p:cNvPr id="82327" name="Straight Connector 51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28" name="Straight Connector 51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5" name="Group 516"/>
          <p:cNvGrpSpPr>
            <a:grpSpLocks/>
          </p:cNvGrpSpPr>
          <p:nvPr/>
        </p:nvGrpSpPr>
        <p:grpSpPr bwMode="auto">
          <a:xfrm>
            <a:off x="3989388" y="3422650"/>
            <a:ext cx="68262" cy="71438"/>
            <a:chOff x="3040743" y="2866040"/>
            <a:chExt cx="68217" cy="70926"/>
          </a:xfrm>
        </p:grpSpPr>
        <p:cxnSp>
          <p:nvCxnSpPr>
            <p:cNvPr id="82325" name="Straight Connector 51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26" name="Straight Connector 51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6" name="Group 519"/>
          <p:cNvGrpSpPr>
            <a:grpSpLocks/>
          </p:cNvGrpSpPr>
          <p:nvPr/>
        </p:nvGrpSpPr>
        <p:grpSpPr bwMode="auto">
          <a:xfrm>
            <a:off x="3998913" y="3422650"/>
            <a:ext cx="68262" cy="71438"/>
            <a:chOff x="3040743" y="2866040"/>
            <a:chExt cx="68217" cy="70926"/>
          </a:xfrm>
        </p:grpSpPr>
        <p:cxnSp>
          <p:nvCxnSpPr>
            <p:cNvPr id="82323" name="Straight Connector 52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24" name="Straight Connector 52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7" name="Group 522"/>
          <p:cNvGrpSpPr>
            <a:grpSpLocks/>
          </p:cNvGrpSpPr>
          <p:nvPr/>
        </p:nvGrpSpPr>
        <p:grpSpPr bwMode="auto">
          <a:xfrm>
            <a:off x="4021138" y="3422650"/>
            <a:ext cx="68262" cy="71438"/>
            <a:chOff x="3040743" y="2866040"/>
            <a:chExt cx="68217" cy="70926"/>
          </a:xfrm>
        </p:grpSpPr>
        <p:cxnSp>
          <p:nvCxnSpPr>
            <p:cNvPr id="82321" name="Straight Connector 523"/>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22" name="Straight Connector 524"/>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8" name="Group 525"/>
          <p:cNvGrpSpPr>
            <a:grpSpLocks/>
          </p:cNvGrpSpPr>
          <p:nvPr/>
        </p:nvGrpSpPr>
        <p:grpSpPr bwMode="auto">
          <a:xfrm>
            <a:off x="4033838" y="3422650"/>
            <a:ext cx="68262" cy="71438"/>
            <a:chOff x="3040743" y="2866040"/>
            <a:chExt cx="68217" cy="70926"/>
          </a:xfrm>
        </p:grpSpPr>
        <p:cxnSp>
          <p:nvCxnSpPr>
            <p:cNvPr id="82319" name="Straight Connector 526"/>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20" name="Straight Connector 527"/>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59" name="Group 528"/>
          <p:cNvGrpSpPr>
            <a:grpSpLocks/>
          </p:cNvGrpSpPr>
          <p:nvPr/>
        </p:nvGrpSpPr>
        <p:grpSpPr bwMode="auto">
          <a:xfrm>
            <a:off x="4049713" y="3421063"/>
            <a:ext cx="68262" cy="71437"/>
            <a:chOff x="3040743" y="2866040"/>
            <a:chExt cx="68217" cy="70926"/>
          </a:xfrm>
        </p:grpSpPr>
        <p:cxnSp>
          <p:nvCxnSpPr>
            <p:cNvPr id="82317" name="Straight Connector 529"/>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18" name="Straight Connector 530"/>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0" name="Group 531"/>
          <p:cNvGrpSpPr>
            <a:grpSpLocks/>
          </p:cNvGrpSpPr>
          <p:nvPr/>
        </p:nvGrpSpPr>
        <p:grpSpPr bwMode="auto">
          <a:xfrm>
            <a:off x="4067175" y="3422650"/>
            <a:ext cx="68263" cy="71438"/>
            <a:chOff x="3040743" y="2866040"/>
            <a:chExt cx="68217" cy="70926"/>
          </a:xfrm>
        </p:grpSpPr>
        <p:cxnSp>
          <p:nvCxnSpPr>
            <p:cNvPr id="82315" name="Straight Connector 532"/>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16" name="Straight Connector 533"/>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1" name="Group 534"/>
          <p:cNvGrpSpPr>
            <a:grpSpLocks/>
          </p:cNvGrpSpPr>
          <p:nvPr/>
        </p:nvGrpSpPr>
        <p:grpSpPr bwMode="auto">
          <a:xfrm>
            <a:off x="4102100" y="3443288"/>
            <a:ext cx="68263" cy="69850"/>
            <a:chOff x="3040743" y="2866040"/>
            <a:chExt cx="68217" cy="70926"/>
          </a:xfrm>
        </p:grpSpPr>
        <p:cxnSp>
          <p:nvCxnSpPr>
            <p:cNvPr id="82313" name="Straight Connector 535"/>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14" name="Straight Connector 536"/>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2" name="Group 537"/>
          <p:cNvGrpSpPr>
            <a:grpSpLocks/>
          </p:cNvGrpSpPr>
          <p:nvPr/>
        </p:nvGrpSpPr>
        <p:grpSpPr bwMode="auto">
          <a:xfrm>
            <a:off x="4119563" y="3443288"/>
            <a:ext cx="68262" cy="69850"/>
            <a:chOff x="3040743" y="2866040"/>
            <a:chExt cx="68217" cy="70926"/>
          </a:xfrm>
        </p:grpSpPr>
        <p:cxnSp>
          <p:nvCxnSpPr>
            <p:cNvPr id="82311" name="Straight Connector 53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12" name="Straight Connector 53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3" name="Group 540"/>
          <p:cNvGrpSpPr>
            <a:grpSpLocks/>
          </p:cNvGrpSpPr>
          <p:nvPr/>
        </p:nvGrpSpPr>
        <p:grpSpPr bwMode="auto">
          <a:xfrm>
            <a:off x="4137025" y="3441700"/>
            <a:ext cx="68263" cy="71438"/>
            <a:chOff x="3040743" y="2866040"/>
            <a:chExt cx="68217" cy="70926"/>
          </a:xfrm>
        </p:grpSpPr>
        <p:cxnSp>
          <p:nvCxnSpPr>
            <p:cNvPr id="82309" name="Straight Connector 54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10" name="Straight Connector 54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4" name="Group 543"/>
          <p:cNvGrpSpPr>
            <a:grpSpLocks/>
          </p:cNvGrpSpPr>
          <p:nvPr/>
        </p:nvGrpSpPr>
        <p:grpSpPr bwMode="auto">
          <a:xfrm>
            <a:off x="4154488" y="3449638"/>
            <a:ext cx="68262" cy="71437"/>
            <a:chOff x="3040743" y="2866040"/>
            <a:chExt cx="68217" cy="70926"/>
          </a:xfrm>
        </p:grpSpPr>
        <p:cxnSp>
          <p:nvCxnSpPr>
            <p:cNvPr id="82307" name="Straight Connector 54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08" name="Straight Connector 54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82165" name="Rectangle 546"/>
          <p:cNvSpPr>
            <a:spLocks noChangeArrowheads="1"/>
          </p:cNvSpPr>
          <p:nvPr/>
        </p:nvSpPr>
        <p:spPr bwMode="auto">
          <a:xfrm>
            <a:off x="4202113" y="3448050"/>
            <a:ext cx="46037" cy="714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82166" name="Group 547"/>
          <p:cNvGrpSpPr>
            <a:grpSpLocks/>
          </p:cNvGrpSpPr>
          <p:nvPr/>
        </p:nvGrpSpPr>
        <p:grpSpPr bwMode="auto">
          <a:xfrm>
            <a:off x="4219575" y="3468688"/>
            <a:ext cx="68263" cy="71437"/>
            <a:chOff x="3040743" y="2866040"/>
            <a:chExt cx="68217" cy="70926"/>
          </a:xfrm>
        </p:grpSpPr>
        <p:cxnSp>
          <p:nvCxnSpPr>
            <p:cNvPr id="82305" name="Straight Connector 54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06" name="Straight Connector 54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7" name="Group 550"/>
          <p:cNvGrpSpPr>
            <a:grpSpLocks/>
          </p:cNvGrpSpPr>
          <p:nvPr/>
        </p:nvGrpSpPr>
        <p:grpSpPr bwMode="auto">
          <a:xfrm>
            <a:off x="4254500" y="3470275"/>
            <a:ext cx="68263" cy="69850"/>
            <a:chOff x="3040743" y="2866040"/>
            <a:chExt cx="68217" cy="70926"/>
          </a:xfrm>
        </p:grpSpPr>
        <p:cxnSp>
          <p:nvCxnSpPr>
            <p:cNvPr id="82303" name="Straight Connector 55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04" name="Straight Connector 55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8" name="Group 553"/>
          <p:cNvGrpSpPr>
            <a:grpSpLocks/>
          </p:cNvGrpSpPr>
          <p:nvPr/>
        </p:nvGrpSpPr>
        <p:grpSpPr bwMode="auto">
          <a:xfrm>
            <a:off x="4240213" y="3468688"/>
            <a:ext cx="68262" cy="71437"/>
            <a:chOff x="3040743" y="2866040"/>
            <a:chExt cx="68217" cy="70926"/>
          </a:xfrm>
        </p:grpSpPr>
        <p:cxnSp>
          <p:nvCxnSpPr>
            <p:cNvPr id="82301" name="Straight Connector 55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02" name="Straight Connector 55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69" name="Group 556"/>
          <p:cNvGrpSpPr>
            <a:grpSpLocks/>
          </p:cNvGrpSpPr>
          <p:nvPr/>
        </p:nvGrpSpPr>
        <p:grpSpPr bwMode="auto">
          <a:xfrm>
            <a:off x="4302125" y="3511550"/>
            <a:ext cx="68263" cy="71438"/>
            <a:chOff x="3040743" y="2866040"/>
            <a:chExt cx="68217" cy="70926"/>
          </a:xfrm>
        </p:grpSpPr>
        <p:cxnSp>
          <p:nvCxnSpPr>
            <p:cNvPr id="82299" name="Straight Connector 55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300" name="Straight Connector 55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82170" name="Rectangle 562"/>
          <p:cNvSpPr>
            <a:spLocks noChangeArrowheads="1"/>
          </p:cNvSpPr>
          <p:nvPr/>
        </p:nvSpPr>
        <p:spPr bwMode="auto">
          <a:xfrm>
            <a:off x="4284663" y="3471863"/>
            <a:ext cx="46037"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82171" name="Group 563"/>
          <p:cNvGrpSpPr>
            <a:grpSpLocks/>
          </p:cNvGrpSpPr>
          <p:nvPr/>
        </p:nvGrpSpPr>
        <p:grpSpPr bwMode="auto">
          <a:xfrm>
            <a:off x="4310063" y="3509963"/>
            <a:ext cx="68262" cy="71437"/>
            <a:chOff x="3040743" y="2866040"/>
            <a:chExt cx="68217" cy="70926"/>
          </a:xfrm>
        </p:grpSpPr>
        <p:cxnSp>
          <p:nvCxnSpPr>
            <p:cNvPr id="82297" name="Straight Connector 56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98" name="Straight Connector 56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72" name="Group 566"/>
          <p:cNvGrpSpPr>
            <a:grpSpLocks/>
          </p:cNvGrpSpPr>
          <p:nvPr/>
        </p:nvGrpSpPr>
        <p:grpSpPr bwMode="auto">
          <a:xfrm>
            <a:off x="4325938" y="3516313"/>
            <a:ext cx="68262" cy="71437"/>
            <a:chOff x="3040743" y="2866040"/>
            <a:chExt cx="68217" cy="70926"/>
          </a:xfrm>
        </p:grpSpPr>
        <p:cxnSp>
          <p:nvCxnSpPr>
            <p:cNvPr id="82295" name="Straight Connector 56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96" name="Straight Connector 56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73" name="Group 569"/>
          <p:cNvGrpSpPr>
            <a:grpSpLocks/>
          </p:cNvGrpSpPr>
          <p:nvPr/>
        </p:nvGrpSpPr>
        <p:grpSpPr bwMode="auto">
          <a:xfrm>
            <a:off x="4467225" y="3567113"/>
            <a:ext cx="68263" cy="69850"/>
            <a:chOff x="3040743" y="2866040"/>
            <a:chExt cx="68217" cy="70926"/>
          </a:xfrm>
        </p:grpSpPr>
        <p:cxnSp>
          <p:nvCxnSpPr>
            <p:cNvPr id="82293" name="Straight Connector 57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94" name="Straight Connector 57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74" name="Group 572"/>
          <p:cNvGrpSpPr>
            <a:grpSpLocks/>
          </p:cNvGrpSpPr>
          <p:nvPr/>
        </p:nvGrpSpPr>
        <p:grpSpPr bwMode="auto">
          <a:xfrm>
            <a:off x="4483100" y="3567113"/>
            <a:ext cx="68263" cy="69850"/>
            <a:chOff x="3040743" y="2866040"/>
            <a:chExt cx="68217" cy="70926"/>
          </a:xfrm>
        </p:grpSpPr>
        <p:cxnSp>
          <p:nvCxnSpPr>
            <p:cNvPr id="82291" name="Straight Connector 573"/>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92" name="Straight Connector 574"/>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75" name="Group 575"/>
          <p:cNvGrpSpPr>
            <a:grpSpLocks/>
          </p:cNvGrpSpPr>
          <p:nvPr/>
        </p:nvGrpSpPr>
        <p:grpSpPr bwMode="auto">
          <a:xfrm>
            <a:off x="4549775" y="3597275"/>
            <a:ext cx="68263" cy="69850"/>
            <a:chOff x="3040743" y="2866040"/>
            <a:chExt cx="68217" cy="70926"/>
          </a:xfrm>
        </p:grpSpPr>
        <p:cxnSp>
          <p:nvCxnSpPr>
            <p:cNvPr id="82289" name="Straight Connector 576"/>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90" name="Straight Connector 577"/>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76" name="Group 578"/>
          <p:cNvGrpSpPr>
            <a:grpSpLocks/>
          </p:cNvGrpSpPr>
          <p:nvPr/>
        </p:nvGrpSpPr>
        <p:grpSpPr bwMode="auto">
          <a:xfrm>
            <a:off x="4557713" y="3597275"/>
            <a:ext cx="68262" cy="69850"/>
            <a:chOff x="3040743" y="2866040"/>
            <a:chExt cx="68217" cy="70926"/>
          </a:xfrm>
        </p:grpSpPr>
        <p:cxnSp>
          <p:nvCxnSpPr>
            <p:cNvPr id="82287" name="Straight Connector 579"/>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88" name="Straight Connector 580"/>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82177" name="Rectangle 581"/>
          <p:cNvSpPr>
            <a:spLocks noChangeArrowheads="1"/>
          </p:cNvSpPr>
          <p:nvPr/>
        </p:nvSpPr>
        <p:spPr bwMode="auto">
          <a:xfrm>
            <a:off x="4370388" y="3521075"/>
            <a:ext cx="44450" cy="714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78" name="Rectangle 582"/>
          <p:cNvSpPr>
            <a:spLocks noChangeArrowheads="1"/>
          </p:cNvSpPr>
          <p:nvPr/>
        </p:nvSpPr>
        <p:spPr bwMode="auto">
          <a:xfrm>
            <a:off x="4430713" y="3551238"/>
            <a:ext cx="57150"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79" name="Rectangle 583"/>
          <p:cNvSpPr>
            <a:spLocks noChangeArrowheads="1"/>
          </p:cNvSpPr>
          <p:nvPr/>
        </p:nvSpPr>
        <p:spPr bwMode="auto">
          <a:xfrm flipH="1">
            <a:off x="4522788" y="3573463"/>
            <a:ext cx="46037"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82180" name="Group 584"/>
          <p:cNvGrpSpPr>
            <a:grpSpLocks/>
          </p:cNvGrpSpPr>
          <p:nvPr/>
        </p:nvGrpSpPr>
        <p:grpSpPr bwMode="auto">
          <a:xfrm>
            <a:off x="4575175" y="3597275"/>
            <a:ext cx="68263" cy="69850"/>
            <a:chOff x="3040743" y="2866040"/>
            <a:chExt cx="68217" cy="70926"/>
          </a:xfrm>
        </p:grpSpPr>
        <p:cxnSp>
          <p:nvCxnSpPr>
            <p:cNvPr id="82285" name="Straight Connector 585"/>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86" name="Straight Connector 586"/>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81" name="Group 587"/>
          <p:cNvGrpSpPr>
            <a:grpSpLocks/>
          </p:cNvGrpSpPr>
          <p:nvPr/>
        </p:nvGrpSpPr>
        <p:grpSpPr bwMode="auto">
          <a:xfrm>
            <a:off x="4659313" y="3625850"/>
            <a:ext cx="68262" cy="71438"/>
            <a:chOff x="3040743" y="2866040"/>
            <a:chExt cx="68217" cy="70926"/>
          </a:xfrm>
        </p:grpSpPr>
        <p:cxnSp>
          <p:nvCxnSpPr>
            <p:cNvPr id="82283" name="Straight Connector 58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84" name="Straight Connector 58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82" name="Group 590"/>
          <p:cNvGrpSpPr>
            <a:grpSpLocks/>
          </p:cNvGrpSpPr>
          <p:nvPr/>
        </p:nvGrpSpPr>
        <p:grpSpPr bwMode="auto">
          <a:xfrm>
            <a:off x="4676775" y="3627438"/>
            <a:ext cx="68263" cy="71437"/>
            <a:chOff x="3040743" y="2866040"/>
            <a:chExt cx="68217" cy="70926"/>
          </a:xfrm>
        </p:grpSpPr>
        <p:cxnSp>
          <p:nvCxnSpPr>
            <p:cNvPr id="82281" name="Straight Connector 59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82" name="Straight Connector 59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83" name="Group 593"/>
          <p:cNvGrpSpPr>
            <a:grpSpLocks/>
          </p:cNvGrpSpPr>
          <p:nvPr/>
        </p:nvGrpSpPr>
        <p:grpSpPr bwMode="auto">
          <a:xfrm>
            <a:off x="4694238" y="3627438"/>
            <a:ext cx="68262" cy="71437"/>
            <a:chOff x="3040743" y="2866040"/>
            <a:chExt cx="68217" cy="70926"/>
          </a:xfrm>
        </p:grpSpPr>
        <p:cxnSp>
          <p:nvCxnSpPr>
            <p:cNvPr id="82279" name="Straight Connector 59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80" name="Straight Connector 59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84" name="Group 596"/>
          <p:cNvGrpSpPr>
            <a:grpSpLocks/>
          </p:cNvGrpSpPr>
          <p:nvPr/>
        </p:nvGrpSpPr>
        <p:grpSpPr bwMode="auto">
          <a:xfrm>
            <a:off x="4887913" y="3678238"/>
            <a:ext cx="68262" cy="69850"/>
            <a:chOff x="3040743" y="2866040"/>
            <a:chExt cx="68217" cy="70926"/>
          </a:xfrm>
        </p:grpSpPr>
        <p:cxnSp>
          <p:nvCxnSpPr>
            <p:cNvPr id="82277" name="Straight Connector 59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78" name="Straight Connector 59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82185" name="Rectangle 599"/>
          <p:cNvSpPr>
            <a:spLocks noChangeArrowheads="1"/>
          </p:cNvSpPr>
          <p:nvPr/>
        </p:nvSpPr>
        <p:spPr bwMode="auto">
          <a:xfrm flipH="1">
            <a:off x="4611688" y="3605213"/>
            <a:ext cx="46037"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86" name="Rectangle 600"/>
          <p:cNvSpPr>
            <a:spLocks noChangeArrowheads="1"/>
          </p:cNvSpPr>
          <p:nvPr/>
        </p:nvSpPr>
        <p:spPr bwMode="auto">
          <a:xfrm flipH="1">
            <a:off x="4640263" y="3624263"/>
            <a:ext cx="44450"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87" name="Rectangle 601"/>
          <p:cNvSpPr>
            <a:spLocks noChangeArrowheads="1"/>
          </p:cNvSpPr>
          <p:nvPr/>
        </p:nvSpPr>
        <p:spPr bwMode="auto">
          <a:xfrm flipH="1">
            <a:off x="4729163" y="3632200"/>
            <a:ext cx="46037" cy="714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88" name="Rectangle 602"/>
          <p:cNvSpPr>
            <a:spLocks noChangeArrowheads="1"/>
          </p:cNvSpPr>
          <p:nvPr/>
        </p:nvSpPr>
        <p:spPr bwMode="auto">
          <a:xfrm flipH="1">
            <a:off x="4773613" y="3662363"/>
            <a:ext cx="57150"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89" name="Rectangle 603"/>
          <p:cNvSpPr>
            <a:spLocks noChangeArrowheads="1"/>
          </p:cNvSpPr>
          <p:nvPr/>
        </p:nvSpPr>
        <p:spPr bwMode="auto">
          <a:xfrm flipH="1">
            <a:off x="4840288" y="3662363"/>
            <a:ext cx="74612"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90" name="Rectangle 604"/>
          <p:cNvSpPr>
            <a:spLocks noChangeArrowheads="1"/>
          </p:cNvSpPr>
          <p:nvPr/>
        </p:nvSpPr>
        <p:spPr bwMode="auto">
          <a:xfrm flipH="1">
            <a:off x="4916488" y="3689350"/>
            <a:ext cx="57150" cy="714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91" name="Rectangle 605"/>
          <p:cNvSpPr>
            <a:spLocks noChangeArrowheads="1"/>
          </p:cNvSpPr>
          <p:nvPr/>
        </p:nvSpPr>
        <p:spPr bwMode="auto">
          <a:xfrm flipH="1">
            <a:off x="4981575" y="3694113"/>
            <a:ext cx="103188"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92" name="Rectangle 606"/>
          <p:cNvSpPr>
            <a:spLocks noChangeArrowheads="1"/>
          </p:cNvSpPr>
          <p:nvPr/>
        </p:nvSpPr>
        <p:spPr bwMode="auto">
          <a:xfrm flipH="1">
            <a:off x="5075238" y="3708400"/>
            <a:ext cx="57150" cy="7143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82193" name="Group 607"/>
          <p:cNvGrpSpPr>
            <a:grpSpLocks/>
          </p:cNvGrpSpPr>
          <p:nvPr/>
        </p:nvGrpSpPr>
        <p:grpSpPr bwMode="auto">
          <a:xfrm>
            <a:off x="5110163" y="3711575"/>
            <a:ext cx="68262" cy="69850"/>
            <a:chOff x="3040743" y="2866040"/>
            <a:chExt cx="68217" cy="70926"/>
          </a:xfrm>
        </p:grpSpPr>
        <p:cxnSp>
          <p:nvCxnSpPr>
            <p:cNvPr id="82275" name="Straight Connector 60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76" name="Straight Connector 60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94" name="Group 610"/>
          <p:cNvGrpSpPr>
            <a:grpSpLocks/>
          </p:cNvGrpSpPr>
          <p:nvPr/>
        </p:nvGrpSpPr>
        <p:grpSpPr bwMode="auto">
          <a:xfrm>
            <a:off x="5378450" y="3751263"/>
            <a:ext cx="68263" cy="69850"/>
            <a:chOff x="3040743" y="2866040"/>
            <a:chExt cx="68217" cy="70926"/>
          </a:xfrm>
        </p:grpSpPr>
        <p:cxnSp>
          <p:nvCxnSpPr>
            <p:cNvPr id="82273" name="Straight Connector 61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74" name="Straight Connector 61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95" name="Group 613"/>
          <p:cNvGrpSpPr>
            <a:grpSpLocks/>
          </p:cNvGrpSpPr>
          <p:nvPr/>
        </p:nvGrpSpPr>
        <p:grpSpPr bwMode="auto">
          <a:xfrm>
            <a:off x="5405438" y="3773488"/>
            <a:ext cx="68262" cy="69850"/>
            <a:chOff x="3040743" y="2866040"/>
            <a:chExt cx="68217" cy="70926"/>
          </a:xfrm>
        </p:grpSpPr>
        <p:cxnSp>
          <p:nvCxnSpPr>
            <p:cNvPr id="82271" name="Straight Connector 61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72" name="Straight Connector 61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96" name="Group 616"/>
          <p:cNvGrpSpPr>
            <a:grpSpLocks/>
          </p:cNvGrpSpPr>
          <p:nvPr/>
        </p:nvGrpSpPr>
        <p:grpSpPr bwMode="auto">
          <a:xfrm>
            <a:off x="5116513" y="3713163"/>
            <a:ext cx="68262" cy="69850"/>
            <a:chOff x="3040743" y="2866040"/>
            <a:chExt cx="68217" cy="70926"/>
          </a:xfrm>
        </p:grpSpPr>
        <p:cxnSp>
          <p:nvCxnSpPr>
            <p:cNvPr id="82269" name="Straight Connector 61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70" name="Straight Connector 61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197" name="Group 619"/>
          <p:cNvGrpSpPr>
            <a:grpSpLocks/>
          </p:cNvGrpSpPr>
          <p:nvPr/>
        </p:nvGrpSpPr>
        <p:grpSpPr bwMode="auto">
          <a:xfrm>
            <a:off x="5413375" y="3779838"/>
            <a:ext cx="68263" cy="69850"/>
            <a:chOff x="3040743" y="2866040"/>
            <a:chExt cx="68217" cy="70926"/>
          </a:xfrm>
        </p:grpSpPr>
        <p:cxnSp>
          <p:nvCxnSpPr>
            <p:cNvPr id="82267" name="Straight Connector 62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68" name="Straight Connector 62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82198" name="Rectangle 622"/>
          <p:cNvSpPr>
            <a:spLocks noChangeArrowheads="1"/>
          </p:cNvSpPr>
          <p:nvPr/>
        </p:nvSpPr>
        <p:spPr bwMode="auto">
          <a:xfrm flipH="1">
            <a:off x="5191125" y="3733800"/>
            <a:ext cx="49213" cy="730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199" name="Rectangle 623"/>
          <p:cNvSpPr>
            <a:spLocks noChangeArrowheads="1"/>
          </p:cNvSpPr>
          <p:nvPr/>
        </p:nvSpPr>
        <p:spPr bwMode="auto">
          <a:xfrm flipH="1">
            <a:off x="5224463" y="3741738"/>
            <a:ext cx="46037"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200" name="Rectangle 624"/>
          <p:cNvSpPr>
            <a:spLocks noChangeArrowheads="1"/>
          </p:cNvSpPr>
          <p:nvPr/>
        </p:nvSpPr>
        <p:spPr bwMode="auto">
          <a:xfrm flipH="1">
            <a:off x="5276850" y="3741738"/>
            <a:ext cx="57150"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201" name="Rectangle 625"/>
          <p:cNvSpPr>
            <a:spLocks noChangeArrowheads="1"/>
          </p:cNvSpPr>
          <p:nvPr/>
        </p:nvSpPr>
        <p:spPr bwMode="auto">
          <a:xfrm flipH="1">
            <a:off x="5356225" y="3744913"/>
            <a:ext cx="46038"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82202" name="Group 626"/>
          <p:cNvGrpSpPr>
            <a:grpSpLocks/>
          </p:cNvGrpSpPr>
          <p:nvPr/>
        </p:nvGrpSpPr>
        <p:grpSpPr bwMode="auto">
          <a:xfrm>
            <a:off x="5480050" y="3783013"/>
            <a:ext cx="68263" cy="71437"/>
            <a:chOff x="3040743" y="2866040"/>
            <a:chExt cx="68217" cy="70926"/>
          </a:xfrm>
        </p:grpSpPr>
        <p:cxnSp>
          <p:nvCxnSpPr>
            <p:cNvPr id="82265" name="Straight Connector 62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66" name="Straight Connector 62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03" name="Group 629"/>
          <p:cNvGrpSpPr>
            <a:grpSpLocks/>
          </p:cNvGrpSpPr>
          <p:nvPr/>
        </p:nvGrpSpPr>
        <p:grpSpPr bwMode="auto">
          <a:xfrm>
            <a:off x="5519738" y="3816350"/>
            <a:ext cx="68262" cy="71438"/>
            <a:chOff x="3040743" y="2866040"/>
            <a:chExt cx="68217" cy="70926"/>
          </a:xfrm>
        </p:grpSpPr>
        <p:cxnSp>
          <p:nvCxnSpPr>
            <p:cNvPr id="82263" name="Straight Connector 63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64" name="Straight Connector 63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04" name="Group 632"/>
          <p:cNvGrpSpPr>
            <a:grpSpLocks/>
          </p:cNvGrpSpPr>
          <p:nvPr/>
        </p:nvGrpSpPr>
        <p:grpSpPr bwMode="auto">
          <a:xfrm>
            <a:off x="5537200" y="3813175"/>
            <a:ext cx="68263" cy="69850"/>
            <a:chOff x="3040743" y="2866040"/>
            <a:chExt cx="68217" cy="70926"/>
          </a:xfrm>
        </p:grpSpPr>
        <p:cxnSp>
          <p:nvCxnSpPr>
            <p:cNvPr id="82261" name="Straight Connector 633"/>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62" name="Straight Connector 634"/>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05" name="Group 635"/>
          <p:cNvGrpSpPr>
            <a:grpSpLocks/>
          </p:cNvGrpSpPr>
          <p:nvPr/>
        </p:nvGrpSpPr>
        <p:grpSpPr bwMode="auto">
          <a:xfrm>
            <a:off x="5549900" y="3813175"/>
            <a:ext cx="68263" cy="69850"/>
            <a:chOff x="3040743" y="2866040"/>
            <a:chExt cx="68217" cy="70926"/>
          </a:xfrm>
        </p:grpSpPr>
        <p:cxnSp>
          <p:nvCxnSpPr>
            <p:cNvPr id="82259" name="Straight Connector 636"/>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60" name="Straight Connector 637"/>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82206" name="Rectangle 638"/>
          <p:cNvSpPr>
            <a:spLocks noChangeArrowheads="1"/>
          </p:cNvSpPr>
          <p:nvPr/>
        </p:nvSpPr>
        <p:spPr bwMode="auto">
          <a:xfrm flipH="1">
            <a:off x="5461000" y="3781425"/>
            <a:ext cx="44450" cy="7302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82207" name="Group 639"/>
          <p:cNvGrpSpPr>
            <a:grpSpLocks/>
          </p:cNvGrpSpPr>
          <p:nvPr/>
        </p:nvGrpSpPr>
        <p:grpSpPr bwMode="auto">
          <a:xfrm>
            <a:off x="5570538" y="3813175"/>
            <a:ext cx="68262" cy="69850"/>
            <a:chOff x="3040743" y="2866040"/>
            <a:chExt cx="68217" cy="70926"/>
          </a:xfrm>
        </p:grpSpPr>
        <p:cxnSp>
          <p:nvCxnSpPr>
            <p:cNvPr id="82257" name="Straight Connector 64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58" name="Straight Connector 64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08" name="Group 642"/>
          <p:cNvGrpSpPr>
            <a:grpSpLocks/>
          </p:cNvGrpSpPr>
          <p:nvPr/>
        </p:nvGrpSpPr>
        <p:grpSpPr bwMode="auto">
          <a:xfrm>
            <a:off x="5645150" y="3813175"/>
            <a:ext cx="68263" cy="69850"/>
            <a:chOff x="3040743" y="2866040"/>
            <a:chExt cx="68217" cy="70926"/>
          </a:xfrm>
        </p:grpSpPr>
        <p:cxnSp>
          <p:nvCxnSpPr>
            <p:cNvPr id="82255" name="Straight Connector 643"/>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56" name="Straight Connector 644"/>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09" name="Group 645"/>
          <p:cNvGrpSpPr>
            <a:grpSpLocks/>
          </p:cNvGrpSpPr>
          <p:nvPr/>
        </p:nvGrpSpPr>
        <p:grpSpPr bwMode="auto">
          <a:xfrm>
            <a:off x="5656263" y="3813175"/>
            <a:ext cx="68262" cy="69850"/>
            <a:chOff x="3040743" y="2866040"/>
            <a:chExt cx="68217" cy="70926"/>
          </a:xfrm>
        </p:grpSpPr>
        <p:cxnSp>
          <p:nvCxnSpPr>
            <p:cNvPr id="82253" name="Straight Connector 646"/>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54" name="Straight Connector 647"/>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10" name="Group 648"/>
          <p:cNvGrpSpPr>
            <a:grpSpLocks/>
          </p:cNvGrpSpPr>
          <p:nvPr/>
        </p:nvGrpSpPr>
        <p:grpSpPr bwMode="auto">
          <a:xfrm>
            <a:off x="5676900" y="3813175"/>
            <a:ext cx="68263" cy="69850"/>
            <a:chOff x="3040743" y="2866040"/>
            <a:chExt cx="68217" cy="70926"/>
          </a:xfrm>
        </p:grpSpPr>
        <p:cxnSp>
          <p:nvCxnSpPr>
            <p:cNvPr id="82251" name="Straight Connector 649"/>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52" name="Straight Connector 650"/>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82211" name="Rectangle 651"/>
          <p:cNvSpPr>
            <a:spLocks noChangeArrowheads="1"/>
          </p:cNvSpPr>
          <p:nvPr/>
        </p:nvSpPr>
        <p:spPr bwMode="auto">
          <a:xfrm flipH="1">
            <a:off x="5619750" y="3811588"/>
            <a:ext cx="46038"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212" name="Rectangle 652"/>
          <p:cNvSpPr>
            <a:spLocks noChangeArrowheads="1"/>
          </p:cNvSpPr>
          <p:nvPr/>
        </p:nvSpPr>
        <p:spPr bwMode="auto">
          <a:xfrm flipH="1">
            <a:off x="5729288" y="3811588"/>
            <a:ext cx="57150"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sp>
        <p:nvSpPr>
          <p:cNvPr id="82213" name="Rectangle 653"/>
          <p:cNvSpPr>
            <a:spLocks noChangeArrowheads="1"/>
          </p:cNvSpPr>
          <p:nvPr/>
        </p:nvSpPr>
        <p:spPr bwMode="auto">
          <a:xfrm flipH="1">
            <a:off x="5797550" y="3811588"/>
            <a:ext cx="58738" cy="71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E7E6E6"/>
              </a:solidFill>
              <a:effectLst/>
              <a:uLnTx/>
              <a:uFillTx/>
              <a:latin typeface="Arial" panose="020B0604020202020204" pitchFamily="34" charset="0"/>
              <a:ea typeface="+mn-ea"/>
              <a:cs typeface="+mn-cs"/>
            </a:endParaRPr>
          </a:p>
        </p:txBody>
      </p:sp>
      <p:grpSp>
        <p:nvGrpSpPr>
          <p:cNvPr id="82214" name="Group 654"/>
          <p:cNvGrpSpPr>
            <a:grpSpLocks/>
          </p:cNvGrpSpPr>
          <p:nvPr/>
        </p:nvGrpSpPr>
        <p:grpSpPr bwMode="auto">
          <a:xfrm>
            <a:off x="5834063" y="3813175"/>
            <a:ext cx="68262" cy="69850"/>
            <a:chOff x="3040743" y="2866040"/>
            <a:chExt cx="68217" cy="70926"/>
          </a:xfrm>
        </p:grpSpPr>
        <p:cxnSp>
          <p:nvCxnSpPr>
            <p:cNvPr id="82249" name="Straight Connector 655"/>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50" name="Straight Connector 656"/>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15" name="Group 657"/>
          <p:cNvGrpSpPr>
            <a:grpSpLocks/>
          </p:cNvGrpSpPr>
          <p:nvPr/>
        </p:nvGrpSpPr>
        <p:grpSpPr bwMode="auto">
          <a:xfrm>
            <a:off x="5843588" y="3813175"/>
            <a:ext cx="68262" cy="69850"/>
            <a:chOff x="3040743" y="2866040"/>
            <a:chExt cx="68217" cy="70926"/>
          </a:xfrm>
        </p:grpSpPr>
        <p:cxnSp>
          <p:nvCxnSpPr>
            <p:cNvPr id="82247" name="Straight Connector 658"/>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48" name="Straight Connector 659"/>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16" name="Group 660"/>
          <p:cNvGrpSpPr>
            <a:grpSpLocks/>
          </p:cNvGrpSpPr>
          <p:nvPr/>
        </p:nvGrpSpPr>
        <p:grpSpPr bwMode="auto">
          <a:xfrm>
            <a:off x="5865813" y="3813175"/>
            <a:ext cx="68262" cy="69850"/>
            <a:chOff x="3040743" y="2866040"/>
            <a:chExt cx="68217" cy="70926"/>
          </a:xfrm>
        </p:grpSpPr>
        <p:cxnSp>
          <p:nvCxnSpPr>
            <p:cNvPr id="82245" name="Straight Connector 661"/>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46" name="Straight Connector 662"/>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17" name="Group 663"/>
          <p:cNvGrpSpPr>
            <a:grpSpLocks/>
          </p:cNvGrpSpPr>
          <p:nvPr/>
        </p:nvGrpSpPr>
        <p:grpSpPr bwMode="auto">
          <a:xfrm>
            <a:off x="5880100" y="3813175"/>
            <a:ext cx="68263" cy="69850"/>
            <a:chOff x="3040743" y="2866040"/>
            <a:chExt cx="68217" cy="70926"/>
          </a:xfrm>
        </p:grpSpPr>
        <p:cxnSp>
          <p:nvCxnSpPr>
            <p:cNvPr id="82243" name="Straight Connector 664"/>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44" name="Straight Connector 665"/>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18" name="Group 666"/>
          <p:cNvGrpSpPr>
            <a:grpSpLocks/>
          </p:cNvGrpSpPr>
          <p:nvPr/>
        </p:nvGrpSpPr>
        <p:grpSpPr bwMode="auto">
          <a:xfrm>
            <a:off x="5918200" y="3813175"/>
            <a:ext cx="68263" cy="69850"/>
            <a:chOff x="3040743" y="2866040"/>
            <a:chExt cx="68217" cy="70926"/>
          </a:xfrm>
        </p:grpSpPr>
        <p:cxnSp>
          <p:nvCxnSpPr>
            <p:cNvPr id="82241" name="Straight Connector 667"/>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42" name="Straight Connector 668"/>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19" name="Group 669"/>
          <p:cNvGrpSpPr>
            <a:grpSpLocks/>
          </p:cNvGrpSpPr>
          <p:nvPr/>
        </p:nvGrpSpPr>
        <p:grpSpPr bwMode="auto">
          <a:xfrm>
            <a:off x="5943600" y="3813175"/>
            <a:ext cx="68263" cy="69850"/>
            <a:chOff x="3040743" y="2866040"/>
            <a:chExt cx="68217" cy="70926"/>
          </a:xfrm>
        </p:grpSpPr>
        <p:cxnSp>
          <p:nvCxnSpPr>
            <p:cNvPr id="82239" name="Straight Connector 670"/>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40" name="Straight Connector 671"/>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20" name="Group 672"/>
          <p:cNvGrpSpPr>
            <a:grpSpLocks/>
          </p:cNvGrpSpPr>
          <p:nvPr/>
        </p:nvGrpSpPr>
        <p:grpSpPr bwMode="auto">
          <a:xfrm>
            <a:off x="5956300" y="3813175"/>
            <a:ext cx="68263" cy="69850"/>
            <a:chOff x="3040743" y="2866040"/>
            <a:chExt cx="68217" cy="70926"/>
          </a:xfrm>
        </p:grpSpPr>
        <p:cxnSp>
          <p:nvCxnSpPr>
            <p:cNvPr id="82237" name="Straight Connector 673"/>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38" name="Straight Connector 674"/>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21" name="Group 675"/>
          <p:cNvGrpSpPr>
            <a:grpSpLocks/>
          </p:cNvGrpSpPr>
          <p:nvPr/>
        </p:nvGrpSpPr>
        <p:grpSpPr bwMode="auto">
          <a:xfrm>
            <a:off x="5995988" y="3813175"/>
            <a:ext cx="68262" cy="69850"/>
            <a:chOff x="3040743" y="2866040"/>
            <a:chExt cx="68217" cy="70926"/>
          </a:xfrm>
        </p:grpSpPr>
        <p:cxnSp>
          <p:nvCxnSpPr>
            <p:cNvPr id="82235" name="Straight Connector 676"/>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36" name="Straight Connector 677"/>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22" name="Group 678"/>
          <p:cNvGrpSpPr>
            <a:grpSpLocks/>
          </p:cNvGrpSpPr>
          <p:nvPr/>
        </p:nvGrpSpPr>
        <p:grpSpPr bwMode="auto">
          <a:xfrm>
            <a:off x="6027738" y="3813175"/>
            <a:ext cx="68262" cy="69850"/>
            <a:chOff x="3040743" y="2866040"/>
            <a:chExt cx="68217" cy="70926"/>
          </a:xfrm>
        </p:grpSpPr>
        <p:cxnSp>
          <p:nvCxnSpPr>
            <p:cNvPr id="82233" name="Straight Connector 679"/>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34" name="Straight Connector 680"/>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23" name="Group 681"/>
          <p:cNvGrpSpPr>
            <a:grpSpLocks/>
          </p:cNvGrpSpPr>
          <p:nvPr/>
        </p:nvGrpSpPr>
        <p:grpSpPr bwMode="auto">
          <a:xfrm>
            <a:off x="6110288" y="3813175"/>
            <a:ext cx="68262" cy="69850"/>
            <a:chOff x="3040743" y="2866040"/>
            <a:chExt cx="68217" cy="70926"/>
          </a:xfrm>
        </p:grpSpPr>
        <p:cxnSp>
          <p:nvCxnSpPr>
            <p:cNvPr id="82231" name="Straight Connector 682"/>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32" name="Straight Connector 683"/>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grpSp>
        <p:nvGrpSpPr>
          <p:cNvPr id="82224" name="Group 684"/>
          <p:cNvGrpSpPr>
            <a:grpSpLocks/>
          </p:cNvGrpSpPr>
          <p:nvPr/>
        </p:nvGrpSpPr>
        <p:grpSpPr bwMode="auto">
          <a:xfrm>
            <a:off x="6380163" y="3813175"/>
            <a:ext cx="68262" cy="69850"/>
            <a:chOff x="3040743" y="2866040"/>
            <a:chExt cx="68217" cy="70926"/>
          </a:xfrm>
        </p:grpSpPr>
        <p:cxnSp>
          <p:nvCxnSpPr>
            <p:cNvPr id="82229" name="Straight Connector 685"/>
            <p:cNvCxnSpPr>
              <a:cxnSpLocks/>
            </p:cNvCxnSpPr>
            <p:nvPr/>
          </p:nvCxnSpPr>
          <p:spPr bwMode="auto">
            <a:xfrm>
              <a:off x="3040743" y="2901503"/>
              <a:ext cx="68217" cy="0"/>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cxnSp>
          <p:nvCxnSpPr>
            <p:cNvPr id="82230" name="Straight Connector 686"/>
            <p:cNvCxnSpPr>
              <a:cxnSpLocks/>
            </p:cNvCxnSpPr>
            <p:nvPr/>
          </p:nvCxnSpPr>
          <p:spPr bwMode="auto">
            <a:xfrm>
              <a:off x="3074851" y="2866040"/>
              <a:ext cx="0" cy="70926"/>
            </a:xfrm>
            <a:prstGeom prst="line">
              <a:avLst/>
            </a:prstGeom>
            <a:noFill/>
            <a:ln w="12700" algn="ctr">
              <a:solidFill>
                <a:schemeClr val="accent2"/>
              </a:solidFill>
              <a:round/>
              <a:headEnd/>
              <a:tailEnd/>
            </a:ln>
            <a:extLst>
              <a:ext uri="{909E8E84-426E-40DD-AFC4-6F175D3DCCD1}">
                <a14:hiddenFill xmlns:a14="http://schemas.microsoft.com/office/drawing/2010/main">
                  <a:noFill/>
                </a14:hiddenFill>
              </a:ext>
            </a:extLst>
          </p:spPr>
        </p:cxnSp>
      </p:grpSp>
      <p:sp>
        <p:nvSpPr>
          <p:cNvPr id="688" name="TextBox 687"/>
          <p:cNvSpPr txBox="1"/>
          <p:nvPr/>
        </p:nvSpPr>
        <p:spPr>
          <a:xfrm>
            <a:off x="4283075" y="4035425"/>
            <a:ext cx="1349375" cy="52387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50%</a:t>
            </a:r>
            <a:b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Control</a:t>
            </a:r>
          </a:p>
        </p:txBody>
      </p:sp>
      <p:sp>
        <p:nvSpPr>
          <p:cNvPr id="82226" name="TextBox 688"/>
          <p:cNvSpPr txBox="1">
            <a:spLocks noChangeArrowheads="1"/>
          </p:cNvSpPr>
          <p:nvPr/>
        </p:nvSpPr>
        <p:spPr bwMode="auto">
          <a:xfrm>
            <a:off x="4343400" y="3208338"/>
            <a:ext cx="21351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D7D31"/>
                </a:solidFill>
                <a:effectLst/>
                <a:uLnTx/>
                <a:uFillTx/>
                <a:latin typeface="Arial" panose="020B0604020202020204" pitchFamily="34" charset="0"/>
                <a:ea typeface="+mn-ea"/>
                <a:cs typeface="+mn-cs"/>
              </a:rPr>
              <a:t>Lenalidomide</a:t>
            </a:r>
            <a:br>
              <a:rPr kumimoji="0" lang="en-US" altLang="en-US" sz="1400" b="0" i="0" u="none" strike="noStrike" kern="1200" cap="none" spc="0" normalizeH="0" baseline="0" noProof="0">
                <a:ln>
                  <a:noFill/>
                </a:ln>
                <a:solidFill>
                  <a:srgbClr val="ED7D31"/>
                </a:solidFill>
                <a:effectLst/>
                <a:uLnTx/>
                <a:uFillTx/>
                <a:latin typeface="Arial" panose="020B0604020202020204" pitchFamily="34" charset="0"/>
                <a:ea typeface="+mn-ea"/>
                <a:cs typeface="+mn-cs"/>
              </a:rPr>
            </a:br>
            <a:r>
              <a:rPr kumimoji="0" lang="en-US" altLang="en-US" sz="1400" b="0" i="0" u="none" strike="noStrike" kern="1200" cap="none" spc="0" normalizeH="0" baseline="0" noProof="0">
                <a:ln>
                  <a:noFill/>
                </a:ln>
                <a:solidFill>
                  <a:srgbClr val="ED7D31"/>
                </a:solidFill>
                <a:effectLst/>
                <a:uLnTx/>
                <a:uFillTx/>
                <a:latin typeface="Arial" panose="020B0604020202020204" pitchFamily="34" charset="0"/>
                <a:ea typeface="+mn-ea"/>
                <a:cs typeface="+mn-cs"/>
              </a:rPr>
              <a:t>62%</a:t>
            </a:r>
          </a:p>
        </p:txBody>
      </p:sp>
      <p:sp>
        <p:nvSpPr>
          <p:cNvPr id="82227" name="TextBox 75"/>
          <p:cNvSpPr txBox="1">
            <a:spLocks noChangeArrowheads="1"/>
          </p:cNvSpPr>
          <p:nvPr/>
        </p:nvSpPr>
        <p:spPr bwMode="auto">
          <a:xfrm>
            <a:off x="227013" y="5875338"/>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ED7D31"/>
                </a:solidFill>
                <a:effectLst/>
                <a:uLnTx/>
                <a:uFillTx/>
                <a:latin typeface="Arial" panose="020B0604020202020204" pitchFamily="34" charset="0"/>
                <a:ea typeface="+mn-ea"/>
                <a:cs typeface="+mn-cs"/>
              </a:rPr>
              <a:t>Lenalidomide</a:t>
            </a:r>
          </a:p>
        </p:txBody>
      </p:sp>
      <p:sp>
        <p:nvSpPr>
          <p:cNvPr id="669" name="TextBox 668"/>
          <p:cNvSpPr txBox="1"/>
          <p:nvPr/>
        </p:nvSpPr>
        <p:spPr>
          <a:xfrm>
            <a:off x="701675" y="6086475"/>
            <a:ext cx="762000" cy="30797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5A5A5"/>
                </a:solidFill>
                <a:effectLst/>
                <a:uLnTx/>
                <a:uFillTx/>
                <a:latin typeface="Calibri" panose="020F0502020204030204"/>
                <a:ea typeface="+mn-ea"/>
                <a:cs typeface="+mn-cs"/>
              </a:rPr>
              <a:t>Control</a:t>
            </a:r>
          </a:p>
        </p:txBody>
      </p:sp>
    </p:spTree>
    <p:extLst>
      <p:ext uri="{BB962C8B-B14F-4D97-AF65-F5344CB8AC3E}">
        <p14:creationId xmlns:p14="http://schemas.microsoft.com/office/powerpoint/2010/main" val="707380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26FE1D-EE67-5949-B4B2-CBD77E8339F2}"/>
              </a:ext>
            </a:extLst>
          </p:cNvPr>
          <p:cNvPicPr>
            <a:picLocks noChangeAspect="1"/>
          </p:cNvPicPr>
          <p:nvPr/>
        </p:nvPicPr>
        <p:blipFill>
          <a:blip r:embed="rId2"/>
          <a:stretch>
            <a:fillRect/>
          </a:stretch>
        </p:blipFill>
        <p:spPr>
          <a:xfrm>
            <a:off x="2920678" y="0"/>
            <a:ext cx="6096000" cy="2171700"/>
          </a:xfrm>
          <a:prstGeom prst="rect">
            <a:avLst/>
          </a:prstGeom>
        </p:spPr>
      </p:pic>
      <p:sp>
        <p:nvSpPr>
          <p:cNvPr id="6" name="Espace réservé du contenu 5">
            <a:extLst>
              <a:ext uri="{FF2B5EF4-FFF2-40B4-BE49-F238E27FC236}">
                <a16:creationId xmlns:a16="http://schemas.microsoft.com/office/drawing/2014/main" id="{31B1721D-A8B0-454E-BD3F-7133C7985B9A}"/>
              </a:ext>
            </a:extLst>
          </p:cNvPr>
          <p:cNvSpPr>
            <a:spLocks noGrp="1"/>
          </p:cNvSpPr>
          <p:nvPr>
            <p:ph idx="4294967295"/>
          </p:nvPr>
        </p:nvSpPr>
        <p:spPr>
          <a:xfrm>
            <a:off x="1524000" y="1600201"/>
            <a:ext cx="8229600" cy="4525963"/>
          </a:xfrm>
        </p:spPr>
        <p:txBody>
          <a:bodyPr/>
          <a:lstStyle/>
          <a:p>
            <a:endParaRPr lang="fr-FR" dirty="0"/>
          </a:p>
          <a:p>
            <a:r>
              <a:rPr lang="fr-FR" dirty="0"/>
              <a:t>Not in ISS stage 3</a:t>
            </a:r>
          </a:p>
          <a:p>
            <a:r>
              <a:rPr lang="fr-FR" dirty="0"/>
              <a:t>Not in high </a:t>
            </a:r>
            <a:r>
              <a:rPr lang="fr-FR" dirty="0" err="1"/>
              <a:t>risk</a:t>
            </a:r>
            <a:r>
              <a:rPr lang="fr-FR" dirty="0"/>
              <a:t> </a:t>
            </a:r>
            <a:r>
              <a:rPr lang="fr-FR" dirty="0" err="1"/>
              <a:t>cytogenetics</a:t>
            </a:r>
            <a:endParaRPr lang="fr-FR" dirty="0"/>
          </a:p>
          <a:p>
            <a:endParaRPr lang="fr-FR" dirty="0"/>
          </a:p>
          <a:p>
            <a:r>
              <a:rPr lang="fr-FR" dirty="0"/>
              <a:t>Management of </a:t>
            </a:r>
            <a:r>
              <a:rPr lang="fr-FR" dirty="0" err="1"/>
              <a:t>these</a:t>
            </a:r>
            <a:r>
              <a:rPr lang="fr-FR" dirty="0"/>
              <a:t> patients </a:t>
            </a:r>
            <a:r>
              <a:rPr lang="fr-FR" dirty="0" err="1"/>
              <a:t>remains</a:t>
            </a:r>
            <a:r>
              <a:rPr lang="fr-FR" dirty="0"/>
              <a:t> an area of </a:t>
            </a:r>
            <a:r>
              <a:rPr lang="fr-FR" dirty="0" err="1"/>
              <a:t>little</a:t>
            </a:r>
            <a:r>
              <a:rPr lang="fr-FR" dirty="0"/>
              <a:t> </a:t>
            </a:r>
            <a:r>
              <a:rPr lang="fr-FR" dirty="0" err="1"/>
              <a:t>evidence</a:t>
            </a:r>
            <a:r>
              <a:rPr lang="fr-FR" dirty="0"/>
              <a:t> </a:t>
            </a:r>
            <a:r>
              <a:rPr lang="fr-FR" dirty="0" err="1"/>
              <a:t>that</a:t>
            </a:r>
            <a:r>
              <a:rPr lang="fr-FR" dirty="0"/>
              <a:t> </a:t>
            </a:r>
            <a:r>
              <a:rPr lang="fr-FR" dirty="0" err="1"/>
              <a:t>needs</a:t>
            </a:r>
            <a:r>
              <a:rPr lang="fr-FR" dirty="0"/>
              <a:t> </a:t>
            </a:r>
            <a:r>
              <a:rPr lang="fr-FR" dirty="0" err="1"/>
              <a:t>further</a:t>
            </a:r>
            <a:r>
              <a:rPr lang="fr-FR" dirty="0"/>
              <a:t> </a:t>
            </a:r>
            <a:r>
              <a:rPr lang="fr-FR" dirty="0" err="1"/>
              <a:t>study</a:t>
            </a:r>
            <a:endParaRPr lang="fr-FR" dirty="0"/>
          </a:p>
        </p:txBody>
      </p:sp>
      <p:sp>
        <p:nvSpPr>
          <p:cNvPr id="7" name="Ellipse 6">
            <a:extLst>
              <a:ext uri="{FF2B5EF4-FFF2-40B4-BE49-F238E27FC236}">
                <a16:creationId xmlns:a16="http://schemas.microsoft.com/office/drawing/2014/main" id="{DD645CE2-8EFB-1C47-B7FF-4CD2FFA6A9F3}"/>
              </a:ext>
            </a:extLst>
          </p:cNvPr>
          <p:cNvSpPr/>
          <p:nvPr/>
        </p:nvSpPr>
        <p:spPr>
          <a:xfrm>
            <a:off x="7195595" y="1516285"/>
            <a:ext cx="1192192" cy="535329"/>
          </a:xfrm>
          <a:prstGeom prst="ellipse">
            <a:avLst/>
          </a:prstGeom>
          <a:noFill/>
          <a:ln w="920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35299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5E5F793-C4D7-1FEE-A9E2-C758AAFA008C}"/>
              </a:ext>
            </a:extLst>
          </p:cNvPr>
          <p:cNvSpPr>
            <a:spLocks noGrp="1"/>
          </p:cNvSpPr>
          <p:nvPr>
            <p:ph type="title"/>
          </p:nvPr>
        </p:nvSpPr>
        <p:spPr/>
        <p:txBody>
          <a:bodyPr/>
          <a:lstStyle/>
          <a:p>
            <a:r>
              <a:rPr lang="en-US"/>
              <a:t>ATLAS: Phase 3 Trial of KRd vs LEN Alone After Stem Cell Transplant for MM</a:t>
            </a:r>
            <a:endParaRPr lang="en-US" dirty="0"/>
          </a:p>
        </p:txBody>
      </p:sp>
      <p:pic>
        <p:nvPicPr>
          <p:cNvPr id="3" name="Picture 2">
            <a:extLst>
              <a:ext uri="{FF2B5EF4-FFF2-40B4-BE49-F238E27FC236}">
                <a16:creationId xmlns:a16="http://schemas.microsoft.com/office/drawing/2014/main" id="{8EB69C51-22A4-2396-9B45-D46A1DCA733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64287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D97C7CD-2807-B43B-1BAF-F7156D04C2B9}"/>
              </a:ext>
            </a:extLst>
          </p:cNvPr>
          <p:cNvSpPr>
            <a:spLocks noGrp="1"/>
          </p:cNvSpPr>
          <p:nvPr>
            <p:ph type="title"/>
          </p:nvPr>
        </p:nvSpPr>
        <p:spPr/>
        <p:txBody>
          <a:bodyPr/>
          <a:lstStyle/>
          <a:p>
            <a:r>
              <a:rPr lang="en-US"/>
              <a:t>ATLAS </a:t>
            </a:r>
            <a:br>
              <a:rPr lang="en-US"/>
            </a:br>
            <a:r>
              <a:rPr lang="en-US" sz="3100" i="1"/>
              <a:t>PFS</a:t>
            </a:r>
            <a:endParaRPr lang="en-US" i="1" dirty="0"/>
          </a:p>
        </p:txBody>
      </p:sp>
      <p:pic>
        <p:nvPicPr>
          <p:cNvPr id="3" name="Picture 2">
            <a:extLst>
              <a:ext uri="{FF2B5EF4-FFF2-40B4-BE49-F238E27FC236}">
                <a16:creationId xmlns:a16="http://schemas.microsoft.com/office/drawing/2014/main" id="{9E8749C4-6AC7-29F5-D1E0-7CF076FE508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743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E0D47EB-72E2-7B5B-5DE5-53AD8AB73B33}"/>
              </a:ext>
            </a:extLst>
          </p:cNvPr>
          <p:cNvSpPr>
            <a:spLocks noGrp="1"/>
          </p:cNvSpPr>
          <p:nvPr>
            <p:ph type="title"/>
          </p:nvPr>
        </p:nvSpPr>
        <p:spPr/>
        <p:txBody>
          <a:bodyPr/>
          <a:lstStyle/>
          <a:p>
            <a:r>
              <a:rPr lang="en-US"/>
              <a:t>ATLAS</a:t>
            </a:r>
            <a:br>
              <a:rPr lang="en-US"/>
            </a:br>
            <a:r>
              <a:rPr lang="en-US" sz="3100" i="1"/>
              <a:t>MRD at Cycle 6</a:t>
            </a:r>
            <a:endParaRPr lang="en-US" i="1" dirty="0"/>
          </a:p>
        </p:txBody>
      </p:sp>
      <p:pic>
        <p:nvPicPr>
          <p:cNvPr id="3" name="Picture 2">
            <a:extLst>
              <a:ext uri="{FF2B5EF4-FFF2-40B4-BE49-F238E27FC236}">
                <a16:creationId xmlns:a16="http://schemas.microsoft.com/office/drawing/2014/main" id="{F625A67B-AE3D-F390-D592-E6EC865C345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19197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0F9B4B1-88BA-04EA-CD07-A3A54634E9B8}"/>
              </a:ext>
            </a:extLst>
          </p:cNvPr>
          <p:cNvSpPr>
            <a:spLocks noGrp="1"/>
          </p:cNvSpPr>
          <p:nvPr>
            <p:ph type="title"/>
          </p:nvPr>
        </p:nvSpPr>
        <p:spPr/>
        <p:txBody>
          <a:bodyPr/>
          <a:lstStyle/>
          <a:p>
            <a:r>
              <a:rPr lang="en-US"/>
              <a:t>ATLAS</a:t>
            </a:r>
            <a:br>
              <a:rPr lang="en-US"/>
            </a:br>
            <a:r>
              <a:rPr lang="en-US" sz="3100" i="1"/>
              <a:t>PFS in SR Patients by MRD Negativity</a:t>
            </a:r>
            <a:endParaRPr lang="en-US" i="1" dirty="0"/>
          </a:p>
        </p:txBody>
      </p:sp>
      <p:pic>
        <p:nvPicPr>
          <p:cNvPr id="3" name="Picture 2">
            <a:extLst>
              <a:ext uri="{FF2B5EF4-FFF2-40B4-BE49-F238E27FC236}">
                <a16:creationId xmlns:a16="http://schemas.microsoft.com/office/drawing/2014/main" id="{888435B7-67C5-2068-8306-F4C50339022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650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a:extLst>
              <a:ext uri="{FF2B5EF4-FFF2-40B4-BE49-F238E27FC236}">
                <a16:creationId xmlns:a16="http://schemas.microsoft.com/office/drawing/2014/main" id="{FF4FF2A0-32C4-086D-CDC4-9764E6AF72C5}"/>
              </a:ext>
            </a:extLst>
          </p:cNvPr>
          <p:cNvPicPr>
            <a:picLocks noChangeAspect="1"/>
          </p:cNvPicPr>
          <p:nvPr/>
        </p:nvPicPr>
        <p:blipFill>
          <a:blip r:embed="rId2"/>
          <a:stretch>
            <a:fillRect/>
          </a:stretch>
        </p:blipFill>
        <p:spPr>
          <a:xfrm>
            <a:off x="1165854" y="643467"/>
            <a:ext cx="9860292"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868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87674FC5-89B4-71C0-3D27-8D364833AFD4}"/>
              </a:ext>
            </a:extLst>
          </p:cNvPr>
          <p:cNvPicPr>
            <a:picLocks noGrp="1" noChangeAspect="1"/>
          </p:cNvPicPr>
          <p:nvPr>
            <p:ph idx="1"/>
          </p:nvPr>
        </p:nvPicPr>
        <p:blipFill>
          <a:blip r:embed="rId2"/>
          <a:stretch>
            <a:fillRect/>
          </a:stretch>
        </p:blipFill>
        <p:spPr>
          <a:xfrm>
            <a:off x="739204" y="643466"/>
            <a:ext cx="10713591" cy="5571067"/>
          </a:xfrm>
          <a:prstGeom prst="rect">
            <a:avLst/>
          </a:prstGeom>
        </p:spPr>
      </p:pic>
    </p:spTree>
    <p:extLst>
      <p:ext uri="{BB962C8B-B14F-4D97-AF65-F5344CB8AC3E}">
        <p14:creationId xmlns:p14="http://schemas.microsoft.com/office/powerpoint/2010/main" val="1441134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66482" y="242047"/>
            <a:ext cx="53197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Traitement de première ligne</a:t>
            </a:r>
          </a:p>
        </p:txBody>
      </p:sp>
      <p:pic>
        <p:nvPicPr>
          <p:cNvPr id="3" name="Main graphic">
            <a:extLst>
              <a:ext uri="{FF2B5EF4-FFF2-40B4-BE49-F238E27FC236}">
                <a16:creationId xmlns:a16="http://schemas.microsoft.com/office/drawing/2014/main" id="{17B5A4A9-8042-035C-145B-349A83209A85}"/>
              </a:ext>
            </a:extLst>
          </p:cNvPr>
          <p:cNvPicPr/>
          <p:nvPr/>
        </p:nvPicPr>
        <p:blipFill>
          <a:blip r:embed="rId2"/>
          <a:stretch/>
        </p:blipFill>
        <p:spPr>
          <a:xfrm>
            <a:off x="6448024" y="611379"/>
            <a:ext cx="5319738" cy="5802299"/>
          </a:xfrm>
          <a:prstGeom prst="rect">
            <a:avLst/>
          </a:prstGeom>
          <a:ln>
            <a:noFill/>
          </a:ln>
        </p:spPr>
      </p:pic>
      <p:pic>
        <p:nvPicPr>
          <p:cNvPr id="6" name="Image 5" descr="Une image contenant texte&#10;&#10;Description générée automatiquement">
            <a:extLst>
              <a:ext uri="{FF2B5EF4-FFF2-40B4-BE49-F238E27FC236}">
                <a16:creationId xmlns:a16="http://schemas.microsoft.com/office/drawing/2014/main" id="{1E345451-4FC5-1448-2308-BF2B246642CE}"/>
              </a:ext>
            </a:extLst>
          </p:cNvPr>
          <p:cNvPicPr>
            <a:picLocks noChangeAspect="1"/>
          </p:cNvPicPr>
          <p:nvPr/>
        </p:nvPicPr>
        <p:blipFill>
          <a:blip r:embed="rId3"/>
          <a:stretch>
            <a:fillRect/>
          </a:stretch>
        </p:blipFill>
        <p:spPr>
          <a:xfrm>
            <a:off x="211873" y="1480939"/>
            <a:ext cx="5532105" cy="3259990"/>
          </a:xfrm>
          <a:prstGeom prst="rect">
            <a:avLst/>
          </a:prstGeom>
        </p:spPr>
      </p:pic>
      <p:sp>
        <p:nvSpPr>
          <p:cNvPr id="4" name="Ellipse 3">
            <a:extLst>
              <a:ext uri="{FF2B5EF4-FFF2-40B4-BE49-F238E27FC236}">
                <a16:creationId xmlns:a16="http://schemas.microsoft.com/office/drawing/2014/main" id="{0D685725-3E3D-34BC-0022-34583FF05B0E}"/>
              </a:ext>
            </a:extLst>
          </p:cNvPr>
          <p:cNvSpPr/>
          <p:nvPr/>
        </p:nvSpPr>
        <p:spPr>
          <a:xfrm>
            <a:off x="9585434" y="1734207"/>
            <a:ext cx="2490952" cy="798786"/>
          </a:xfrm>
          <a:prstGeom prst="ellipse">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04748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2348975" y="1898830"/>
            <a:ext cx="7729706" cy="4032448"/>
          </a:xfrm>
          <a:prstGeom prst="rect">
            <a:avLst/>
          </a:prstGeom>
        </p:spPr>
      </p:pic>
      <p:sp>
        <p:nvSpPr>
          <p:cNvPr id="5" name="Title 1"/>
          <p:cNvSpPr txBox="1">
            <a:spLocks/>
          </p:cNvSpPr>
          <p:nvPr/>
        </p:nvSpPr>
        <p:spPr>
          <a:xfrm>
            <a:off x="1981200" y="274638"/>
            <a:ext cx="8229600" cy="1143000"/>
          </a:xfrm>
          <a:prstGeom prst="rect">
            <a:avLst/>
          </a:prstGeom>
        </p:spPr>
        <p:txBody>
          <a:bodyPr/>
          <a:lstStyle>
            <a:lvl1pPr algn="ctr" rtl="0" eaLnBrk="0" fontAlgn="base" hangingPunct="0">
              <a:spcBef>
                <a:spcPct val="0"/>
              </a:spcBef>
              <a:spcAft>
                <a:spcPct val="0"/>
              </a:spcAft>
              <a:defRPr sz="3200" b="1" kern="12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FFFF00"/>
                </a:solidFill>
                <a:latin typeface="Arial" charset="0"/>
              </a:defRPr>
            </a:lvl6pPr>
            <a:lvl7pPr marL="914400" algn="ctr" rtl="0" fontAlgn="base">
              <a:spcBef>
                <a:spcPct val="0"/>
              </a:spcBef>
              <a:spcAft>
                <a:spcPct val="0"/>
              </a:spcAft>
              <a:defRPr sz="3200" b="1">
                <a:solidFill>
                  <a:srgbClr val="FFFF00"/>
                </a:solidFill>
                <a:latin typeface="Arial" charset="0"/>
              </a:defRPr>
            </a:lvl7pPr>
            <a:lvl8pPr marL="1371600" algn="ctr" rtl="0" fontAlgn="base">
              <a:spcBef>
                <a:spcPct val="0"/>
              </a:spcBef>
              <a:spcAft>
                <a:spcPct val="0"/>
              </a:spcAft>
              <a:defRPr sz="3200" b="1">
                <a:solidFill>
                  <a:srgbClr val="FFFF00"/>
                </a:solidFill>
                <a:latin typeface="Arial" charset="0"/>
              </a:defRPr>
            </a:lvl8pPr>
            <a:lvl9pPr marL="1828800" algn="ctr" rtl="0" fontAlgn="base">
              <a:spcBef>
                <a:spcPct val="0"/>
              </a:spcBef>
              <a:spcAft>
                <a:spcPct val="0"/>
              </a:spcAft>
              <a:defRPr sz="3200" b="1">
                <a:solidFill>
                  <a:srgbClr val="FFFF00"/>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ＭＳ Ｐゴシック" charset="0"/>
              </a:rPr>
              <a:t>Myeloma and the very elderly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ＭＳ Ｐゴシック" charset="0"/>
              </a:rPr>
              <a:t>not so uncommon</a:t>
            </a:r>
            <a:endParaRPr kumimoji="0" lang="en-PH" sz="3200" b="1" i="0" u="none" strike="noStrike" kern="1200" cap="none" spc="0" normalizeH="0" baseline="0" noProof="0" dirty="0">
              <a:ln>
                <a:noFill/>
              </a:ln>
              <a:solidFill>
                <a:prstClr val="black"/>
              </a:solidFill>
              <a:effectLst/>
              <a:uLnTx/>
              <a:uFillTx/>
              <a:latin typeface="Calibri Light" panose="020F0302020204030204"/>
              <a:ea typeface="ＭＳ Ｐゴシック" charset="0"/>
            </a:endParaRPr>
          </a:p>
        </p:txBody>
      </p:sp>
      <p:sp>
        <p:nvSpPr>
          <p:cNvPr id="6" name="Tekstvak 5"/>
          <p:cNvSpPr txBox="1"/>
          <p:nvPr/>
        </p:nvSpPr>
        <p:spPr>
          <a:xfrm>
            <a:off x="6921120" y="6093297"/>
            <a:ext cx="316835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rPr>
              <a:t>SEER database, </a:t>
            </a:r>
            <a:r>
              <a:rPr kumimoji="0" lang="nl-BE" sz="1200" b="0" i="0" u="none" strike="noStrike" kern="1200" cap="none" spc="0" normalizeH="0" baseline="0" noProof="0" dirty="0" err="1">
                <a:ln>
                  <a:noFill/>
                </a:ln>
                <a:solidFill>
                  <a:prstClr val="black"/>
                </a:solidFill>
                <a:effectLst/>
                <a:uLnTx/>
                <a:uFillTx/>
                <a:latin typeface="Calibri" panose="020F0502020204030204"/>
                <a:ea typeface="+mn-ea"/>
                <a:cs typeface="+mn-cs"/>
              </a:rPr>
              <a:t>accessed</a:t>
            </a:r>
            <a:r>
              <a:rPr kumimoji="0" lang="nl-BE" sz="1200" b="0" i="0" u="none" strike="noStrike" kern="1200" cap="none" spc="0" normalizeH="0" baseline="0" noProof="0" dirty="0">
                <a:ln>
                  <a:noFill/>
                </a:ln>
                <a:solidFill>
                  <a:prstClr val="black"/>
                </a:solidFill>
                <a:effectLst/>
                <a:uLnTx/>
                <a:uFillTx/>
                <a:latin typeface="Calibri" panose="020F0502020204030204"/>
                <a:ea typeface="+mn-ea"/>
                <a:cs typeface="+mn-cs"/>
              </a:rPr>
              <a:t> november 2015</a:t>
            </a:r>
          </a:p>
        </p:txBody>
      </p:sp>
      <p:sp>
        <p:nvSpPr>
          <p:cNvPr id="8" name="Linkeraccolade 7"/>
          <p:cNvSpPr/>
          <p:nvPr/>
        </p:nvSpPr>
        <p:spPr>
          <a:xfrm rot="5400000">
            <a:off x="6956456" y="2640554"/>
            <a:ext cx="367323" cy="1080121"/>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vak 8"/>
          <p:cNvSpPr txBox="1"/>
          <p:nvPr/>
        </p:nvSpPr>
        <p:spPr>
          <a:xfrm>
            <a:off x="6600056" y="2571690"/>
            <a:ext cx="129614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dirty="0">
                <a:ln>
                  <a:noFill/>
                </a:ln>
                <a:solidFill>
                  <a:srgbClr val="FF0000"/>
                </a:solidFill>
                <a:effectLst/>
                <a:uLnTx/>
                <a:uFillTx/>
                <a:latin typeface="Calibri" panose="020F0502020204030204"/>
                <a:ea typeface="+mn-ea"/>
                <a:cs typeface="+mn-cs"/>
              </a:rPr>
              <a:t>33%</a:t>
            </a:r>
          </a:p>
        </p:txBody>
      </p:sp>
      <p:sp>
        <p:nvSpPr>
          <p:cNvPr id="2" name="Tekstvak 1"/>
          <p:cNvSpPr txBox="1"/>
          <p:nvPr/>
        </p:nvSpPr>
        <p:spPr>
          <a:xfrm>
            <a:off x="2348976" y="6093297"/>
            <a:ext cx="46831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dirty="0" err="1">
                <a:ln>
                  <a:noFill/>
                </a:ln>
                <a:solidFill>
                  <a:prstClr val="black"/>
                </a:solidFill>
                <a:effectLst/>
                <a:uLnTx/>
                <a:uFillTx/>
                <a:latin typeface="Calibri" panose="020F0502020204030204"/>
                <a:ea typeface="+mn-ea"/>
                <a:cs typeface="+mn-cs"/>
              </a:rPr>
              <a:t>incidence</a:t>
            </a:r>
            <a:r>
              <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nl-BE" sz="1400" b="0" i="0" u="none" strike="noStrike" kern="1200" cap="none" spc="0" normalizeH="0" baseline="0" noProof="0" dirty="0" err="1">
                <a:ln>
                  <a:noFill/>
                </a:ln>
                <a:solidFill>
                  <a:prstClr val="black"/>
                </a:solidFill>
                <a:effectLst/>
                <a:uLnTx/>
                <a:uFillTx/>
                <a:latin typeface="Calibri" panose="020F0502020204030204"/>
                <a:ea typeface="+mn-ea"/>
                <a:cs typeface="+mn-cs"/>
              </a:rPr>
              <a:t>patients</a:t>
            </a:r>
            <a:r>
              <a:rPr kumimoji="0" lang="nl-BE" sz="1400" b="0" i="0" u="none" strike="noStrike" kern="1200" cap="none" spc="0" normalizeH="0" baseline="0" noProof="0" dirty="0">
                <a:ln>
                  <a:noFill/>
                </a:ln>
                <a:solidFill>
                  <a:prstClr val="black"/>
                </a:solidFill>
                <a:effectLst/>
                <a:uLnTx/>
                <a:uFillTx/>
                <a:latin typeface="Calibri" panose="020F0502020204030204"/>
                <a:ea typeface="+mn-ea"/>
                <a:cs typeface="+mn-cs"/>
              </a:rPr>
              <a:t> &gt; 75y = 50/100.000/y</a:t>
            </a:r>
          </a:p>
        </p:txBody>
      </p:sp>
    </p:spTree>
    <p:extLst>
      <p:ext uri="{BB962C8B-B14F-4D97-AF65-F5344CB8AC3E}">
        <p14:creationId xmlns:p14="http://schemas.microsoft.com/office/powerpoint/2010/main" val="900570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3A78444-F77A-94C7-4D1C-B71F716584BF}"/>
              </a:ext>
            </a:extLst>
          </p:cNvPr>
          <p:cNvPicPr>
            <a:picLocks noChangeAspect="1"/>
          </p:cNvPicPr>
          <p:nvPr/>
        </p:nvPicPr>
        <p:blipFill>
          <a:blip r:embed="rId2"/>
          <a:stretch>
            <a:fillRect/>
          </a:stretch>
        </p:blipFill>
        <p:spPr>
          <a:xfrm>
            <a:off x="4476487" y="64994"/>
            <a:ext cx="7715513" cy="6793006"/>
          </a:xfrm>
          <a:prstGeom prst="rect">
            <a:avLst/>
          </a:prstGeom>
        </p:spPr>
      </p:pic>
      <p:pic>
        <p:nvPicPr>
          <p:cNvPr id="5" name="Image 4">
            <a:extLst>
              <a:ext uri="{FF2B5EF4-FFF2-40B4-BE49-F238E27FC236}">
                <a16:creationId xmlns:a16="http://schemas.microsoft.com/office/drawing/2014/main" id="{32ED17C7-58D8-B382-7123-EE5459AEDA41}"/>
              </a:ext>
            </a:extLst>
          </p:cNvPr>
          <p:cNvPicPr>
            <a:picLocks noChangeAspect="1"/>
          </p:cNvPicPr>
          <p:nvPr/>
        </p:nvPicPr>
        <p:blipFill>
          <a:blip r:embed="rId3"/>
          <a:stretch>
            <a:fillRect/>
          </a:stretch>
        </p:blipFill>
        <p:spPr>
          <a:xfrm>
            <a:off x="112058" y="73959"/>
            <a:ext cx="4540624" cy="1533995"/>
          </a:xfrm>
          <a:prstGeom prst="rect">
            <a:avLst/>
          </a:prstGeom>
        </p:spPr>
      </p:pic>
      <p:sp>
        <p:nvSpPr>
          <p:cNvPr id="6" name="ZoneTexte 5">
            <a:extLst>
              <a:ext uri="{FF2B5EF4-FFF2-40B4-BE49-F238E27FC236}">
                <a16:creationId xmlns:a16="http://schemas.microsoft.com/office/drawing/2014/main" id="{90332E25-E4F3-E401-51B6-0053C51E096C}"/>
              </a:ext>
            </a:extLst>
          </p:cNvPr>
          <p:cNvSpPr txBox="1"/>
          <p:nvPr/>
        </p:nvSpPr>
        <p:spPr>
          <a:xfrm>
            <a:off x="112058" y="2761129"/>
            <a:ext cx="5150224" cy="369332"/>
          </a:xfrm>
          <a:prstGeom prst="rect">
            <a:avLst/>
          </a:prstGeom>
          <a:noFill/>
        </p:spPr>
        <p:txBody>
          <a:bodyPr wrap="square" rtlCol="0">
            <a:spAutoFit/>
          </a:bodyPr>
          <a:lstStyle/>
          <a:p>
            <a:r>
              <a:rPr lang="fr-FR"/>
              <a:t>Frontiers in Oncology. 2021;11: article 769228</a:t>
            </a:r>
            <a:endParaRPr lang="fr-FR" dirty="0"/>
          </a:p>
        </p:txBody>
      </p:sp>
    </p:spTree>
    <p:extLst>
      <p:ext uri="{BB962C8B-B14F-4D97-AF65-F5344CB8AC3E}">
        <p14:creationId xmlns:p14="http://schemas.microsoft.com/office/powerpoint/2010/main" val="2874182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B0702A-5B2C-4762-8AD8-92F699925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el 1"/>
          <p:cNvSpPr txBox="1">
            <a:spLocks/>
          </p:cNvSpPr>
          <p:nvPr/>
        </p:nvSpPr>
        <p:spPr>
          <a:xfrm>
            <a:off x="804672" y="5059192"/>
            <a:ext cx="6442623" cy="1155034"/>
          </a:xfrm>
          <a:prstGeom prst="rect">
            <a:avLst/>
          </a:prstGeom>
        </p:spPr>
        <p:txBody>
          <a:bodyPr vert="horz" lIns="91440" tIns="45720" rIns="91440" bIns="45720" rtlCol="0" anchor="t">
            <a:normAutofit fontScale="92500"/>
          </a:bodyPr>
          <a:lstStyle>
            <a:lvl1pPr algn="ctr" rtl="0" eaLnBrk="0" fontAlgn="base" hangingPunct="0">
              <a:spcBef>
                <a:spcPct val="0"/>
              </a:spcBef>
              <a:spcAft>
                <a:spcPct val="0"/>
              </a:spcAft>
              <a:defRPr sz="3200" b="1" kern="1200">
                <a:solidFill>
                  <a:srgbClr val="FFFF00"/>
                </a:solidFill>
                <a:latin typeface="+mj-lt"/>
                <a:ea typeface="ＭＳ Ｐゴシック" charset="0"/>
                <a:cs typeface="ＭＳ Ｐゴシック" charset="0"/>
              </a:defRPr>
            </a:lvl1pPr>
            <a:lvl2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3200" b="1">
                <a:solidFill>
                  <a:srgbClr val="FFFF00"/>
                </a:solidFill>
                <a:latin typeface="Arial" charset="0"/>
              </a:defRPr>
            </a:lvl6pPr>
            <a:lvl7pPr marL="914400" algn="ctr" rtl="0" fontAlgn="base">
              <a:spcBef>
                <a:spcPct val="0"/>
              </a:spcBef>
              <a:spcAft>
                <a:spcPct val="0"/>
              </a:spcAft>
              <a:defRPr sz="3200" b="1">
                <a:solidFill>
                  <a:srgbClr val="FFFF00"/>
                </a:solidFill>
                <a:latin typeface="Arial" charset="0"/>
              </a:defRPr>
            </a:lvl7pPr>
            <a:lvl8pPr marL="1371600" algn="ctr" rtl="0" fontAlgn="base">
              <a:spcBef>
                <a:spcPct val="0"/>
              </a:spcBef>
              <a:spcAft>
                <a:spcPct val="0"/>
              </a:spcAft>
              <a:defRPr sz="3200" b="1">
                <a:solidFill>
                  <a:srgbClr val="FFFF00"/>
                </a:solidFill>
                <a:latin typeface="Arial" charset="0"/>
              </a:defRPr>
            </a:lvl8pPr>
            <a:lvl9pPr marL="1828800" algn="ctr" rtl="0" fontAlgn="base">
              <a:spcBef>
                <a:spcPct val="0"/>
              </a:spcBef>
              <a:spcAft>
                <a:spcPct val="0"/>
              </a:spcAft>
              <a:defRPr sz="3200" b="1">
                <a:solidFill>
                  <a:srgbClr val="FFFF00"/>
                </a:solidFill>
                <a:latin typeface="Arial" charset="0"/>
              </a:defRPr>
            </a:lvl9pPr>
          </a:lstStyle>
          <a:p>
            <a:pPr marL="0" marR="0" lvl="0" indent="0" algn="l" eaLnBrk="1" fontAlgn="base" hangingPunct="1">
              <a:lnSpc>
                <a:spcPct val="90000"/>
              </a:lnSpc>
              <a:spcAft>
                <a:spcPts val="600"/>
              </a:spcAft>
              <a:buClrTx/>
              <a:buSzTx/>
              <a:tabLst/>
              <a:defRPr/>
            </a:pPr>
            <a:r>
              <a:rPr kumimoji="0" lang="en-US" sz="4400" b="1" i="0" u="none" strike="noStrike" kern="1200" cap="none" spc="0" normalizeH="0" baseline="0" noProof="0">
                <a:ln>
                  <a:noFill/>
                </a:ln>
                <a:solidFill>
                  <a:schemeClr val="tx2"/>
                </a:solidFill>
                <a:effectLst/>
                <a:uLnTx/>
                <a:uFillTx/>
                <a:latin typeface="+mj-lt"/>
                <a:ea typeface="+mj-ea"/>
                <a:cs typeface="+mj-cs"/>
              </a:rPr>
              <a:t>The heterogeneity of ageing</a:t>
            </a:r>
          </a:p>
        </p:txBody>
      </p:sp>
      <p:pic>
        <p:nvPicPr>
          <p:cNvPr id="8" name="Afbeelding 7"/>
          <p:cNvPicPr>
            <a:picLocks noChangeAspect="1"/>
          </p:cNvPicPr>
          <p:nvPr/>
        </p:nvPicPr>
        <p:blipFill rotWithShape="1">
          <a:blip r:embed="rId3">
            <a:alphaModFix/>
            <a:extLst>
              <a:ext uri="{28A0092B-C50C-407E-A947-70E740481C1C}">
                <a14:useLocalDpi xmlns:a14="http://schemas.microsoft.com/office/drawing/2010/main" val="0"/>
              </a:ext>
            </a:extLst>
          </a:blip>
          <a:srcRect l="14283" r="24718" b="-3"/>
          <a:stretch/>
        </p:blipFill>
        <p:spPr>
          <a:xfrm>
            <a:off x="20" y="2"/>
            <a:ext cx="3001858" cy="3285009"/>
          </a:xfrm>
          <a:custGeom>
            <a:avLst/>
            <a:gdLst/>
            <a:ahLst/>
            <a:cxnLst/>
            <a:rect l="l" t="t" r="r" b="b"/>
            <a:pathLst>
              <a:path w="3001878" h="3285009">
                <a:moveTo>
                  <a:pt x="0" y="0"/>
                </a:moveTo>
                <a:lnTo>
                  <a:pt x="2567363" y="0"/>
                </a:lnTo>
                <a:lnTo>
                  <a:pt x="2654855" y="117001"/>
                </a:lnTo>
                <a:cubicBezTo>
                  <a:pt x="2873947" y="441300"/>
                  <a:pt x="3001878" y="832248"/>
                  <a:pt x="3001878" y="1253075"/>
                </a:cubicBezTo>
                <a:cubicBezTo>
                  <a:pt x="3001878" y="2375281"/>
                  <a:pt x="2092150" y="3285009"/>
                  <a:pt x="969943" y="3285009"/>
                </a:cubicBezTo>
                <a:cubicBezTo>
                  <a:pt x="619254" y="3285009"/>
                  <a:pt x="289314" y="3196169"/>
                  <a:pt x="1403" y="3039766"/>
                </a:cubicBezTo>
                <a:lnTo>
                  <a:pt x="0" y="3038914"/>
                </a:lnTo>
                <a:close/>
              </a:path>
            </a:pathLst>
          </a:custGeom>
          <a:effectLst>
            <a:softEdge rad="0"/>
          </a:effectLst>
        </p:spPr>
      </p:pic>
      <p:grpSp>
        <p:nvGrpSpPr>
          <p:cNvPr id="15" name="Group 14">
            <a:extLst>
              <a:ext uri="{FF2B5EF4-FFF2-40B4-BE49-F238E27FC236}">
                <a16:creationId xmlns:a16="http://schemas.microsoft.com/office/drawing/2014/main" id="{158696C9-D269-40E0-A81F-907FBC50EF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68" y="-6668"/>
            <a:ext cx="3056935" cy="3379736"/>
            <a:chOff x="8280" y="-6668"/>
            <a:chExt cx="3056935" cy="3379736"/>
          </a:xfrm>
          <a:solidFill>
            <a:schemeClr val="bg1">
              <a:alpha val="30000"/>
            </a:schemeClr>
          </a:solidFill>
        </p:grpSpPr>
        <p:sp>
          <p:nvSpPr>
            <p:cNvPr id="16" name="Freeform: Shape 15">
              <a:extLst>
                <a:ext uri="{FF2B5EF4-FFF2-40B4-BE49-F238E27FC236}">
                  <a16:creationId xmlns:a16="http://schemas.microsoft.com/office/drawing/2014/main" id="{EB6FCE0E-95D7-484A-A077-D7BAD7DEB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0" y="-6668"/>
              <a:ext cx="2982477" cy="3302378"/>
            </a:xfrm>
            <a:custGeom>
              <a:avLst/>
              <a:gdLst>
                <a:gd name="connsiteX0" fmla="*/ 2194471 w 2982477"/>
                <a:gd name="connsiteY0" fmla="*/ 0 h 3302378"/>
                <a:gd name="connsiteX1" fmla="*/ 2504497 w 2982477"/>
                <a:gd name="connsiteY1" fmla="*/ 0 h 3302378"/>
                <a:gd name="connsiteX2" fmla="*/ 2628000 w 2982477"/>
                <a:gd name="connsiteY2" fmla="*/ 148321 h 3302378"/>
                <a:gd name="connsiteX3" fmla="*/ 2740129 w 2982477"/>
                <a:gd name="connsiteY3" fmla="*/ 310781 h 3302378"/>
                <a:gd name="connsiteX4" fmla="*/ 2911970 w 2982477"/>
                <a:gd name="connsiteY4" fmla="*/ 671515 h 3302378"/>
                <a:gd name="connsiteX5" fmla="*/ 2982405 w 2982477"/>
                <a:gd name="connsiteY5" fmla="*/ 1074242 h 3302378"/>
                <a:gd name="connsiteX6" fmla="*/ 2965057 w 2982477"/>
                <a:gd name="connsiteY6" fmla="*/ 1281599 h 3302378"/>
                <a:gd name="connsiteX7" fmla="*/ 2910183 w 2982477"/>
                <a:gd name="connsiteY7" fmla="*/ 1482553 h 3302378"/>
                <a:gd name="connsiteX8" fmla="*/ 2791801 w 2982477"/>
                <a:gd name="connsiteY8" fmla="*/ 1826459 h 3302378"/>
                <a:gd name="connsiteX9" fmla="*/ 2765443 w 2982477"/>
                <a:gd name="connsiteY9" fmla="*/ 1913720 h 3302378"/>
                <a:gd name="connsiteX10" fmla="*/ 2739980 w 2982477"/>
                <a:gd name="connsiteY10" fmla="*/ 2002098 h 3302378"/>
                <a:gd name="connsiteX11" fmla="*/ 2714665 w 2982477"/>
                <a:gd name="connsiteY11" fmla="*/ 2092189 h 3302378"/>
                <a:gd name="connsiteX12" fmla="*/ 2701710 w 2982477"/>
                <a:gd name="connsiteY12" fmla="*/ 2137904 h 3302378"/>
                <a:gd name="connsiteX13" fmla="*/ 2687712 w 2982477"/>
                <a:gd name="connsiteY13" fmla="*/ 2184587 h 3302378"/>
                <a:gd name="connsiteX14" fmla="*/ 2672599 w 2982477"/>
                <a:gd name="connsiteY14" fmla="*/ 2231866 h 3302378"/>
                <a:gd name="connsiteX15" fmla="*/ 2655921 w 2982477"/>
                <a:gd name="connsiteY15" fmla="*/ 2279666 h 3302378"/>
                <a:gd name="connsiteX16" fmla="*/ 2637232 w 2982477"/>
                <a:gd name="connsiteY16" fmla="*/ 2327764 h 3302378"/>
                <a:gd name="connsiteX17" fmla="*/ 2615343 w 2982477"/>
                <a:gd name="connsiteY17" fmla="*/ 2375639 h 3302378"/>
                <a:gd name="connsiteX18" fmla="*/ 2505224 w 2982477"/>
                <a:gd name="connsiteY18" fmla="*/ 2554405 h 3302378"/>
                <a:gd name="connsiteX19" fmla="*/ 2373215 w 2982477"/>
                <a:gd name="connsiteY19" fmla="*/ 2707410 h 3302378"/>
                <a:gd name="connsiteX20" fmla="*/ 2338519 w 2982477"/>
                <a:gd name="connsiteY20" fmla="*/ 2742775 h 3302378"/>
                <a:gd name="connsiteX21" fmla="*/ 2303451 w 2982477"/>
                <a:gd name="connsiteY21" fmla="*/ 2777769 h 3302378"/>
                <a:gd name="connsiteX22" fmla="*/ 2267341 w 2982477"/>
                <a:gd name="connsiteY22" fmla="*/ 2811944 h 3302378"/>
                <a:gd name="connsiteX23" fmla="*/ 2230783 w 2982477"/>
                <a:gd name="connsiteY23" fmla="*/ 2845821 h 3302378"/>
                <a:gd name="connsiteX24" fmla="*/ 2193184 w 2982477"/>
                <a:gd name="connsiteY24" fmla="*/ 2878730 h 3302378"/>
                <a:gd name="connsiteX25" fmla="*/ 2154988 w 2982477"/>
                <a:gd name="connsiteY25" fmla="*/ 2911267 h 3302378"/>
                <a:gd name="connsiteX26" fmla="*/ 2145383 w 2982477"/>
                <a:gd name="connsiteY26" fmla="*/ 2919382 h 3302378"/>
                <a:gd name="connsiteX27" fmla="*/ 2135407 w 2982477"/>
                <a:gd name="connsiteY27" fmla="*/ 2927125 h 3302378"/>
                <a:gd name="connsiteX28" fmla="*/ 2115453 w 2982477"/>
                <a:gd name="connsiteY28" fmla="*/ 2942538 h 3302378"/>
                <a:gd name="connsiteX29" fmla="*/ 2075471 w 2982477"/>
                <a:gd name="connsiteY29" fmla="*/ 2973437 h 3302378"/>
                <a:gd name="connsiteX30" fmla="*/ 1992379 w 2982477"/>
                <a:gd name="connsiteY30" fmla="*/ 3031809 h 3302378"/>
                <a:gd name="connsiteX31" fmla="*/ 1905490 w 2982477"/>
                <a:gd name="connsiteY31" fmla="*/ 3085343 h 3302378"/>
                <a:gd name="connsiteX32" fmla="*/ 1527110 w 2982477"/>
                <a:gd name="connsiteY32" fmla="*/ 3241698 h 3302378"/>
                <a:gd name="connsiteX33" fmla="*/ 1126245 w 2982477"/>
                <a:gd name="connsiteY33" fmla="*/ 3300517 h 3302378"/>
                <a:gd name="connsiteX34" fmla="*/ 1076137 w 2982477"/>
                <a:gd name="connsiteY34" fmla="*/ 3301857 h 3302378"/>
                <a:gd name="connsiteX35" fmla="*/ 1051120 w 2982477"/>
                <a:gd name="connsiteY35" fmla="*/ 3302378 h 3302378"/>
                <a:gd name="connsiteX36" fmla="*/ 1026178 w 2982477"/>
                <a:gd name="connsiteY36" fmla="*/ 3302006 h 3302378"/>
                <a:gd name="connsiteX37" fmla="*/ 976368 w 2982477"/>
                <a:gd name="connsiteY37" fmla="*/ 3300815 h 3302378"/>
                <a:gd name="connsiteX38" fmla="*/ 926408 w 2982477"/>
                <a:gd name="connsiteY38" fmla="*/ 3298656 h 3302378"/>
                <a:gd name="connsiteX39" fmla="*/ 825820 w 2982477"/>
                <a:gd name="connsiteY39" fmla="*/ 3290465 h 3302378"/>
                <a:gd name="connsiteX40" fmla="*/ 725901 w 2982477"/>
                <a:gd name="connsiteY40" fmla="*/ 3277287 h 3302378"/>
                <a:gd name="connsiteX41" fmla="*/ 627025 w 2982477"/>
                <a:gd name="connsiteY41" fmla="*/ 3259046 h 3302378"/>
                <a:gd name="connsiteX42" fmla="*/ 529341 w 2982477"/>
                <a:gd name="connsiteY42" fmla="*/ 3236486 h 3302378"/>
                <a:gd name="connsiteX43" fmla="*/ 433071 w 2982477"/>
                <a:gd name="connsiteY43" fmla="*/ 3209682 h 3302378"/>
                <a:gd name="connsiteX44" fmla="*/ 385494 w 2982477"/>
                <a:gd name="connsiteY44" fmla="*/ 3194717 h 3302378"/>
                <a:gd name="connsiteX45" fmla="*/ 338215 w 2982477"/>
                <a:gd name="connsiteY45" fmla="*/ 3179230 h 3302378"/>
                <a:gd name="connsiteX46" fmla="*/ 153139 w 2982477"/>
                <a:gd name="connsiteY46" fmla="*/ 3107651 h 3302378"/>
                <a:gd name="connsiteX47" fmla="*/ 0 w 2982477"/>
                <a:gd name="connsiteY47" fmla="*/ 3034312 h 3302378"/>
                <a:gd name="connsiteX48" fmla="*/ 0 w 2982477"/>
                <a:gd name="connsiteY48" fmla="*/ 2816003 h 3302378"/>
                <a:gd name="connsiteX49" fmla="*/ 64147 w 2982477"/>
                <a:gd name="connsiteY49" fmla="*/ 2852596 h 3302378"/>
                <a:gd name="connsiteX50" fmla="*/ 399789 w 2982477"/>
                <a:gd name="connsiteY50" fmla="*/ 2975224 h 3302378"/>
                <a:gd name="connsiteX51" fmla="*/ 443345 w 2982477"/>
                <a:gd name="connsiteY51" fmla="*/ 2984977 h 3302378"/>
                <a:gd name="connsiteX52" fmla="*/ 487050 w 2982477"/>
                <a:gd name="connsiteY52" fmla="*/ 2993911 h 3302378"/>
                <a:gd name="connsiteX53" fmla="*/ 531053 w 2982477"/>
                <a:gd name="connsiteY53" fmla="*/ 3001060 h 3302378"/>
                <a:gd name="connsiteX54" fmla="*/ 553018 w 2982477"/>
                <a:gd name="connsiteY54" fmla="*/ 3004633 h 3302378"/>
                <a:gd name="connsiteX55" fmla="*/ 575056 w 2982477"/>
                <a:gd name="connsiteY55" fmla="*/ 3007760 h 3302378"/>
                <a:gd name="connsiteX56" fmla="*/ 663434 w 2982477"/>
                <a:gd name="connsiteY56" fmla="*/ 3017216 h 3302378"/>
                <a:gd name="connsiteX57" fmla="*/ 751960 w 2982477"/>
                <a:gd name="connsiteY57" fmla="*/ 3022279 h 3302378"/>
                <a:gd name="connsiteX58" fmla="*/ 840413 w 2982477"/>
                <a:gd name="connsiteY58" fmla="*/ 3023321 h 3302378"/>
                <a:gd name="connsiteX59" fmla="*/ 884565 w 2982477"/>
                <a:gd name="connsiteY59" fmla="*/ 3021981 h 3302378"/>
                <a:gd name="connsiteX60" fmla="*/ 928568 w 2982477"/>
                <a:gd name="connsiteY60" fmla="*/ 3020641 h 3302378"/>
                <a:gd name="connsiteX61" fmla="*/ 973017 w 2982477"/>
                <a:gd name="connsiteY61" fmla="*/ 3018184 h 3302378"/>
                <a:gd name="connsiteX62" fmla="*/ 1017616 w 2982477"/>
                <a:gd name="connsiteY62" fmla="*/ 3015206 h 3302378"/>
                <a:gd name="connsiteX63" fmla="*/ 1039877 w 2982477"/>
                <a:gd name="connsiteY63" fmla="*/ 3013940 h 3302378"/>
                <a:gd name="connsiteX64" fmla="*/ 1061991 w 2982477"/>
                <a:gd name="connsiteY64" fmla="*/ 3011781 h 3302378"/>
                <a:gd name="connsiteX65" fmla="*/ 1106143 w 2982477"/>
                <a:gd name="connsiteY65" fmla="*/ 3007612 h 3302378"/>
                <a:gd name="connsiteX66" fmla="*/ 1450348 w 2982477"/>
                <a:gd name="connsiteY66" fmla="*/ 2950728 h 3302378"/>
                <a:gd name="connsiteX67" fmla="*/ 1775864 w 2982477"/>
                <a:gd name="connsiteY67" fmla="*/ 2841131 h 3302378"/>
                <a:gd name="connsiteX68" fmla="*/ 1853669 w 2982477"/>
                <a:gd name="connsiteY68" fmla="*/ 2803530 h 3302378"/>
                <a:gd name="connsiteX69" fmla="*/ 1929613 w 2982477"/>
                <a:gd name="connsiteY69" fmla="*/ 2761389 h 3302378"/>
                <a:gd name="connsiteX70" fmla="*/ 1966617 w 2982477"/>
                <a:gd name="connsiteY70" fmla="*/ 2738308 h 3302378"/>
                <a:gd name="connsiteX71" fmla="*/ 1985156 w 2982477"/>
                <a:gd name="connsiteY71" fmla="*/ 2726693 h 3302378"/>
                <a:gd name="connsiteX72" fmla="*/ 1994389 w 2982477"/>
                <a:gd name="connsiteY72" fmla="*/ 2720886 h 3302378"/>
                <a:gd name="connsiteX73" fmla="*/ 2003323 w 2982477"/>
                <a:gd name="connsiteY73" fmla="*/ 2714557 h 3302378"/>
                <a:gd name="connsiteX74" fmla="*/ 2039285 w 2982477"/>
                <a:gd name="connsiteY74" fmla="*/ 2689391 h 3302378"/>
                <a:gd name="connsiteX75" fmla="*/ 2074800 w 2982477"/>
                <a:gd name="connsiteY75" fmla="*/ 2663407 h 3302378"/>
                <a:gd name="connsiteX76" fmla="*/ 2109422 w 2982477"/>
                <a:gd name="connsiteY76" fmla="*/ 2636007 h 3302378"/>
                <a:gd name="connsiteX77" fmla="*/ 2143448 w 2982477"/>
                <a:gd name="connsiteY77" fmla="*/ 2607789 h 3302378"/>
                <a:gd name="connsiteX78" fmla="*/ 2176654 w 2982477"/>
                <a:gd name="connsiteY78" fmla="*/ 2578379 h 3302378"/>
                <a:gd name="connsiteX79" fmla="*/ 2209117 w 2982477"/>
                <a:gd name="connsiteY79" fmla="*/ 2548299 h 3302378"/>
                <a:gd name="connsiteX80" fmla="*/ 2325415 w 2982477"/>
                <a:gd name="connsiteY80" fmla="*/ 2420832 h 3302378"/>
                <a:gd name="connsiteX81" fmla="*/ 2411039 w 2982477"/>
                <a:gd name="connsiteY81" fmla="*/ 2281825 h 3302378"/>
                <a:gd name="connsiteX82" fmla="*/ 2427344 w 2982477"/>
                <a:gd name="connsiteY82" fmla="*/ 2244523 h 3302378"/>
                <a:gd name="connsiteX83" fmla="*/ 2441341 w 2982477"/>
                <a:gd name="connsiteY83" fmla="*/ 2205211 h 3302378"/>
                <a:gd name="connsiteX84" fmla="*/ 2454148 w 2982477"/>
                <a:gd name="connsiteY84" fmla="*/ 2164484 h 3302378"/>
                <a:gd name="connsiteX85" fmla="*/ 2466135 w 2982477"/>
                <a:gd name="connsiteY85" fmla="*/ 2122567 h 3302378"/>
                <a:gd name="connsiteX86" fmla="*/ 2554438 w 2982477"/>
                <a:gd name="connsiteY86" fmla="*/ 1759822 h 3302378"/>
                <a:gd name="connsiteX87" fmla="*/ 2670812 w 2982477"/>
                <a:gd name="connsiteY87" fmla="*/ 1395366 h 3302378"/>
                <a:gd name="connsiteX88" fmla="*/ 2731120 w 2982477"/>
                <a:gd name="connsiteY88" fmla="*/ 1073795 h 3302378"/>
                <a:gd name="connsiteX89" fmla="*/ 2682129 w 2982477"/>
                <a:gd name="connsiteY89" fmla="*/ 743587 h 3302378"/>
                <a:gd name="connsiteX90" fmla="*/ 2540962 w 2982477"/>
                <a:gd name="connsiteY90" fmla="*/ 427676 h 3302378"/>
                <a:gd name="connsiteX91" fmla="*/ 2445213 w 2982477"/>
                <a:gd name="connsiteY91" fmla="*/ 279138 h 3302378"/>
                <a:gd name="connsiteX92" fmla="*/ 2336658 w 2982477"/>
                <a:gd name="connsiteY92" fmla="*/ 137674 h 3302378"/>
                <a:gd name="connsiteX93" fmla="*/ 2208000 w 2982477"/>
                <a:gd name="connsiteY93" fmla="*/ 11175 h 3302378"/>
                <a:gd name="connsiteX94" fmla="*/ 0 w 2982477"/>
                <a:gd name="connsiteY94" fmla="*/ 0 h 3302378"/>
                <a:gd name="connsiteX95" fmla="*/ 22649 w 2982477"/>
                <a:gd name="connsiteY95" fmla="*/ 0 h 3302378"/>
                <a:gd name="connsiteX96" fmla="*/ 0 w 2982477"/>
                <a:gd name="connsiteY96" fmla="*/ 19550 h 330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82477" h="3302378">
                  <a:moveTo>
                    <a:pt x="2194471" y="0"/>
                  </a:moveTo>
                  <a:lnTo>
                    <a:pt x="2504497" y="0"/>
                  </a:lnTo>
                  <a:lnTo>
                    <a:pt x="2628000" y="148321"/>
                  </a:lnTo>
                  <a:cubicBezTo>
                    <a:pt x="2668355" y="200067"/>
                    <a:pt x="2705358" y="254643"/>
                    <a:pt x="2740129" y="310781"/>
                  </a:cubicBezTo>
                  <a:cubicBezTo>
                    <a:pt x="2809521" y="423209"/>
                    <a:pt x="2868489" y="543602"/>
                    <a:pt x="2911970" y="671515"/>
                  </a:cubicBezTo>
                  <a:cubicBezTo>
                    <a:pt x="2955303" y="799280"/>
                    <a:pt x="2981214" y="935607"/>
                    <a:pt x="2982405" y="1074242"/>
                  </a:cubicBezTo>
                  <a:cubicBezTo>
                    <a:pt x="2983224" y="1143485"/>
                    <a:pt x="2977044" y="1213100"/>
                    <a:pt x="2965057" y="1281599"/>
                  </a:cubicBezTo>
                  <a:cubicBezTo>
                    <a:pt x="2952847" y="1350097"/>
                    <a:pt x="2934158" y="1417479"/>
                    <a:pt x="2910183" y="1482553"/>
                  </a:cubicBezTo>
                  <a:cubicBezTo>
                    <a:pt x="2868340" y="1596617"/>
                    <a:pt x="2827688" y="1710681"/>
                    <a:pt x="2791801" y="1826459"/>
                  </a:cubicBezTo>
                  <a:lnTo>
                    <a:pt x="2765443" y="1913720"/>
                  </a:lnTo>
                  <a:lnTo>
                    <a:pt x="2739980" y="2002098"/>
                  </a:lnTo>
                  <a:lnTo>
                    <a:pt x="2714665" y="2092189"/>
                  </a:lnTo>
                  <a:lnTo>
                    <a:pt x="2701710" y="2137904"/>
                  </a:lnTo>
                  <a:lnTo>
                    <a:pt x="2687712" y="2184587"/>
                  </a:lnTo>
                  <a:cubicBezTo>
                    <a:pt x="2683394" y="2200000"/>
                    <a:pt x="2677810" y="2216082"/>
                    <a:pt x="2672599" y="2231866"/>
                  </a:cubicBezTo>
                  <a:cubicBezTo>
                    <a:pt x="2667088" y="2247799"/>
                    <a:pt x="2662621" y="2263509"/>
                    <a:pt x="2655921" y="2279666"/>
                  </a:cubicBezTo>
                  <a:lnTo>
                    <a:pt x="2637232" y="2327764"/>
                  </a:lnTo>
                  <a:cubicBezTo>
                    <a:pt x="2630234" y="2343771"/>
                    <a:pt x="2622713" y="2359705"/>
                    <a:pt x="2615343" y="2375639"/>
                  </a:cubicBezTo>
                  <a:cubicBezTo>
                    <a:pt x="2584518" y="2438702"/>
                    <a:pt x="2547663" y="2500424"/>
                    <a:pt x="2505224" y="2554405"/>
                  </a:cubicBezTo>
                  <a:cubicBezTo>
                    <a:pt x="2463976" y="2609948"/>
                    <a:pt x="2418559" y="2659163"/>
                    <a:pt x="2373215" y="2707410"/>
                  </a:cubicBezTo>
                  <a:cubicBezTo>
                    <a:pt x="2362121" y="2719843"/>
                    <a:pt x="2350209" y="2731160"/>
                    <a:pt x="2338519" y="2742775"/>
                  </a:cubicBezTo>
                  <a:lnTo>
                    <a:pt x="2303451" y="2777769"/>
                  </a:lnTo>
                  <a:cubicBezTo>
                    <a:pt x="2291985" y="2789682"/>
                    <a:pt x="2279551" y="2800627"/>
                    <a:pt x="2267341" y="2811944"/>
                  </a:cubicBezTo>
                  <a:lnTo>
                    <a:pt x="2230783" y="2845821"/>
                  </a:lnTo>
                  <a:cubicBezTo>
                    <a:pt x="2218796" y="2857287"/>
                    <a:pt x="2205766" y="2867859"/>
                    <a:pt x="2193184" y="2878730"/>
                  </a:cubicBezTo>
                  <a:lnTo>
                    <a:pt x="2154988" y="2911267"/>
                  </a:lnTo>
                  <a:lnTo>
                    <a:pt x="2145383" y="2919382"/>
                  </a:lnTo>
                  <a:lnTo>
                    <a:pt x="2135407" y="2927125"/>
                  </a:lnTo>
                  <a:lnTo>
                    <a:pt x="2115453" y="2942538"/>
                  </a:lnTo>
                  <a:lnTo>
                    <a:pt x="2075471" y="2973437"/>
                  </a:lnTo>
                  <a:cubicBezTo>
                    <a:pt x="2048369" y="2993465"/>
                    <a:pt x="2020150" y="3012302"/>
                    <a:pt x="1992379" y="3031809"/>
                  </a:cubicBezTo>
                  <a:cubicBezTo>
                    <a:pt x="1963713" y="3049902"/>
                    <a:pt x="1934676" y="3067770"/>
                    <a:pt x="1905490" y="3085343"/>
                  </a:cubicBezTo>
                  <a:cubicBezTo>
                    <a:pt x="1787330" y="3153542"/>
                    <a:pt x="1659119" y="3206554"/>
                    <a:pt x="1527110" y="3241698"/>
                  </a:cubicBezTo>
                  <a:cubicBezTo>
                    <a:pt x="1395102" y="3276989"/>
                    <a:pt x="1259892" y="3295454"/>
                    <a:pt x="1126245" y="3300517"/>
                  </a:cubicBezTo>
                  <a:lnTo>
                    <a:pt x="1076137" y="3301857"/>
                  </a:lnTo>
                  <a:lnTo>
                    <a:pt x="1051120" y="3302378"/>
                  </a:lnTo>
                  <a:lnTo>
                    <a:pt x="1026178" y="3302006"/>
                  </a:lnTo>
                  <a:lnTo>
                    <a:pt x="976368" y="3300815"/>
                  </a:lnTo>
                  <a:cubicBezTo>
                    <a:pt x="959764" y="3300368"/>
                    <a:pt x="943310" y="3300219"/>
                    <a:pt x="926408" y="3298656"/>
                  </a:cubicBezTo>
                  <a:cubicBezTo>
                    <a:pt x="892755" y="3296124"/>
                    <a:pt x="859250" y="3294113"/>
                    <a:pt x="825820" y="3290465"/>
                  </a:cubicBezTo>
                  <a:lnTo>
                    <a:pt x="725901" y="3277287"/>
                  </a:lnTo>
                  <a:lnTo>
                    <a:pt x="627025" y="3259046"/>
                  </a:lnTo>
                  <a:cubicBezTo>
                    <a:pt x="594339" y="3251749"/>
                    <a:pt x="561803" y="3243931"/>
                    <a:pt x="529341" y="3236486"/>
                  </a:cubicBezTo>
                  <a:cubicBezTo>
                    <a:pt x="497028" y="3228370"/>
                    <a:pt x="465086" y="3218468"/>
                    <a:pt x="433071" y="3209682"/>
                  </a:cubicBezTo>
                  <a:cubicBezTo>
                    <a:pt x="416988" y="3205587"/>
                    <a:pt x="401352" y="3199779"/>
                    <a:pt x="385494" y="3194717"/>
                  </a:cubicBezTo>
                  <a:lnTo>
                    <a:pt x="338215" y="3179230"/>
                  </a:lnTo>
                  <a:cubicBezTo>
                    <a:pt x="275487" y="3157712"/>
                    <a:pt x="213745" y="3133831"/>
                    <a:pt x="153139" y="3107651"/>
                  </a:cubicBezTo>
                  <a:lnTo>
                    <a:pt x="0" y="3034312"/>
                  </a:lnTo>
                  <a:lnTo>
                    <a:pt x="0" y="2816003"/>
                  </a:lnTo>
                  <a:lnTo>
                    <a:pt x="64147" y="2852596"/>
                  </a:lnTo>
                  <a:cubicBezTo>
                    <a:pt x="171138" y="2905832"/>
                    <a:pt x="284012" y="2947154"/>
                    <a:pt x="399789" y="2975224"/>
                  </a:cubicBezTo>
                  <a:lnTo>
                    <a:pt x="443345" y="2984977"/>
                  </a:lnTo>
                  <a:cubicBezTo>
                    <a:pt x="457938" y="2988030"/>
                    <a:pt x="472233" y="2991827"/>
                    <a:pt x="487050" y="2993911"/>
                  </a:cubicBezTo>
                  <a:lnTo>
                    <a:pt x="531053" y="3001060"/>
                  </a:lnTo>
                  <a:lnTo>
                    <a:pt x="553018" y="3004633"/>
                  </a:lnTo>
                  <a:cubicBezTo>
                    <a:pt x="560314" y="3005825"/>
                    <a:pt x="567611" y="3007090"/>
                    <a:pt x="575056" y="3007760"/>
                  </a:cubicBezTo>
                  <a:cubicBezTo>
                    <a:pt x="604615" y="3010888"/>
                    <a:pt x="634024" y="3014536"/>
                    <a:pt x="663434" y="3017216"/>
                  </a:cubicBezTo>
                  <a:lnTo>
                    <a:pt x="751960" y="3022279"/>
                  </a:lnTo>
                  <a:lnTo>
                    <a:pt x="840413" y="3023321"/>
                  </a:lnTo>
                  <a:cubicBezTo>
                    <a:pt x="855081" y="3023545"/>
                    <a:pt x="869897" y="3022353"/>
                    <a:pt x="884565" y="3021981"/>
                  </a:cubicBezTo>
                  <a:lnTo>
                    <a:pt x="928568" y="3020641"/>
                  </a:lnTo>
                  <a:cubicBezTo>
                    <a:pt x="943086" y="3020492"/>
                    <a:pt x="958126" y="3019152"/>
                    <a:pt x="973017" y="3018184"/>
                  </a:cubicBezTo>
                  <a:lnTo>
                    <a:pt x="1017616" y="3015206"/>
                  </a:lnTo>
                  <a:lnTo>
                    <a:pt x="1039877" y="3013940"/>
                  </a:lnTo>
                  <a:lnTo>
                    <a:pt x="1061991" y="3011781"/>
                  </a:lnTo>
                  <a:cubicBezTo>
                    <a:pt x="1076733" y="3010292"/>
                    <a:pt x="1091400" y="3008877"/>
                    <a:pt x="1106143" y="3007612"/>
                  </a:cubicBezTo>
                  <a:cubicBezTo>
                    <a:pt x="1223632" y="2995997"/>
                    <a:pt x="1338590" y="2977830"/>
                    <a:pt x="1450348" y="2950728"/>
                  </a:cubicBezTo>
                  <a:cubicBezTo>
                    <a:pt x="1562030" y="2923552"/>
                    <a:pt x="1670808" y="2887963"/>
                    <a:pt x="1775864" y="2841131"/>
                  </a:cubicBezTo>
                  <a:cubicBezTo>
                    <a:pt x="1801774" y="2828845"/>
                    <a:pt x="1827685" y="2816188"/>
                    <a:pt x="1853669" y="2803530"/>
                  </a:cubicBezTo>
                  <a:cubicBezTo>
                    <a:pt x="1878835" y="2789459"/>
                    <a:pt x="1904522" y="2776057"/>
                    <a:pt x="1929613" y="2761389"/>
                  </a:cubicBezTo>
                  <a:lnTo>
                    <a:pt x="1966617" y="2738308"/>
                  </a:lnTo>
                  <a:lnTo>
                    <a:pt x="1985156" y="2726693"/>
                  </a:lnTo>
                  <a:lnTo>
                    <a:pt x="1994389" y="2720886"/>
                  </a:lnTo>
                  <a:lnTo>
                    <a:pt x="2003323" y="2714557"/>
                  </a:lnTo>
                  <a:lnTo>
                    <a:pt x="2039285" y="2689391"/>
                  </a:lnTo>
                  <a:cubicBezTo>
                    <a:pt x="2051272" y="2680978"/>
                    <a:pt x="2063483" y="2672862"/>
                    <a:pt x="2074800" y="2663407"/>
                  </a:cubicBezTo>
                  <a:lnTo>
                    <a:pt x="2109422" y="2636007"/>
                  </a:lnTo>
                  <a:cubicBezTo>
                    <a:pt x="2120962" y="2626849"/>
                    <a:pt x="2132577" y="2617766"/>
                    <a:pt x="2143448" y="2607789"/>
                  </a:cubicBezTo>
                  <a:lnTo>
                    <a:pt x="2176654" y="2578379"/>
                  </a:lnTo>
                  <a:cubicBezTo>
                    <a:pt x="2187599" y="2568477"/>
                    <a:pt x="2198916" y="2558797"/>
                    <a:pt x="2209117" y="2548299"/>
                  </a:cubicBezTo>
                  <a:cubicBezTo>
                    <a:pt x="2251333" y="2507275"/>
                    <a:pt x="2291762" y="2465207"/>
                    <a:pt x="2325415" y="2420832"/>
                  </a:cubicBezTo>
                  <a:cubicBezTo>
                    <a:pt x="2360782" y="2376979"/>
                    <a:pt x="2387809" y="2330742"/>
                    <a:pt x="2411039" y="2281825"/>
                  </a:cubicBezTo>
                  <a:lnTo>
                    <a:pt x="2427344" y="2244523"/>
                  </a:lnTo>
                  <a:lnTo>
                    <a:pt x="2441341" y="2205211"/>
                  </a:lnTo>
                  <a:cubicBezTo>
                    <a:pt x="2446330" y="2192479"/>
                    <a:pt x="2449830" y="2178035"/>
                    <a:pt x="2454148" y="2164484"/>
                  </a:cubicBezTo>
                  <a:cubicBezTo>
                    <a:pt x="2458243" y="2150636"/>
                    <a:pt x="2462487" y="2137234"/>
                    <a:pt x="2466135" y="2122567"/>
                  </a:cubicBezTo>
                  <a:cubicBezTo>
                    <a:pt x="2495842" y="2008055"/>
                    <a:pt x="2520934" y="1882673"/>
                    <a:pt x="2554438" y="1759822"/>
                  </a:cubicBezTo>
                  <a:cubicBezTo>
                    <a:pt x="2587422" y="1636525"/>
                    <a:pt x="2626883" y="1514940"/>
                    <a:pt x="2670812" y="1395366"/>
                  </a:cubicBezTo>
                  <a:cubicBezTo>
                    <a:pt x="2709305" y="1292097"/>
                    <a:pt x="2729482" y="1183765"/>
                    <a:pt x="2731120" y="1073795"/>
                  </a:cubicBezTo>
                  <a:cubicBezTo>
                    <a:pt x="2732907" y="963825"/>
                    <a:pt x="2715112" y="852367"/>
                    <a:pt x="2682129" y="743587"/>
                  </a:cubicBezTo>
                  <a:cubicBezTo>
                    <a:pt x="2649294" y="634586"/>
                    <a:pt x="2600228" y="528785"/>
                    <a:pt x="2540962" y="427676"/>
                  </a:cubicBezTo>
                  <a:cubicBezTo>
                    <a:pt x="2511404" y="377047"/>
                    <a:pt x="2478718" y="327907"/>
                    <a:pt x="2445213" y="279138"/>
                  </a:cubicBezTo>
                  <a:cubicBezTo>
                    <a:pt x="2411559" y="230444"/>
                    <a:pt x="2375896" y="182645"/>
                    <a:pt x="2336658" y="137674"/>
                  </a:cubicBezTo>
                  <a:cubicBezTo>
                    <a:pt x="2296675" y="93075"/>
                    <a:pt x="2253715" y="50115"/>
                    <a:pt x="2208000" y="11175"/>
                  </a:cubicBezTo>
                  <a:close/>
                  <a:moveTo>
                    <a:pt x="0" y="0"/>
                  </a:moveTo>
                  <a:lnTo>
                    <a:pt x="22649" y="0"/>
                  </a:lnTo>
                  <a:lnTo>
                    <a:pt x="0" y="195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6">
              <a:extLst>
                <a:ext uri="{FF2B5EF4-FFF2-40B4-BE49-F238E27FC236}">
                  <a16:creationId xmlns:a16="http://schemas.microsoft.com/office/drawing/2014/main" id="{7C9AF1F6-442D-4523-88A1-D59E62189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1" y="-6668"/>
              <a:ext cx="3022012" cy="3262470"/>
            </a:xfrm>
            <a:custGeom>
              <a:avLst/>
              <a:gdLst>
                <a:gd name="connsiteX0" fmla="*/ 2103488 w 3056889"/>
                <a:gd name="connsiteY0" fmla="*/ 0 h 3262470"/>
                <a:gd name="connsiteX1" fmla="*/ 2621893 w 3056889"/>
                <a:gd name="connsiteY1" fmla="*/ 0 h 3262470"/>
                <a:gd name="connsiteX2" fmla="*/ 2694092 w 3056889"/>
                <a:gd name="connsiteY2" fmla="*/ 87700 h 3262470"/>
                <a:gd name="connsiteX3" fmla="*/ 2985159 w 3056889"/>
                <a:gd name="connsiteY3" fmla="*/ 1421797 h 3262470"/>
                <a:gd name="connsiteX4" fmla="*/ 2435236 w 3056889"/>
                <a:gd name="connsiteY4" fmla="*/ 2705771 h 3262470"/>
                <a:gd name="connsiteX5" fmla="*/ 996172 w 3056889"/>
                <a:gd name="connsiteY5" fmla="*/ 3262470 h 3262470"/>
                <a:gd name="connsiteX6" fmla="*/ 161030 w 3056889"/>
                <a:gd name="connsiteY6" fmla="*/ 3098790 h 3262470"/>
                <a:gd name="connsiteX7" fmla="*/ 0 w 3056889"/>
                <a:gd name="connsiteY7" fmla="*/ 3023554 h 3262470"/>
                <a:gd name="connsiteX8" fmla="*/ 0 w 3056889"/>
                <a:gd name="connsiteY8" fmla="*/ 2591550 h 3262470"/>
                <a:gd name="connsiteX9" fmla="*/ 14990 w 3056889"/>
                <a:gd name="connsiteY9" fmla="*/ 2602325 h 3262470"/>
                <a:gd name="connsiteX10" fmla="*/ 996321 w 3056889"/>
                <a:gd name="connsiteY10" fmla="*/ 2890046 h 3262470"/>
                <a:gd name="connsiteX11" fmla="*/ 1653609 w 3056889"/>
                <a:gd name="connsiteY11" fmla="*/ 2781492 h 3262470"/>
                <a:gd name="connsiteX12" fmla="*/ 2166602 w 3056889"/>
                <a:gd name="connsiteY12" fmla="*/ 2442424 h 3262470"/>
                <a:gd name="connsiteX13" fmla="*/ 2340157 w 3056889"/>
                <a:gd name="connsiteY13" fmla="*/ 2221368 h 3262470"/>
                <a:gd name="connsiteX14" fmla="*/ 2426674 w 3056889"/>
                <a:gd name="connsiteY14" fmla="*/ 1945512 h 3262470"/>
                <a:gd name="connsiteX15" fmla="*/ 2628744 w 3056889"/>
                <a:gd name="connsiteY15" fmla="*/ 1292841 h 3262470"/>
                <a:gd name="connsiteX16" fmla="*/ 2622862 w 3056889"/>
                <a:gd name="connsiteY16" fmla="*/ 729739 h 3262470"/>
                <a:gd name="connsiteX17" fmla="*/ 2286177 w 3056889"/>
                <a:gd name="connsiteY17" fmla="*/ 184655 h 3262470"/>
                <a:gd name="connsiteX18" fmla="*/ 2147626 w 3056889"/>
                <a:gd name="connsiteY18" fmla="*/ 39474 h 3262470"/>
                <a:gd name="connsiteX19" fmla="*/ 0 w 3056889"/>
                <a:gd name="connsiteY19" fmla="*/ 0 h 3262470"/>
                <a:gd name="connsiteX20" fmla="*/ 122977 w 3056889"/>
                <a:gd name="connsiteY20" fmla="*/ 0 h 3262470"/>
                <a:gd name="connsiteX21" fmla="*/ 57435 w 3056889"/>
                <a:gd name="connsiteY21" fmla="*/ 59447 h 3262470"/>
                <a:gd name="connsiteX22" fmla="*/ 0 w 3056889"/>
                <a:gd name="connsiteY22" fmla="*/ 114814 h 326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56889" h="3262470">
                  <a:moveTo>
                    <a:pt x="2103488" y="0"/>
                  </a:moveTo>
                  <a:lnTo>
                    <a:pt x="2621893" y="0"/>
                  </a:lnTo>
                  <a:lnTo>
                    <a:pt x="2694092" y="87700"/>
                  </a:lnTo>
                  <a:cubicBezTo>
                    <a:pt x="2969035" y="449471"/>
                    <a:pt x="3170571" y="929734"/>
                    <a:pt x="2985159" y="1421797"/>
                  </a:cubicBezTo>
                  <a:cubicBezTo>
                    <a:pt x="2701039" y="2176025"/>
                    <a:pt x="2826719" y="2322328"/>
                    <a:pt x="2435236" y="2705771"/>
                  </a:cubicBezTo>
                  <a:cubicBezTo>
                    <a:pt x="2043752" y="3089213"/>
                    <a:pt x="1593523" y="3262470"/>
                    <a:pt x="996172" y="3262470"/>
                  </a:cubicBezTo>
                  <a:cubicBezTo>
                    <a:pt x="700139" y="3262470"/>
                    <a:pt x="417993" y="3204228"/>
                    <a:pt x="161030" y="3098790"/>
                  </a:cubicBezTo>
                  <a:lnTo>
                    <a:pt x="0" y="3023554"/>
                  </a:lnTo>
                  <a:lnTo>
                    <a:pt x="0" y="2591550"/>
                  </a:lnTo>
                  <a:lnTo>
                    <a:pt x="14990" y="2602325"/>
                  </a:lnTo>
                  <a:cubicBezTo>
                    <a:pt x="303863" y="2789491"/>
                    <a:pt x="642512" y="2890046"/>
                    <a:pt x="996321" y="2890046"/>
                  </a:cubicBezTo>
                  <a:cubicBezTo>
                    <a:pt x="1249468" y="2890046"/>
                    <a:pt x="1464493" y="2854532"/>
                    <a:pt x="1653609" y="2781492"/>
                  </a:cubicBezTo>
                  <a:cubicBezTo>
                    <a:pt x="1839001" y="2709866"/>
                    <a:pt x="2006822" y="2598928"/>
                    <a:pt x="2166602" y="2442424"/>
                  </a:cubicBezTo>
                  <a:cubicBezTo>
                    <a:pt x="2277689" y="2333645"/>
                    <a:pt x="2316703" y="2269614"/>
                    <a:pt x="2340157" y="2221368"/>
                  </a:cubicBezTo>
                  <a:cubicBezTo>
                    <a:pt x="2373587" y="2152645"/>
                    <a:pt x="2395849" y="2065757"/>
                    <a:pt x="2426674" y="1945512"/>
                  </a:cubicBezTo>
                  <a:cubicBezTo>
                    <a:pt x="2466134" y="1791838"/>
                    <a:pt x="2520040" y="1581279"/>
                    <a:pt x="2628744" y="1292841"/>
                  </a:cubicBezTo>
                  <a:cubicBezTo>
                    <a:pt x="2695232" y="1116309"/>
                    <a:pt x="2693296" y="932182"/>
                    <a:pt x="2622862" y="729739"/>
                  </a:cubicBezTo>
                  <a:cubicBezTo>
                    <a:pt x="2560543" y="550824"/>
                    <a:pt x="2444171" y="362379"/>
                    <a:pt x="2286177" y="184655"/>
                  </a:cubicBezTo>
                  <a:cubicBezTo>
                    <a:pt x="2240034" y="132760"/>
                    <a:pt x="2193904" y="84411"/>
                    <a:pt x="2147626" y="39474"/>
                  </a:cubicBezTo>
                  <a:close/>
                  <a:moveTo>
                    <a:pt x="0" y="0"/>
                  </a:moveTo>
                  <a:lnTo>
                    <a:pt x="122977" y="0"/>
                  </a:lnTo>
                  <a:lnTo>
                    <a:pt x="57435" y="59447"/>
                  </a:lnTo>
                  <a:lnTo>
                    <a:pt x="0" y="1148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06E1437-7830-493C-AAA8-48E53FF486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0" y="-6668"/>
              <a:ext cx="2970853" cy="3262470"/>
            </a:xfrm>
            <a:custGeom>
              <a:avLst/>
              <a:gdLst>
                <a:gd name="connsiteX0" fmla="*/ 1926450 w 2970853"/>
                <a:gd name="connsiteY0" fmla="*/ 0 h 3262470"/>
                <a:gd name="connsiteX1" fmla="*/ 2544728 w 2970853"/>
                <a:gd name="connsiteY1" fmla="*/ 0 h 3262470"/>
                <a:gd name="connsiteX2" fmla="*/ 2615462 w 2970853"/>
                <a:gd name="connsiteY2" fmla="*/ 87700 h 3262470"/>
                <a:gd name="connsiteX3" fmla="*/ 2900579 w 2970853"/>
                <a:gd name="connsiteY3" fmla="*/ 1421797 h 3262470"/>
                <a:gd name="connsiteX4" fmla="*/ 2361823 w 2970853"/>
                <a:gd name="connsiteY4" fmla="*/ 2705771 h 3262470"/>
                <a:gd name="connsiteX5" fmla="*/ 952095 w 2970853"/>
                <a:gd name="connsiteY5" fmla="*/ 3262470 h 3262470"/>
                <a:gd name="connsiteX6" fmla="*/ 133976 w 2970853"/>
                <a:gd name="connsiteY6" fmla="*/ 3098790 h 3262470"/>
                <a:gd name="connsiteX7" fmla="*/ 0 w 2970853"/>
                <a:gd name="connsiteY7" fmla="*/ 3034891 h 3262470"/>
                <a:gd name="connsiteX8" fmla="*/ 0 w 2970853"/>
                <a:gd name="connsiteY8" fmla="*/ 2517006 h 3262470"/>
                <a:gd name="connsiteX9" fmla="*/ 31837 w 2970853"/>
                <a:gd name="connsiteY9" fmla="*/ 2540375 h 3262470"/>
                <a:gd name="connsiteX10" fmla="*/ 952170 w 2970853"/>
                <a:gd name="connsiteY10" fmla="*/ 2815815 h 3262470"/>
                <a:gd name="connsiteX11" fmla="*/ 2045985 w 2970853"/>
                <a:gd name="connsiteY11" fmla="*/ 2389933 h 3262470"/>
                <a:gd name="connsiteX12" fmla="*/ 2201448 w 2970853"/>
                <a:gd name="connsiteY12" fmla="*/ 2189427 h 3262470"/>
                <a:gd name="connsiteX13" fmla="*/ 2281189 w 2970853"/>
                <a:gd name="connsiteY13" fmla="*/ 1927494 h 3262470"/>
                <a:gd name="connsiteX14" fmla="*/ 2481472 w 2970853"/>
                <a:gd name="connsiteY14" fmla="*/ 1267154 h 3262470"/>
                <a:gd name="connsiteX15" fmla="*/ 2475069 w 2970853"/>
                <a:gd name="connsiteY15" fmla="*/ 753863 h 3262470"/>
                <a:gd name="connsiteX16" fmla="*/ 2159604 w 2970853"/>
                <a:gd name="connsiteY16" fmla="*/ 233646 h 3262470"/>
                <a:gd name="connsiteX17" fmla="*/ 2028499 w 2970853"/>
                <a:gd name="connsiteY17" fmla="*/ 93311 h 3262470"/>
                <a:gd name="connsiteX18" fmla="*/ 0 w 2970853"/>
                <a:gd name="connsiteY18" fmla="*/ 0 h 3262470"/>
                <a:gd name="connsiteX19" fmla="*/ 206037 w 2970853"/>
                <a:gd name="connsiteY19" fmla="*/ 0 h 3262470"/>
                <a:gd name="connsiteX20" fmla="*/ 87046 w 2970853"/>
                <a:gd name="connsiteY20" fmla="*/ 110447 h 3262470"/>
                <a:gd name="connsiteX21" fmla="*/ 0 w 2970853"/>
                <a:gd name="connsiteY21" fmla="*/ 196102 h 326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0853" h="3262470">
                  <a:moveTo>
                    <a:pt x="1926450" y="0"/>
                  </a:moveTo>
                  <a:lnTo>
                    <a:pt x="2544728" y="0"/>
                  </a:lnTo>
                  <a:lnTo>
                    <a:pt x="2615462" y="87700"/>
                  </a:lnTo>
                  <a:cubicBezTo>
                    <a:pt x="2884821" y="449471"/>
                    <a:pt x="3082211" y="929734"/>
                    <a:pt x="2900579" y="1421797"/>
                  </a:cubicBezTo>
                  <a:cubicBezTo>
                    <a:pt x="2622192" y="2176025"/>
                    <a:pt x="2745266" y="2322328"/>
                    <a:pt x="2361823" y="2705771"/>
                  </a:cubicBezTo>
                  <a:cubicBezTo>
                    <a:pt x="1978306" y="3089213"/>
                    <a:pt x="1537236" y="3262470"/>
                    <a:pt x="952095" y="3262470"/>
                  </a:cubicBezTo>
                  <a:cubicBezTo>
                    <a:pt x="662093" y="3262470"/>
                    <a:pt x="385698" y="3204228"/>
                    <a:pt x="133976" y="3098790"/>
                  </a:cubicBezTo>
                  <a:lnTo>
                    <a:pt x="0" y="3034891"/>
                  </a:lnTo>
                  <a:lnTo>
                    <a:pt x="0" y="2517006"/>
                  </a:lnTo>
                  <a:lnTo>
                    <a:pt x="31837" y="2540375"/>
                  </a:lnTo>
                  <a:cubicBezTo>
                    <a:pt x="302723" y="2719573"/>
                    <a:pt x="620306" y="2815815"/>
                    <a:pt x="952170" y="2815815"/>
                  </a:cubicBezTo>
                  <a:cubicBezTo>
                    <a:pt x="1420342" y="2815815"/>
                    <a:pt x="1747496" y="2688423"/>
                    <a:pt x="2045985" y="2389933"/>
                  </a:cubicBezTo>
                  <a:cubicBezTo>
                    <a:pt x="2146872" y="2289047"/>
                    <a:pt x="2181196" y="2231940"/>
                    <a:pt x="2201448" y="2189427"/>
                  </a:cubicBezTo>
                  <a:cubicBezTo>
                    <a:pt x="2231006" y="2127406"/>
                    <a:pt x="2252076" y="2043569"/>
                    <a:pt x="2281189" y="1927494"/>
                  </a:cubicBezTo>
                  <a:cubicBezTo>
                    <a:pt x="2320203" y="1772182"/>
                    <a:pt x="2373662" y="1559389"/>
                    <a:pt x="2481472" y="1267154"/>
                  </a:cubicBezTo>
                  <a:cubicBezTo>
                    <a:pt x="2540441" y="1107374"/>
                    <a:pt x="2538356" y="939478"/>
                    <a:pt x="2475069" y="753863"/>
                  </a:cubicBezTo>
                  <a:cubicBezTo>
                    <a:pt x="2417143" y="584031"/>
                    <a:pt x="2308067" y="404148"/>
                    <a:pt x="2159604" y="233646"/>
                  </a:cubicBezTo>
                  <a:cubicBezTo>
                    <a:pt x="2115880" y="183445"/>
                    <a:pt x="2072231" y="136711"/>
                    <a:pt x="2028499" y="93311"/>
                  </a:cubicBezTo>
                  <a:close/>
                  <a:moveTo>
                    <a:pt x="0" y="0"/>
                  </a:moveTo>
                  <a:lnTo>
                    <a:pt x="206037" y="0"/>
                  </a:lnTo>
                  <a:lnTo>
                    <a:pt x="87046" y="110447"/>
                  </a:lnTo>
                  <a:lnTo>
                    <a:pt x="0" y="19610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9" name="Freeform: Shape 18">
              <a:extLst>
                <a:ext uri="{FF2B5EF4-FFF2-40B4-BE49-F238E27FC236}">
                  <a16:creationId xmlns:a16="http://schemas.microsoft.com/office/drawing/2014/main" id="{52D0A609-CA4C-4B33-9786-7CCC731DC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0" y="-6668"/>
              <a:ext cx="3056935" cy="3379736"/>
            </a:xfrm>
            <a:custGeom>
              <a:avLst/>
              <a:gdLst>
                <a:gd name="connsiteX0" fmla="*/ 2473569 w 3056935"/>
                <a:gd name="connsiteY0" fmla="*/ 0 h 3379736"/>
                <a:gd name="connsiteX1" fmla="*/ 2674562 w 3056935"/>
                <a:gd name="connsiteY1" fmla="*/ 0 h 3379736"/>
                <a:gd name="connsiteX2" fmla="*/ 2688853 w 3056935"/>
                <a:gd name="connsiteY2" fmla="*/ 19114 h 3379736"/>
                <a:gd name="connsiteX3" fmla="*/ 3056935 w 3056935"/>
                <a:gd name="connsiteY3" fmla="*/ 1224269 h 3379736"/>
                <a:gd name="connsiteX4" fmla="*/ 901690 w 3056935"/>
                <a:gd name="connsiteY4" fmla="*/ 3379736 h 3379736"/>
                <a:gd name="connsiteX5" fmla="*/ 62771 w 3056935"/>
                <a:gd name="connsiteY5" fmla="*/ 3210352 h 3379736"/>
                <a:gd name="connsiteX6" fmla="*/ 0 w 3056935"/>
                <a:gd name="connsiteY6" fmla="*/ 3180112 h 3379736"/>
                <a:gd name="connsiteX7" fmla="*/ 0 w 3056935"/>
                <a:gd name="connsiteY7" fmla="*/ 2954700 h 3379736"/>
                <a:gd name="connsiteX8" fmla="*/ 29228 w 3056935"/>
                <a:gd name="connsiteY8" fmla="*/ 2970011 h 3379736"/>
                <a:gd name="connsiteX9" fmla="*/ 392269 w 3056935"/>
                <a:gd name="connsiteY9" fmla="*/ 3098372 h 3379736"/>
                <a:gd name="connsiteX10" fmla="*/ 439027 w 3056935"/>
                <a:gd name="connsiteY10" fmla="*/ 3109242 h 3379736"/>
                <a:gd name="connsiteX11" fmla="*/ 485785 w 3056935"/>
                <a:gd name="connsiteY11" fmla="*/ 3119666 h 3379736"/>
                <a:gd name="connsiteX12" fmla="*/ 532840 w 3056935"/>
                <a:gd name="connsiteY12" fmla="*/ 3128451 h 3379736"/>
                <a:gd name="connsiteX13" fmla="*/ 556368 w 3056935"/>
                <a:gd name="connsiteY13" fmla="*/ 3132845 h 3379736"/>
                <a:gd name="connsiteX14" fmla="*/ 579971 w 3056935"/>
                <a:gd name="connsiteY14" fmla="*/ 3136790 h 3379736"/>
                <a:gd name="connsiteX15" fmla="*/ 674528 w 3056935"/>
                <a:gd name="connsiteY15" fmla="*/ 3150043 h 3379736"/>
                <a:gd name="connsiteX16" fmla="*/ 769458 w 3056935"/>
                <a:gd name="connsiteY16" fmla="*/ 3159052 h 3379736"/>
                <a:gd name="connsiteX17" fmla="*/ 864611 w 3056935"/>
                <a:gd name="connsiteY17" fmla="*/ 3163743 h 3379736"/>
                <a:gd name="connsiteX18" fmla="*/ 959765 w 3056935"/>
                <a:gd name="connsiteY18" fmla="*/ 3164711 h 3379736"/>
                <a:gd name="connsiteX19" fmla="*/ 1151411 w 3056935"/>
                <a:gd name="connsiteY19" fmla="*/ 3156447 h 3379736"/>
                <a:gd name="connsiteX20" fmla="*/ 1526292 w 3056935"/>
                <a:gd name="connsiteY20" fmla="*/ 3098595 h 3379736"/>
                <a:gd name="connsiteX21" fmla="*/ 1881218 w 3056935"/>
                <a:gd name="connsiteY21" fmla="*/ 2973213 h 3379736"/>
                <a:gd name="connsiteX22" fmla="*/ 2205990 w 3056935"/>
                <a:gd name="connsiteY22" fmla="*/ 2774642 h 3379736"/>
                <a:gd name="connsiteX23" fmla="*/ 2244036 w 3056935"/>
                <a:gd name="connsiteY23" fmla="*/ 2745009 h 3379736"/>
                <a:gd name="connsiteX24" fmla="*/ 2281785 w 3056935"/>
                <a:gd name="connsiteY24" fmla="*/ 2714780 h 3379736"/>
                <a:gd name="connsiteX25" fmla="*/ 2318715 w 3056935"/>
                <a:gd name="connsiteY25" fmla="*/ 2683360 h 3379736"/>
                <a:gd name="connsiteX26" fmla="*/ 2355123 w 3056935"/>
                <a:gd name="connsiteY26" fmla="*/ 2651345 h 3379736"/>
                <a:gd name="connsiteX27" fmla="*/ 2489887 w 3056935"/>
                <a:gd name="connsiteY27" fmla="*/ 2514050 h 3379736"/>
                <a:gd name="connsiteX28" fmla="*/ 2597920 w 3056935"/>
                <a:gd name="connsiteY28" fmla="*/ 2357546 h 3379736"/>
                <a:gd name="connsiteX29" fmla="*/ 2619587 w 3056935"/>
                <a:gd name="connsiteY29" fmla="*/ 2314734 h 3379736"/>
                <a:gd name="connsiteX30" fmla="*/ 2638573 w 3056935"/>
                <a:gd name="connsiteY30" fmla="*/ 2270285 h 3379736"/>
                <a:gd name="connsiteX31" fmla="*/ 2656070 w 3056935"/>
                <a:gd name="connsiteY31" fmla="*/ 2224792 h 3379736"/>
                <a:gd name="connsiteX32" fmla="*/ 2672226 w 3056935"/>
                <a:gd name="connsiteY32" fmla="*/ 2178407 h 3379736"/>
                <a:gd name="connsiteX33" fmla="*/ 2729556 w 3056935"/>
                <a:gd name="connsiteY33" fmla="*/ 1988175 h 3379736"/>
                <a:gd name="connsiteX34" fmla="*/ 2757626 w 3056935"/>
                <a:gd name="connsiteY34" fmla="*/ 1892277 h 3379736"/>
                <a:gd name="connsiteX35" fmla="*/ 2786515 w 3056935"/>
                <a:gd name="connsiteY35" fmla="*/ 1796528 h 3379736"/>
                <a:gd name="connsiteX36" fmla="*/ 2914279 w 3056935"/>
                <a:gd name="connsiteY36" fmla="*/ 1418000 h 3379736"/>
                <a:gd name="connsiteX37" fmla="*/ 2978385 w 3056935"/>
                <a:gd name="connsiteY37" fmla="*/ 1031504 h 3379736"/>
                <a:gd name="connsiteX38" fmla="*/ 2956496 w 3056935"/>
                <a:gd name="connsiteY38" fmla="*/ 836730 h 3379736"/>
                <a:gd name="connsiteX39" fmla="*/ 2945923 w 3056935"/>
                <a:gd name="connsiteY39" fmla="*/ 788931 h 3379736"/>
                <a:gd name="connsiteX40" fmla="*/ 2933488 w 3056935"/>
                <a:gd name="connsiteY40" fmla="*/ 741578 h 3379736"/>
                <a:gd name="connsiteX41" fmla="*/ 2919045 w 3056935"/>
                <a:gd name="connsiteY41" fmla="*/ 694820 h 3379736"/>
                <a:gd name="connsiteX42" fmla="*/ 2903037 w 3056935"/>
                <a:gd name="connsiteY42" fmla="*/ 648658 h 3379736"/>
                <a:gd name="connsiteX43" fmla="*/ 2722856 w 3056935"/>
                <a:gd name="connsiteY43" fmla="*/ 303709 h 3379736"/>
                <a:gd name="connsiteX44" fmla="*/ 2477005 w 3056935"/>
                <a:gd name="connsiteY44" fmla="*/ 3357 h 337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56935" h="3379736">
                  <a:moveTo>
                    <a:pt x="2473569" y="0"/>
                  </a:moveTo>
                  <a:lnTo>
                    <a:pt x="2674562" y="0"/>
                  </a:lnTo>
                  <a:lnTo>
                    <a:pt x="2688853" y="19114"/>
                  </a:lnTo>
                  <a:cubicBezTo>
                    <a:pt x="2921241" y="363128"/>
                    <a:pt x="3056935" y="777846"/>
                    <a:pt x="3056935" y="1224269"/>
                  </a:cubicBezTo>
                  <a:cubicBezTo>
                    <a:pt x="3056935" y="2414727"/>
                    <a:pt x="2092000" y="3379736"/>
                    <a:pt x="901690" y="3379736"/>
                  </a:cubicBezTo>
                  <a:cubicBezTo>
                    <a:pt x="604113" y="3379736"/>
                    <a:pt x="320621" y="3319423"/>
                    <a:pt x="62771" y="3210352"/>
                  </a:cubicBezTo>
                  <a:lnTo>
                    <a:pt x="0" y="3180112"/>
                  </a:lnTo>
                  <a:lnTo>
                    <a:pt x="0" y="2954700"/>
                  </a:lnTo>
                  <a:lnTo>
                    <a:pt x="29228" y="2970011"/>
                  </a:lnTo>
                  <a:cubicBezTo>
                    <a:pt x="146420" y="3024214"/>
                    <a:pt x="268154" y="3067249"/>
                    <a:pt x="392269" y="3098372"/>
                  </a:cubicBezTo>
                  <a:lnTo>
                    <a:pt x="439027" y="3109242"/>
                  </a:lnTo>
                  <a:cubicBezTo>
                    <a:pt x="454663" y="3112741"/>
                    <a:pt x="470000" y="3117134"/>
                    <a:pt x="485785" y="3119666"/>
                  </a:cubicBezTo>
                  <a:lnTo>
                    <a:pt x="532840" y="3128451"/>
                  </a:lnTo>
                  <a:lnTo>
                    <a:pt x="556368" y="3132845"/>
                  </a:lnTo>
                  <a:cubicBezTo>
                    <a:pt x="564186" y="3134333"/>
                    <a:pt x="572004" y="3135896"/>
                    <a:pt x="579971" y="3136790"/>
                  </a:cubicBezTo>
                  <a:cubicBezTo>
                    <a:pt x="611540" y="3141183"/>
                    <a:pt x="642959" y="3145948"/>
                    <a:pt x="674528" y="3150043"/>
                  </a:cubicBezTo>
                  <a:cubicBezTo>
                    <a:pt x="706246" y="3152798"/>
                    <a:pt x="737889" y="3155850"/>
                    <a:pt x="769458" y="3159052"/>
                  </a:cubicBezTo>
                  <a:lnTo>
                    <a:pt x="864611" y="3163743"/>
                  </a:lnTo>
                  <a:cubicBezTo>
                    <a:pt x="896329" y="3164636"/>
                    <a:pt x="928047" y="3164338"/>
                    <a:pt x="959765" y="3164711"/>
                  </a:cubicBezTo>
                  <a:cubicBezTo>
                    <a:pt x="1023572" y="3163669"/>
                    <a:pt x="1087976" y="3161360"/>
                    <a:pt x="1151411" y="3156447"/>
                  </a:cubicBezTo>
                  <a:cubicBezTo>
                    <a:pt x="1278580" y="3146916"/>
                    <a:pt x="1404111" y="3128526"/>
                    <a:pt x="1526292" y="3098595"/>
                  </a:cubicBezTo>
                  <a:cubicBezTo>
                    <a:pt x="1648472" y="3068738"/>
                    <a:pt x="1767302" y="3027118"/>
                    <a:pt x="1881218" y="2973213"/>
                  </a:cubicBezTo>
                  <a:cubicBezTo>
                    <a:pt x="1995134" y="2919159"/>
                    <a:pt x="2103466" y="2851926"/>
                    <a:pt x="2205990" y="2774642"/>
                  </a:cubicBezTo>
                  <a:lnTo>
                    <a:pt x="2244036" y="2745009"/>
                  </a:lnTo>
                  <a:cubicBezTo>
                    <a:pt x="2256768" y="2735106"/>
                    <a:pt x="2269723" y="2725502"/>
                    <a:pt x="2281785" y="2714780"/>
                  </a:cubicBezTo>
                  <a:lnTo>
                    <a:pt x="2318715" y="2683360"/>
                  </a:lnTo>
                  <a:cubicBezTo>
                    <a:pt x="2331000" y="2672787"/>
                    <a:pt x="2343583" y="2662513"/>
                    <a:pt x="2355123" y="2651345"/>
                  </a:cubicBezTo>
                  <a:cubicBezTo>
                    <a:pt x="2402626" y="2607640"/>
                    <a:pt x="2449234" y="2562893"/>
                    <a:pt x="2489887" y="2514050"/>
                  </a:cubicBezTo>
                  <a:cubicBezTo>
                    <a:pt x="2532177" y="2466101"/>
                    <a:pt x="2567170" y="2413461"/>
                    <a:pt x="2597920" y="2357546"/>
                  </a:cubicBezTo>
                  <a:cubicBezTo>
                    <a:pt x="2605217" y="2343325"/>
                    <a:pt x="2612513" y="2329104"/>
                    <a:pt x="2619587" y="2314734"/>
                  </a:cubicBezTo>
                  <a:lnTo>
                    <a:pt x="2638573" y="2270285"/>
                  </a:lnTo>
                  <a:cubicBezTo>
                    <a:pt x="2645274" y="2255617"/>
                    <a:pt x="2650262" y="2239981"/>
                    <a:pt x="2656070" y="2224792"/>
                  </a:cubicBezTo>
                  <a:cubicBezTo>
                    <a:pt x="2661729" y="2209455"/>
                    <a:pt x="2667387" y="2194191"/>
                    <a:pt x="2672226" y="2178407"/>
                  </a:cubicBezTo>
                  <a:cubicBezTo>
                    <a:pt x="2692925" y="2116088"/>
                    <a:pt x="2711167" y="2052057"/>
                    <a:pt x="2729556" y="1988175"/>
                  </a:cubicBezTo>
                  <a:lnTo>
                    <a:pt x="2757626" y="1892277"/>
                  </a:lnTo>
                  <a:lnTo>
                    <a:pt x="2786515" y="1796528"/>
                  </a:lnTo>
                  <a:cubicBezTo>
                    <a:pt x="2825678" y="1669136"/>
                    <a:pt x="2869234" y="1543307"/>
                    <a:pt x="2914279" y="1418000"/>
                  </a:cubicBezTo>
                  <a:cubicBezTo>
                    <a:pt x="2959400" y="1294330"/>
                    <a:pt x="2981512" y="1162545"/>
                    <a:pt x="2978385" y="1031504"/>
                  </a:cubicBezTo>
                  <a:cubicBezTo>
                    <a:pt x="2977045" y="965984"/>
                    <a:pt x="2969450" y="900762"/>
                    <a:pt x="2956496" y="836730"/>
                  </a:cubicBezTo>
                  <a:cubicBezTo>
                    <a:pt x="2953294" y="820723"/>
                    <a:pt x="2950092" y="804715"/>
                    <a:pt x="2945923" y="788931"/>
                  </a:cubicBezTo>
                  <a:cubicBezTo>
                    <a:pt x="2942051" y="773072"/>
                    <a:pt x="2938403" y="757138"/>
                    <a:pt x="2933488" y="741578"/>
                  </a:cubicBezTo>
                  <a:cubicBezTo>
                    <a:pt x="2928873" y="725867"/>
                    <a:pt x="2924405" y="710232"/>
                    <a:pt x="2919045" y="694820"/>
                  </a:cubicBezTo>
                  <a:cubicBezTo>
                    <a:pt x="2913907" y="679333"/>
                    <a:pt x="2908919" y="663847"/>
                    <a:pt x="2903037" y="648658"/>
                  </a:cubicBezTo>
                  <a:cubicBezTo>
                    <a:pt x="2857991" y="526254"/>
                    <a:pt x="2795672" y="411072"/>
                    <a:pt x="2722856" y="303709"/>
                  </a:cubicBezTo>
                  <a:cubicBezTo>
                    <a:pt x="2649965" y="196270"/>
                    <a:pt x="2566724" y="96351"/>
                    <a:pt x="2477005" y="33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Afbeelding 4"/>
          <p:cNvPicPr>
            <a:picLocks noChangeAspect="1"/>
          </p:cNvPicPr>
          <p:nvPr/>
        </p:nvPicPr>
        <p:blipFill rotWithShape="1">
          <a:blip r:embed="rId4">
            <a:alphaModFix/>
            <a:extLst>
              <a:ext uri="{28A0092B-C50C-407E-A947-70E740481C1C}">
                <a14:useLocalDpi xmlns:a14="http://schemas.microsoft.com/office/drawing/2010/main" val="0"/>
              </a:ext>
            </a:extLst>
          </a:blip>
          <a:srcRect l="23541" r="1459"/>
          <a:stretch/>
        </p:blipFill>
        <p:spPr>
          <a:xfrm>
            <a:off x="3871319" y="590125"/>
            <a:ext cx="2987276" cy="2987276"/>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pSp>
        <p:nvGrpSpPr>
          <p:cNvPr id="21" name="Group 20">
            <a:extLst>
              <a:ext uri="{FF2B5EF4-FFF2-40B4-BE49-F238E27FC236}">
                <a16:creationId xmlns:a16="http://schemas.microsoft.com/office/drawing/2014/main" id="{A99CF14C-E730-473E-9C9D-073752AE49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56173" y="582039"/>
            <a:ext cx="3025063" cy="3037990"/>
            <a:chOff x="3856173" y="582039"/>
            <a:chExt cx="3025063" cy="3037990"/>
          </a:xfrm>
        </p:grpSpPr>
        <p:sp>
          <p:nvSpPr>
            <p:cNvPr id="22" name="Freeform: Shape 21">
              <a:extLst>
                <a:ext uri="{FF2B5EF4-FFF2-40B4-BE49-F238E27FC236}">
                  <a16:creationId xmlns:a16="http://schemas.microsoft.com/office/drawing/2014/main" id="{F4509B92-7D89-48DB-8182-BACD2E8B3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56479" y="677572"/>
              <a:ext cx="2964678" cy="2846924"/>
            </a:xfrm>
            <a:custGeom>
              <a:avLst/>
              <a:gdLst>
                <a:gd name="connsiteX0" fmla="*/ 3016472 w 5391150"/>
                <a:gd name="connsiteY0" fmla="*/ 571500 h 5123497"/>
                <a:gd name="connsiteX1" fmla="*/ 3774758 w 5391150"/>
                <a:gd name="connsiteY1" fmla="*/ 729234 h 5123497"/>
                <a:gd name="connsiteX2" fmla="*/ 4324255 w 5391150"/>
                <a:gd name="connsiteY2" fmla="*/ 1153573 h 5123497"/>
                <a:gd name="connsiteX3" fmla="*/ 4819650 w 5391150"/>
                <a:gd name="connsiteY3" fmla="*/ 2684336 h 5123497"/>
                <a:gd name="connsiteX4" fmla="*/ 4609719 w 5391150"/>
                <a:gd name="connsiteY4" fmla="*/ 3278029 h 5123497"/>
                <a:gd name="connsiteX5" fmla="*/ 3943350 w 5391150"/>
                <a:gd name="connsiteY5" fmla="*/ 3869912 h 5123497"/>
                <a:gd name="connsiteX6" fmla="*/ 3792760 w 5391150"/>
                <a:gd name="connsiteY6" fmla="*/ 3986594 h 5123497"/>
                <a:gd name="connsiteX7" fmla="*/ 3182779 w 5391150"/>
                <a:gd name="connsiteY7" fmla="*/ 4406551 h 5123497"/>
                <a:gd name="connsiteX8" fmla="*/ 2617946 w 5391150"/>
                <a:gd name="connsiteY8" fmla="*/ 4551998 h 5123497"/>
                <a:gd name="connsiteX9" fmla="*/ 1739837 w 5391150"/>
                <a:gd name="connsiteY9" fmla="*/ 4323588 h 5123497"/>
                <a:gd name="connsiteX10" fmla="*/ 1071944 w 5391150"/>
                <a:gd name="connsiteY10" fmla="*/ 3641789 h 5123497"/>
                <a:gd name="connsiteX11" fmla="*/ 896874 w 5391150"/>
                <a:gd name="connsiteY11" fmla="*/ 3395567 h 5123497"/>
                <a:gd name="connsiteX12" fmla="*/ 571500 w 5391150"/>
                <a:gd name="connsiteY12" fmla="*/ 2684336 h 5123497"/>
                <a:gd name="connsiteX13" fmla="*/ 768572 w 5391150"/>
                <a:gd name="connsiteY13" fmla="*/ 1901571 h 5123497"/>
                <a:gd name="connsiteX14" fmla="*/ 1318546 w 5391150"/>
                <a:gd name="connsiteY14" fmla="*/ 1220153 h 5123497"/>
                <a:gd name="connsiteX15" fmla="*/ 2118646 w 5391150"/>
                <a:gd name="connsiteY15" fmla="*/ 744284 h 5123497"/>
                <a:gd name="connsiteX16" fmla="*/ 3016472 w 5391150"/>
                <a:gd name="connsiteY16" fmla="*/ 571500 h 5123497"/>
                <a:gd name="connsiteX17" fmla="*/ 3016472 w 5391150"/>
                <a:gd name="connsiteY17" fmla="*/ 0 h 5123497"/>
                <a:gd name="connsiteX18" fmla="*/ 0 w 5391150"/>
                <a:gd name="connsiteY18" fmla="*/ 2684336 h 5123497"/>
                <a:gd name="connsiteX19" fmla="*/ 599027 w 5391150"/>
                <a:gd name="connsiteY19" fmla="*/ 3962591 h 5123497"/>
                <a:gd name="connsiteX20" fmla="*/ 2617946 w 5391150"/>
                <a:gd name="connsiteY20" fmla="*/ 5123498 h 5123497"/>
                <a:gd name="connsiteX21" fmla="*/ 4144709 w 5391150"/>
                <a:gd name="connsiteY21" fmla="*/ 4436840 h 5123497"/>
                <a:gd name="connsiteX22" fmla="*/ 5391150 w 5391150"/>
                <a:gd name="connsiteY22" fmla="*/ 2684336 h 5123497"/>
                <a:gd name="connsiteX23" fmla="*/ 3016472 w 5391150"/>
                <a:gd name="connsiteY23" fmla="*/ 0 h 5123497"/>
                <a:gd name="connsiteX24" fmla="*/ 3016472 w 5391150"/>
                <a:gd name="connsiteY24"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91150" h="5123497">
                  <a:moveTo>
                    <a:pt x="3016472" y="571500"/>
                  </a:moveTo>
                  <a:cubicBezTo>
                    <a:pt x="3294316" y="571500"/>
                    <a:pt x="3549491" y="624554"/>
                    <a:pt x="3774758" y="729234"/>
                  </a:cubicBezTo>
                  <a:cubicBezTo>
                    <a:pt x="3985165" y="826961"/>
                    <a:pt x="4169950" y="969740"/>
                    <a:pt x="4324255" y="1153573"/>
                  </a:cubicBezTo>
                  <a:cubicBezTo>
                    <a:pt x="4643723" y="1534287"/>
                    <a:pt x="4819650" y="2077974"/>
                    <a:pt x="4819650" y="2684336"/>
                  </a:cubicBezTo>
                  <a:cubicBezTo>
                    <a:pt x="4819650" y="2915317"/>
                    <a:pt x="4756881" y="3092863"/>
                    <a:pt x="4609719" y="3278029"/>
                  </a:cubicBezTo>
                  <a:cubicBezTo>
                    <a:pt x="4450080" y="3478911"/>
                    <a:pt x="4203954" y="3668840"/>
                    <a:pt x="3943350" y="3869912"/>
                  </a:cubicBezTo>
                  <a:cubicBezTo>
                    <a:pt x="3894296" y="3907727"/>
                    <a:pt x="3843623" y="3946875"/>
                    <a:pt x="3792760" y="3986594"/>
                  </a:cubicBezTo>
                  <a:cubicBezTo>
                    <a:pt x="3575876" y="4156043"/>
                    <a:pt x="3380328" y="4304634"/>
                    <a:pt x="3182779" y="4406551"/>
                  </a:cubicBezTo>
                  <a:cubicBezTo>
                    <a:pt x="2990374" y="4505802"/>
                    <a:pt x="2810923" y="4551998"/>
                    <a:pt x="2617946" y="4551998"/>
                  </a:cubicBezTo>
                  <a:cubicBezTo>
                    <a:pt x="2277904" y="4551998"/>
                    <a:pt x="1990630" y="4477322"/>
                    <a:pt x="1739837" y="4323588"/>
                  </a:cubicBezTo>
                  <a:cubicBezTo>
                    <a:pt x="1503236" y="4178618"/>
                    <a:pt x="1284827" y="3955542"/>
                    <a:pt x="1071944" y="3641789"/>
                  </a:cubicBezTo>
                  <a:cubicBezTo>
                    <a:pt x="1011746" y="3553111"/>
                    <a:pt x="953357" y="3473006"/>
                    <a:pt x="896874" y="3395567"/>
                  </a:cubicBezTo>
                  <a:cubicBezTo>
                    <a:pt x="671227" y="3086195"/>
                    <a:pt x="571500" y="2938653"/>
                    <a:pt x="571500" y="2684336"/>
                  </a:cubicBezTo>
                  <a:cubicBezTo>
                    <a:pt x="571500" y="2418207"/>
                    <a:pt x="637794" y="2154841"/>
                    <a:pt x="768572" y="1901571"/>
                  </a:cubicBezTo>
                  <a:cubicBezTo>
                    <a:pt x="895922" y="1654969"/>
                    <a:pt x="1086041" y="1419320"/>
                    <a:pt x="1318546" y="1220153"/>
                  </a:cubicBezTo>
                  <a:cubicBezTo>
                    <a:pt x="1551337" y="1020699"/>
                    <a:pt x="1828038" y="856107"/>
                    <a:pt x="2118646" y="744284"/>
                  </a:cubicBezTo>
                  <a:cubicBezTo>
                    <a:pt x="2412397" y="631222"/>
                    <a:pt x="2722912" y="571500"/>
                    <a:pt x="3016472" y="57150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5B8B16F-15DF-4223-85AD-FDBCF8A84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56479" y="677572"/>
              <a:ext cx="2964678" cy="2846924"/>
            </a:xfrm>
            <a:custGeom>
              <a:avLst/>
              <a:gdLst>
                <a:gd name="connsiteX0" fmla="*/ 3016472 w 5391150"/>
                <a:gd name="connsiteY0" fmla="*/ 476250 h 5123497"/>
                <a:gd name="connsiteX1" fmla="*/ 3814953 w 5391150"/>
                <a:gd name="connsiteY1" fmla="*/ 642842 h 5123497"/>
                <a:gd name="connsiteX2" fmla="*/ 4397312 w 5391150"/>
                <a:gd name="connsiteY2" fmla="*/ 1092327 h 5123497"/>
                <a:gd name="connsiteX3" fmla="*/ 4914900 w 5391150"/>
                <a:gd name="connsiteY3" fmla="*/ 2684336 h 5123497"/>
                <a:gd name="connsiteX4" fmla="*/ 4684300 w 5391150"/>
                <a:gd name="connsiteY4" fmla="*/ 3337275 h 5123497"/>
                <a:gd name="connsiteX5" fmla="*/ 4001548 w 5391150"/>
                <a:gd name="connsiteY5" fmla="*/ 3945255 h 5123497"/>
                <a:gd name="connsiteX6" fmla="*/ 3851434 w 5391150"/>
                <a:gd name="connsiteY6" fmla="*/ 4061555 h 5123497"/>
                <a:gd name="connsiteX7" fmla="*/ 2617946 w 5391150"/>
                <a:gd name="connsiteY7" fmla="*/ 4647248 h 5123497"/>
                <a:gd name="connsiteX8" fmla="*/ 993077 w 5391150"/>
                <a:gd name="connsiteY8" fmla="*/ 3695224 h 5123497"/>
                <a:gd name="connsiteX9" fmla="*/ 819912 w 5391150"/>
                <a:gd name="connsiteY9" fmla="*/ 3451670 h 5123497"/>
                <a:gd name="connsiteX10" fmla="*/ 476250 w 5391150"/>
                <a:gd name="connsiteY10" fmla="*/ 2684336 h 5123497"/>
                <a:gd name="connsiteX11" fmla="*/ 683895 w 5391150"/>
                <a:gd name="connsiteY11" fmla="*/ 1857947 h 5123497"/>
                <a:gd name="connsiteX12" fmla="*/ 1256538 w 5391150"/>
                <a:gd name="connsiteY12" fmla="*/ 1147858 h 5123497"/>
                <a:gd name="connsiteX13" fmla="*/ 2084451 w 5391150"/>
                <a:gd name="connsiteY13" fmla="*/ 655415 h 5123497"/>
                <a:gd name="connsiteX14" fmla="*/ 3016472 w 5391150"/>
                <a:gd name="connsiteY14" fmla="*/ 476250 h 5123497"/>
                <a:gd name="connsiteX15" fmla="*/ 3016472 w 5391150"/>
                <a:gd name="connsiteY15" fmla="*/ 0 h 5123497"/>
                <a:gd name="connsiteX16" fmla="*/ 0 w 5391150"/>
                <a:gd name="connsiteY16" fmla="*/ 2684336 h 5123497"/>
                <a:gd name="connsiteX17" fmla="*/ 599027 w 5391150"/>
                <a:gd name="connsiteY17" fmla="*/ 3962591 h 5123497"/>
                <a:gd name="connsiteX18" fmla="*/ 2617946 w 5391150"/>
                <a:gd name="connsiteY18" fmla="*/ 5123498 h 5123497"/>
                <a:gd name="connsiteX19" fmla="*/ 4144709 w 5391150"/>
                <a:gd name="connsiteY19" fmla="*/ 4436840 h 5123497"/>
                <a:gd name="connsiteX20" fmla="*/ 5391150 w 5391150"/>
                <a:gd name="connsiteY20" fmla="*/ 2684336 h 5123497"/>
                <a:gd name="connsiteX21" fmla="*/ 3016472 w 5391150"/>
                <a:gd name="connsiteY21" fmla="*/ 0 h 5123497"/>
                <a:gd name="connsiteX22" fmla="*/ 3016472 w 5391150"/>
                <a:gd name="connsiteY22" fmla="*/ 0 h 512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91150" h="5123497">
                  <a:moveTo>
                    <a:pt x="3016472" y="476250"/>
                  </a:moveTo>
                  <a:cubicBezTo>
                    <a:pt x="3308318" y="476250"/>
                    <a:pt x="3576923" y="532352"/>
                    <a:pt x="3814953" y="642842"/>
                  </a:cubicBezTo>
                  <a:cubicBezTo>
                    <a:pt x="4038029" y="746474"/>
                    <a:pt x="4233958" y="897731"/>
                    <a:pt x="4397312" y="1092327"/>
                  </a:cubicBezTo>
                  <a:cubicBezTo>
                    <a:pt x="4731068" y="1490186"/>
                    <a:pt x="4914900" y="2055590"/>
                    <a:pt x="4914900" y="2684336"/>
                  </a:cubicBezTo>
                  <a:cubicBezTo>
                    <a:pt x="4914900" y="2935224"/>
                    <a:pt x="4843749" y="3136583"/>
                    <a:pt x="4684300" y="3337275"/>
                  </a:cubicBezTo>
                  <a:cubicBezTo>
                    <a:pt x="4517517" y="3547205"/>
                    <a:pt x="4266915" y="3740563"/>
                    <a:pt x="4001548" y="3945255"/>
                  </a:cubicBezTo>
                  <a:cubicBezTo>
                    <a:pt x="3952589" y="3982974"/>
                    <a:pt x="3902012" y="4022027"/>
                    <a:pt x="3851434" y="4061555"/>
                  </a:cubicBezTo>
                  <a:cubicBezTo>
                    <a:pt x="3398711" y="4415314"/>
                    <a:pt x="3068288" y="4647248"/>
                    <a:pt x="2617946" y="4647248"/>
                  </a:cubicBezTo>
                  <a:cubicBezTo>
                    <a:pt x="1931765" y="4647248"/>
                    <a:pt x="1445800" y="4362545"/>
                    <a:pt x="993077" y="3695224"/>
                  </a:cubicBezTo>
                  <a:cubicBezTo>
                    <a:pt x="933831" y="3607880"/>
                    <a:pt x="875919" y="3528441"/>
                    <a:pt x="819912" y="3451670"/>
                  </a:cubicBezTo>
                  <a:cubicBezTo>
                    <a:pt x="587788" y="3133439"/>
                    <a:pt x="476250" y="2967895"/>
                    <a:pt x="476250" y="2684336"/>
                  </a:cubicBezTo>
                  <a:cubicBezTo>
                    <a:pt x="476250" y="2402872"/>
                    <a:pt x="546164" y="2124837"/>
                    <a:pt x="683895" y="1857947"/>
                  </a:cubicBezTo>
                  <a:cubicBezTo>
                    <a:pt x="818674" y="1596866"/>
                    <a:pt x="1011365" y="1357884"/>
                    <a:pt x="1256538" y="1147858"/>
                  </a:cubicBezTo>
                  <a:cubicBezTo>
                    <a:pt x="1497521" y="941356"/>
                    <a:pt x="1783747" y="771049"/>
                    <a:pt x="2084451" y="655415"/>
                  </a:cubicBezTo>
                  <a:cubicBezTo>
                    <a:pt x="2393347" y="536448"/>
                    <a:pt x="2707005" y="476250"/>
                    <a:pt x="3016472" y="476250"/>
                  </a:cubicBezTo>
                  <a:moveTo>
                    <a:pt x="3016472" y="0"/>
                  </a:moveTo>
                  <a:cubicBezTo>
                    <a:pt x="1518952" y="0"/>
                    <a:pt x="0" y="1201769"/>
                    <a:pt x="0" y="2684336"/>
                  </a:cubicBezTo>
                  <a:cubicBezTo>
                    <a:pt x="0" y="3240310"/>
                    <a:pt x="308324" y="3534156"/>
                    <a:pt x="599027" y="3962591"/>
                  </a:cubicBezTo>
                  <a:cubicBezTo>
                    <a:pt x="1083469" y="4676680"/>
                    <a:pt x="1687544" y="5123498"/>
                    <a:pt x="2617946" y="5123498"/>
                  </a:cubicBezTo>
                  <a:cubicBezTo>
                    <a:pt x="3245358" y="5123498"/>
                    <a:pt x="3686651" y="4794790"/>
                    <a:pt x="4144709" y="4436840"/>
                  </a:cubicBezTo>
                  <a:cubicBezTo>
                    <a:pt x="4773549" y="3945446"/>
                    <a:pt x="5391150" y="3542157"/>
                    <a:pt x="5391150" y="2684336"/>
                  </a:cubicBezTo>
                  <a:cubicBezTo>
                    <a:pt x="5391150" y="1201769"/>
                    <a:pt x="4505230" y="0"/>
                    <a:pt x="3016472" y="0"/>
                  </a:cubicBezTo>
                  <a:lnTo>
                    <a:pt x="3016472" y="0"/>
                  </a:lnTo>
                  <a:close/>
                </a:path>
              </a:pathLst>
            </a:custGeom>
            <a:solidFill>
              <a:schemeClr val="bg1">
                <a:alpha val="20000"/>
              </a:schemeClr>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E790B8B-7278-4521-ABD5-C0C311915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56479" y="657944"/>
              <a:ext cx="2980404" cy="2886252"/>
            </a:xfrm>
            <a:custGeom>
              <a:avLst/>
              <a:gdLst>
                <a:gd name="connsiteX0" fmla="*/ 0 w 5419747"/>
                <a:gd name="connsiteY0" fmla="*/ 2700514 h 5194273"/>
                <a:gd name="connsiteX1" fmla="*/ 52864 w 5419747"/>
                <a:gd name="connsiteY1" fmla="*/ 2193498 h 5194273"/>
                <a:gd name="connsiteX2" fmla="*/ 211741 w 5419747"/>
                <a:gd name="connsiteY2" fmla="*/ 1707723 h 5194273"/>
                <a:gd name="connsiteX3" fmla="*/ 807434 w 5419747"/>
                <a:gd name="connsiteY3" fmla="*/ 882763 h 5194273"/>
                <a:gd name="connsiteX4" fmla="*/ 1202436 w 5419747"/>
                <a:gd name="connsiteY4" fmla="*/ 559580 h 5194273"/>
                <a:gd name="connsiteX5" fmla="*/ 1643920 w 5419747"/>
                <a:gd name="connsiteY5" fmla="*/ 302976 h 5194273"/>
                <a:gd name="connsiteX6" fmla="*/ 2623947 w 5419747"/>
                <a:gd name="connsiteY6" fmla="*/ 19989 h 5194273"/>
                <a:gd name="connsiteX7" fmla="*/ 3136868 w 5419747"/>
                <a:gd name="connsiteY7" fmla="*/ 5034 h 5194273"/>
                <a:gd name="connsiteX8" fmla="*/ 3645408 w 5419747"/>
                <a:gd name="connsiteY8" fmla="*/ 83997 h 5194273"/>
                <a:gd name="connsiteX9" fmla="*/ 4129278 w 5419747"/>
                <a:gd name="connsiteY9" fmla="*/ 267258 h 5194273"/>
                <a:gd name="connsiteX10" fmla="*/ 4557998 w 5419747"/>
                <a:gd name="connsiteY10" fmla="*/ 558627 h 5194273"/>
                <a:gd name="connsiteX11" fmla="*/ 4900803 w 5419747"/>
                <a:gd name="connsiteY11" fmla="*/ 944676 h 5194273"/>
                <a:gd name="connsiteX12" fmla="*/ 4937760 w 5419747"/>
                <a:gd name="connsiteY12" fmla="*/ 997444 h 5194273"/>
                <a:gd name="connsiteX13" fmla="*/ 4973193 w 5419747"/>
                <a:gd name="connsiteY13" fmla="*/ 1051165 h 5194273"/>
                <a:gd name="connsiteX14" fmla="*/ 5007578 w 5419747"/>
                <a:gd name="connsiteY14" fmla="*/ 1105458 h 5194273"/>
                <a:gd name="connsiteX15" fmla="*/ 5040726 w 5419747"/>
                <a:gd name="connsiteY15" fmla="*/ 1160512 h 5194273"/>
                <a:gd name="connsiteX16" fmla="*/ 5161788 w 5419747"/>
                <a:gd name="connsiteY16" fmla="*/ 1387017 h 5194273"/>
                <a:gd name="connsiteX17" fmla="*/ 5327523 w 5419747"/>
                <a:gd name="connsiteY17" fmla="*/ 1870887 h 5194273"/>
                <a:gd name="connsiteX18" fmla="*/ 5366385 w 5419747"/>
                <a:gd name="connsiteY18" fmla="*/ 2122632 h 5194273"/>
                <a:gd name="connsiteX19" fmla="*/ 5391626 w 5419747"/>
                <a:gd name="connsiteY19" fmla="*/ 2374569 h 5194273"/>
                <a:gd name="connsiteX20" fmla="*/ 5411724 w 5419747"/>
                <a:gd name="connsiteY20" fmla="*/ 2626505 h 5194273"/>
                <a:gd name="connsiteX21" fmla="*/ 5415820 w 5419747"/>
                <a:gd name="connsiteY21" fmla="*/ 2689656 h 5194273"/>
                <a:gd name="connsiteX22" fmla="*/ 5417630 w 5419747"/>
                <a:gd name="connsiteY22" fmla="*/ 2722136 h 5194273"/>
                <a:gd name="connsiteX23" fmla="*/ 5418963 w 5419747"/>
                <a:gd name="connsiteY23" fmla="*/ 2755188 h 5194273"/>
                <a:gd name="connsiteX24" fmla="*/ 5417153 w 5419747"/>
                <a:gd name="connsiteY24" fmla="*/ 2888347 h 5194273"/>
                <a:gd name="connsiteX25" fmla="*/ 5281517 w 5419747"/>
                <a:gd name="connsiteY25" fmla="*/ 3411365 h 5194273"/>
                <a:gd name="connsiteX26" fmla="*/ 4980052 w 5419747"/>
                <a:gd name="connsiteY26" fmla="*/ 3855516 h 5194273"/>
                <a:gd name="connsiteX27" fmla="*/ 4796314 w 5419747"/>
                <a:gd name="connsiteY27" fmla="*/ 4040682 h 5194273"/>
                <a:gd name="connsiteX28" fmla="*/ 4604766 w 5419747"/>
                <a:gd name="connsiteY28" fmla="*/ 4208989 h 5194273"/>
                <a:gd name="connsiteX29" fmla="*/ 4215670 w 5419747"/>
                <a:gd name="connsiteY29" fmla="*/ 4512265 h 5194273"/>
                <a:gd name="connsiteX30" fmla="*/ 4117753 w 5419747"/>
                <a:gd name="connsiteY30" fmla="*/ 4586274 h 5194273"/>
                <a:gd name="connsiteX31" fmla="*/ 4017169 w 5419747"/>
                <a:gd name="connsiteY31" fmla="*/ 4660759 h 5194273"/>
                <a:gd name="connsiteX32" fmla="*/ 3914108 w 5419747"/>
                <a:gd name="connsiteY32" fmla="*/ 4734292 h 5194273"/>
                <a:gd name="connsiteX33" fmla="*/ 3807809 w 5419747"/>
                <a:gd name="connsiteY33" fmla="*/ 4805730 h 5194273"/>
                <a:gd name="connsiteX34" fmla="*/ 3584639 w 5419747"/>
                <a:gd name="connsiteY34" fmla="*/ 4939842 h 5194273"/>
                <a:gd name="connsiteX35" fmla="*/ 3344609 w 5419747"/>
                <a:gd name="connsiteY35" fmla="*/ 5053856 h 5194273"/>
                <a:gd name="connsiteX36" fmla="*/ 2822258 w 5419747"/>
                <a:gd name="connsiteY36" fmla="*/ 5185015 h 5194273"/>
                <a:gd name="connsiteX37" fmla="*/ 2687765 w 5419747"/>
                <a:gd name="connsiteY37" fmla="*/ 5193493 h 5194273"/>
                <a:gd name="connsiteX38" fmla="*/ 2654141 w 5419747"/>
                <a:gd name="connsiteY38" fmla="*/ 5194254 h 5194273"/>
                <a:gd name="connsiteX39" fmla="*/ 2620613 w 5419747"/>
                <a:gd name="connsiteY39" fmla="*/ 5194064 h 5194273"/>
                <a:gd name="connsiteX40" fmla="*/ 2587181 w 5419747"/>
                <a:gd name="connsiteY40" fmla="*/ 5193683 h 5194273"/>
                <a:gd name="connsiteX41" fmla="*/ 2554700 w 5419747"/>
                <a:gd name="connsiteY41" fmla="*/ 5192445 h 5194273"/>
                <a:gd name="connsiteX42" fmla="*/ 2295239 w 5419747"/>
                <a:gd name="connsiteY42" fmla="*/ 5171776 h 5194273"/>
                <a:gd name="connsiteX43" fmla="*/ 2037398 w 5419747"/>
                <a:gd name="connsiteY43" fmla="*/ 5126246 h 5194273"/>
                <a:gd name="connsiteX44" fmla="*/ 1784128 w 5419747"/>
                <a:gd name="connsiteY44" fmla="*/ 5054904 h 5194273"/>
                <a:gd name="connsiteX45" fmla="*/ 1299305 w 5419747"/>
                <a:gd name="connsiteY45" fmla="*/ 4840401 h 5194273"/>
                <a:gd name="connsiteX46" fmla="*/ 890683 w 5419747"/>
                <a:gd name="connsiteY46" fmla="*/ 4506454 h 5194273"/>
                <a:gd name="connsiteX47" fmla="*/ 725043 w 5419747"/>
                <a:gd name="connsiteY47" fmla="*/ 4305477 h 5194273"/>
                <a:gd name="connsiteX48" fmla="*/ 580358 w 5419747"/>
                <a:gd name="connsiteY48" fmla="*/ 4092688 h 5194273"/>
                <a:gd name="connsiteX49" fmla="*/ 546545 w 5419747"/>
                <a:gd name="connsiteY49" fmla="*/ 4038491 h 5194273"/>
                <a:gd name="connsiteX50" fmla="*/ 514255 w 5419747"/>
                <a:gd name="connsiteY50" fmla="*/ 3985913 h 5194273"/>
                <a:gd name="connsiteX51" fmla="*/ 450533 w 5419747"/>
                <a:gd name="connsiteY51" fmla="*/ 3883995 h 5194273"/>
                <a:gd name="connsiteX52" fmla="*/ 318516 w 5419747"/>
                <a:gd name="connsiteY52" fmla="*/ 3675779 h 5194273"/>
                <a:gd name="connsiteX53" fmla="*/ 189643 w 5419747"/>
                <a:gd name="connsiteY53" fmla="*/ 3455656 h 5194273"/>
                <a:gd name="connsiteX54" fmla="*/ 131540 w 5419747"/>
                <a:gd name="connsiteY54" fmla="*/ 3338975 h 5194273"/>
                <a:gd name="connsiteX55" fmla="*/ 82201 w 5419747"/>
                <a:gd name="connsiteY55" fmla="*/ 3216864 h 5194273"/>
                <a:gd name="connsiteX56" fmla="*/ 44387 w 5419747"/>
                <a:gd name="connsiteY56" fmla="*/ 3090182 h 5194273"/>
                <a:gd name="connsiteX57" fmla="*/ 30289 w 5419747"/>
                <a:gd name="connsiteY57" fmla="*/ 3025602 h 5194273"/>
                <a:gd name="connsiteX58" fmla="*/ 24098 w 5419747"/>
                <a:gd name="connsiteY58" fmla="*/ 2993217 h 5194273"/>
                <a:gd name="connsiteX59" fmla="*/ 18955 w 5419747"/>
                <a:gd name="connsiteY59" fmla="*/ 2960737 h 5194273"/>
                <a:gd name="connsiteX60" fmla="*/ 0 w 5419747"/>
                <a:gd name="connsiteY60" fmla="*/ 2700514 h 5194273"/>
                <a:gd name="connsiteX61" fmla="*/ 155162 w 5419747"/>
                <a:gd name="connsiteY61" fmla="*/ 2700514 h 5194273"/>
                <a:gd name="connsiteX62" fmla="*/ 181642 w 5419747"/>
                <a:gd name="connsiteY62" fmla="*/ 2929305 h 5194273"/>
                <a:gd name="connsiteX63" fmla="*/ 259842 w 5419747"/>
                <a:gd name="connsiteY63" fmla="*/ 3143331 h 5194273"/>
                <a:gd name="connsiteX64" fmla="*/ 314420 w 5419747"/>
                <a:gd name="connsiteY64" fmla="*/ 3244106 h 5194273"/>
                <a:gd name="connsiteX65" fmla="*/ 377095 w 5419747"/>
                <a:gd name="connsiteY65" fmla="*/ 3341642 h 5194273"/>
                <a:gd name="connsiteX66" fmla="*/ 521875 w 5419747"/>
                <a:gd name="connsiteY66" fmla="*/ 3530142 h 5194273"/>
                <a:gd name="connsiteX67" fmla="*/ 678561 w 5419747"/>
                <a:gd name="connsiteY67" fmla="*/ 3720070 h 5194273"/>
                <a:gd name="connsiteX68" fmla="*/ 756476 w 5419747"/>
                <a:gd name="connsiteY68" fmla="*/ 3819225 h 5194273"/>
                <a:gd name="connsiteX69" fmla="*/ 793909 w 5419747"/>
                <a:gd name="connsiteY69" fmla="*/ 3867898 h 5194273"/>
                <a:gd name="connsiteX70" fmla="*/ 830580 w 5419747"/>
                <a:gd name="connsiteY70" fmla="*/ 3914475 h 5194273"/>
                <a:gd name="connsiteX71" fmla="*/ 1145667 w 5419747"/>
                <a:gd name="connsiteY71" fmla="*/ 4258709 h 5194273"/>
                <a:gd name="connsiteX72" fmla="*/ 1313212 w 5419747"/>
                <a:gd name="connsiteY72" fmla="*/ 4413585 h 5194273"/>
                <a:gd name="connsiteX73" fmla="*/ 1488662 w 5419747"/>
                <a:gd name="connsiteY73" fmla="*/ 4556365 h 5194273"/>
                <a:gd name="connsiteX74" fmla="*/ 1880616 w 5419747"/>
                <a:gd name="connsiteY74" fmla="*/ 4782203 h 5194273"/>
                <a:gd name="connsiteX75" fmla="*/ 2099882 w 5419747"/>
                <a:gd name="connsiteY75" fmla="*/ 4846020 h 5194273"/>
                <a:gd name="connsiteX76" fmla="*/ 2156079 w 5419747"/>
                <a:gd name="connsiteY76" fmla="*/ 4857260 h 5194273"/>
                <a:gd name="connsiteX77" fmla="*/ 2212753 w 5419747"/>
                <a:gd name="connsiteY77" fmla="*/ 4866690 h 5194273"/>
                <a:gd name="connsiteX78" fmla="*/ 2327148 w 5419747"/>
                <a:gd name="connsiteY78" fmla="*/ 4880215 h 5194273"/>
                <a:gd name="connsiteX79" fmla="*/ 2384679 w 5419747"/>
                <a:gd name="connsiteY79" fmla="*/ 4884597 h 5194273"/>
                <a:gd name="connsiteX80" fmla="*/ 2442401 w 5419747"/>
                <a:gd name="connsiteY80" fmla="*/ 4887645 h 5194273"/>
                <a:gd name="connsiteX81" fmla="*/ 2500313 w 5419747"/>
                <a:gd name="connsiteY81" fmla="*/ 4888978 h 5194273"/>
                <a:gd name="connsiteX82" fmla="*/ 2558320 w 5419747"/>
                <a:gd name="connsiteY82" fmla="*/ 4888693 h 5194273"/>
                <a:gd name="connsiteX83" fmla="*/ 2587371 w 5419747"/>
                <a:gd name="connsiteY83" fmla="*/ 4888407 h 5194273"/>
                <a:gd name="connsiteX84" fmla="*/ 2615374 w 5419747"/>
                <a:gd name="connsiteY84" fmla="*/ 4887168 h 5194273"/>
                <a:gd name="connsiteX85" fmla="*/ 2643283 w 5419747"/>
                <a:gd name="connsiteY85" fmla="*/ 4885740 h 5194273"/>
                <a:gd name="connsiteX86" fmla="*/ 2671096 w 5419747"/>
                <a:gd name="connsiteY86" fmla="*/ 4883454 h 5194273"/>
                <a:gd name="connsiteX87" fmla="*/ 2781395 w 5419747"/>
                <a:gd name="connsiteY87" fmla="*/ 4869833 h 5194273"/>
                <a:gd name="connsiteX88" fmla="*/ 3201543 w 5419747"/>
                <a:gd name="connsiteY88" fmla="*/ 4731911 h 5194273"/>
                <a:gd name="connsiteX89" fmla="*/ 3589687 w 5419747"/>
                <a:gd name="connsiteY89" fmla="*/ 4490071 h 5194273"/>
                <a:gd name="connsiteX90" fmla="*/ 3683794 w 5419747"/>
                <a:gd name="connsiteY90" fmla="*/ 4419015 h 5194273"/>
                <a:gd name="connsiteX91" fmla="*/ 3777901 w 5419747"/>
                <a:gd name="connsiteY91" fmla="*/ 4345577 h 5194273"/>
                <a:gd name="connsiteX92" fmla="*/ 3968496 w 5419747"/>
                <a:gd name="connsiteY92" fmla="*/ 4193177 h 5194273"/>
                <a:gd name="connsiteX93" fmla="*/ 4360259 w 5419747"/>
                <a:gd name="connsiteY93" fmla="*/ 3898188 h 5194273"/>
                <a:gd name="connsiteX94" fmla="*/ 4725257 w 5419747"/>
                <a:gd name="connsiteY94" fmla="*/ 3604818 h 5194273"/>
                <a:gd name="connsiteX95" fmla="*/ 5017103 w 5419747"/>
                <a:gd name="connsiteY95" fmla="*/ 3268585 h 5194273"/>
                <a:gd name="connsiteX96" fmla="*/ 5116544 w 5419747"/>
                <a:gd name="connsiteY96" fmla="*/ 3073132 h 5194273"/>
                <a:gd name="connsiteX97" fmla="*/ 5177124 w 5419747"/>
                <a:gd name="connsiteY97" fmla="*/ 2859582 h 5194273"/>
                <a:gd name="connsiteX98" fmla="*/ 5193887 w 5419747"/>
                <a:gd name="connsiteY98" fmla="*/ 2747568 h 5194273"/>
                <a:gd name="connsiteX99" fmla="*/ 5196650 w 5419747"/>
                <a:gd name="connsiteY99" fmla="*/ 2719183 h 5194273"/>
                <a:gd name="connsiteX100" fmla="*/ 5198745 w 5419747"/>
                <a:gd name="connsiteY100" fmla="*/ 2690227 h 5194273"/>
                <a:gd name="connsiteX101" fmla="*/ 5201793 w 5419747"/>
                <a:gd name="connsiteY101" fmla="*/ 2630410 h 5194273"/>
                <a:gd name="connsiteX102" fmla="*/ 5196555 w 5419747"/>
                <a:gd name="connsiteY102" fmla="*/ 2391238 h 5194273"/>
                <a:gd name="connsiteX103" fmla="*/ 5162931 w 5419747"/>
                <a:gd name="connsiteY103" fmla="*/ 2155017 h 5194273"/>
                <a:gd name="connsiteX104" fmla="*/ 5105876 w 5419747"/>
                <a:gd name="connsiteY104" fmla="*/ 1924512 h 5194273"/>
                <a:gd name="connsiteX105" fmla="*/ 4958525 w 5419747"/>
                <a:gd name="connsiteY105" fmla="*/ 1477314 h 5194273"/>
                <a:gd name="connsiteX106" fmla="*/ 4858131 w 5419747"/>
                <a:gd name="connsiteY106" fmla="*/ 1265001 h 5194273"/>
                <a:gd name="connsiteX107" fmla="*/ 4828890 w 5419747"/>
                <a:gd name="connsiteY107" fmla="*/ 1214138 h 5194273"/>
                <a:gd name="connsiteX108" fmla="*/ 4798124 w 5419747"/>
                <a:gd name="connsiteY108" fmla="*/ 1164227 h 5194273"/>
                <a:gd name="connsiteX109" fmla="*/ 4765548 w 5419747"/>
                <a:gd name="connsiteY109" fmla="*/ 1115459 h 5194273"/>
                <a:gd name="connsiteX110" fmla="*/ 4731544 w 5419747"/>
                <a:gd name="connsiteY110" fmla="*/ 1067739 h 5194273"/>
                <a:gd name="connsiteX111" fmla="*/ 4409599 w 5419747"/>
                <a:gd name="connsiteY111" fmla="*/ 731792 h 5194273"/>
                <a:gd name="connsiteX112" fmla="*/ 4022027 w 5419747"/>
                <a:gd name="connsiteY112" fmla="*/ 478617 h 5194273"/>
                <a:gd name="connsiteX113" fmla="*/ 3585877 w 5419747"/>
                <a:gd name="connsiteY113" fmla="*/ 319645 h 5194273"/>
                <a:gd name="connsiteX114" fmla="*/ 3123057 w 5419747"/>
                <a:gd name="connsiteY114" fmla="*/ 253732 h 5194273"/>
                <a:gd name="connsiteX115" fmla="*/ 2654046 w 5419747"/>
                <a:gd name="connsiteY115" fmla="*/ 270496 h 5194273"/>
                <a:gd name="connsiteX116" fmla="*/ 2193703 w 5419747"/>
                <a:gd name="connsiteY116" fmla="*/ 367270 h 5194273"/>
                <a:gd name="connsiteX117" fmla="*/ 1753362 w 5419747"/>
                <a:gd name="connsiteY117" fmla="*/ 535672 h 5194273"/>
                <a:gd name="connsiteX118" fmla="*/ 966502 w 5419747"/>
                <a:gd name="connsiteY118" fmla="*/ 1053070 h 5194273"/>
                <a:gd name="connsiteX119" fmla="*/ 644843 w 5419747"/>
                <a:gd name="connsiteY119" fmla="*/ 1398351 h 5194273"/>
                <a:gd name="connsiteX120" fmla="*/ 390525 w 5419747"/>
                <a:gd name="connsiteY120" fmla="*/ 1794877 h 5194273"/>
                <a:gd name="connsiteX121" fmla="*/ 217932 w 5419747"/>
                <a:gd name="connsiteY121" fmla="*/ 2233218 h 5194273"/>
                <a:gd name="connsiteX122" fmla="*/ 155162 w 5419747"/>
                <a:gd name="connsiteY122" fmla="*/ 2700514 h 5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419747" h="5194273">
                  <a:moveTo>
                    <a:pt x="0" y="2700514"/>
                  </a:moveTo>
                  <a:cubicBezTo>
                    <a:pt x="476" y="2530493"/>
                    <a:pt x="18193" y="2360472"/>
                    <a:pt x="52864" y="2193498"/>
                  </a:cubicBezTo>
                  <a:cubicBezTo>
                    <a:pt x="87440" y="2026620"/>
                    <a:pt x="140399" y="1862981"/>
                    <a:pt x="211741" y="1707723"/>
                  </a:cubicBezTo>
                  <a:cubicBezTo>
                    <a:pt x="355092" y="1397208"/>
                    <a:pt x="562832" y="1119364"/>
                    <a:pt x="807434" y="882763"/>
                  </a:cubicBezTo>
                  <a:cubicBezTo>
                    <a:pt x="930021" y="764463"/>
                    <a:pt x="1062514" y="656544"/>
                    <a:pt x="1202436" y="559580"/>
                  </a:cubicBezTo>
                  <a:cubicBezTo>
                    <a:pt x="1342549" y="462711"/>
                    <a:pt x="1489996" y="376414"/>
                    <a:pt x="1643920" y="302976"/>
                  </a:cubicBezTo>
                  <a:cubicBezTo>
                    <a:pt x="1952149" y="157149"/>
                    <a:pt x="2284000" y="60756"/>
                    <a:pt x="2623947" y="19989"/>
                  </a:cubicBezTo>
                  <a:cubicBezTo>
                    <a:pt x="2793873" y="-109"/>
                    <a:pt x="2966276" y="-4967"/>
                    <a:pt x="3136868" y="5034"/>
                  </a:cubicBezTo>
                  <a:cubicBezTo>
                    <a:pt x="3307747" y="15417"/>
                    <a:pt x="3478530" y="40848"/>
                    <a:pt x="3645408" y="83997"/>
                  </a:cubicBezTo>
                  <a:cubicBezTo>
                    <a:pt x="3812286" y="127050"/>
                    <a:pt x="3975259" y="188010"/>
                    <a:pt x="4129278" y="267258"/>
                  </a:cubicBezTo>
                  <a:cubicBezTo>
                    <a:pt x="4283107" y="346506"/>
                    <a:pt x="4428744" y="443375"/>
                    <a:pt x="4557998" y="558627"/>
                  </a:cubicBezTo>
                  <a:cubicBezTo>
                    <a:pt x="4687348" y="673785"/>
                    <a:pt x="4801076" y="804944"/>
                    <a:pt x="4900803" y="944676"/>
                  </a:cubicBezTo>
                  <a:lnTo>
                    <a:pt x="4937760" y="997444"/>
                  </a:lnTo>
                  <a:lnTo>
                    <a:pt x="4973193" y="1051165"/>
                  </a:lnTo>
                  <a:cubicBezTo>
                    <a:pt x="4984623" y="1069263"/>
                    <a:pt x="4996339" y="1087265"/>
                    <a:pt x="5007578" y="1105458"/>
                  </a:cubicBezTo>
                  <a:lnTo>
                    <a:pt x="5040726" y="1160512"/>
                  </a:lnTo>
                  <a:cubicBezTo>
                    <a:pt x="5084064" y="1234426"/>
                    <a:pt x="5124926" y="1309769"/>
                    <a:pt x="5161788" y="1387017"/>
                  </a:cubicBezTo>
                  <a:cubicBezTo>
                    <a:pt x="5235702" y="1541512"/>
                    <a:pt x="5292661" y="1704104"/>
                    <a:pt x="5327523" y="1870887"/>
                  </a:cubicBezTo>
                  <a:cubicBezTo>
                    <a:pt x="5344859" y="1954326"/>
                    <a:pt x="5356955" y="2038431"/>
                    <a:pt x="5366385" y="2122632"/>
                  </a:cubicBezTo>
                  <a:cubicBezTo>
                    <a:pt x="5376005" y="2206738"/>
                    <a:pt x="5383720" y="2290749"/>
                    <a:pt x="5391626" y="2374569"/>
                  </a:cubicBezTo>
                  <a:cubicBezTo>
                    <a:pt x="5399152" y="2458484"/>
                    <a:pt x="5405819" y="2542399"/>
                    <a:pt x="5411724" y="2626505"/>
                  </a:cubicBezTo>
                  <a:lnTo>
                    <a:pt x="5415820" y="2689656"/>
                  </a:lnTo>
                  <a:cubicBezTo>
                    <a:pt x="5416582" y="2700038"/>
                    <a:pt x="5417058" y="2711182"/>
                    <a:pt x="5417630" y="2722136"/>
                  </a:cubicBezTo>
                  <a:cubicBezTo>
                    <a:pt x="5418202" y="2733090"/>
                    <a:pt x="5418773" y="2744139"/>
                    <a:pt x="5418963" y="2755188"/>
                  </a:cubicBezTo>
                  <a:cubicBezTo>
                    <a:pt x="5420392" y="2799289"/>
                    <a:pt x="5419916" y="2843770"/>
                    <a:pt x="5417153" y="2888347"/>
                  </a:cubicBezTo>
                  <a:cubicBezTo>
                    <a:pt x="5406867" y="3066750"/>
                    <a:pt x="5358956" y="3246487"/>
                    <a:pt x="5281517" y="3411365"/>
                  </a:cubicBezTo>
                  <a:cubicBezTo>
                    <a:pt x="5204270" y="3576719"/>
                    <a:pt x="5097780" y="3725118"/>
                    <a:pt x="4980052" y="3855516"/>
                  </a:cubicBezTo>
                  <a:cubicBezTo>
                    <a:pt x="4921186" y="3920952"/>
                    <a:pt x="4859369" y="3982293"/>
                    <a:pt x="4796314" y="4040682"/>
                  </a:cubicBezTo>
                  <a:cubicBezTo>
                    <a:pt x="4733258" y="4099070"/>
                    <a:pt x="4669346" y="4155267"/>
                    <a:pt x="4604766" y="4208989"/>
                  </a:cubicBezTo>
                  <a:cubicBezTo>
                    <a:pt x="4475893" y="4316907"/>
                    <a:pt x="4344162" y="4415300"/>
                    <a:pt x="4215670" y="4512265"/>
                  </a:cubicBezTo>
                  <a:lnTo>
                    <a:pt x="4117753" y="4586274"/>
                  </a:lnTo>
                  <a:cubicBezTo>
                    <a:pt x="4084606" y="4611134"/>
                    <a:pt x="4051173" y="4636185"/>
                    <a:pt x="4017169" y="4660759"/>
                  </a:cubicBezTo>
                  <a:cubicBezTo>
                    <a:pt x="3983260" y="4685429"/>
                    <a:pt x="3948970" y="4710003"/>
                    <a:pt x="3914108" y="4734292"/>
                  </a:cubicBezTo>
                  <a:cubicBezTo>
                    <a:pt x="3879152" y="4758390"/>
                    <a:pt x="3843909" y="4782298"/>
                    <a:pt x="3807809" y="4805730"/>
                  </a:cubicBezTo>
                  <a:cubicBezTo>
                    <a:pt x="3735991" y="4852688"/>
                    <a:pt x="3661886" y="4898218"/>
                    <a:pt x="3584639" y="4939842"/>
                  </a:cubicBezTo>
                  <a:cubicBezTo>
                    <a:pt x="3507486" y="4981656"/>
                    <a:pt x="3427666" y="5020518"/>
                    <a:pt x="3344609" y="5053856"/>
                  </a:cubicBezTo>
                  <a:cubicBezTo>
                    <a:pt x="3179255" y="5121484"/>
                    <a:pt x="3001613" y="5167108"/>
                    <a:pt x="2822258" y="5185015"/>
                  </a:cubicBezTo>
                  <a:cubicBezTo>
                    <a:pt x="2777395" y="5189302"/>
                    <a:pt x="2732532" y="5192540"/>
                    <a:pt x="2687765" y="5193493"/>
                  </a:cubicBezTo>
                  <a:lnTo>
                    <a:pt x="2654141" y="5194254"/>
                  </a:lnTo>
                  <a:cubicBezTo>
                    <a:pt x="2642997" y="5194350"/>
                    <a:pt x="2631758" y="5194064"/>
                    <a:pt x="2620613" y="5194064"/>
                  </a:cubicBezTo>
                  <a:lnTo>
                    <a:pt x="2587181" y="5193683"/>
                  </a:lnTo>
                  <a:lnTo>
                    <a:pt x="2554700" y="5192445"/>
                  </a:lnTo>
                  <a:cubicBezTo>
                    <a:pt x="2468213" y="5189683"/>
                    <a:pt x="2381536" y="5182824"/>
                    <a:pt x="2295239" y="5171776"/>
                  </a:cubicBezTo>
                  <a:cubicBezTo>
                    <a:pt x="2208848" y="5161298"/>
                    <a:pt x="2122646" y="5146249"/>
                    <a:pt x="2037398" y="5126246"/>
                  </a:cubicBezTo>
                  <a:cubicBezTo>
                    <a:pt x="1952244" y="5106053"/>
                    <a:pt x="1867757" y="5082146"/>
                    <a:pt x="1784128" y="5054904"/>
                  </a:cubicBezTo>
                  <a:cubicBezTo>
                    <a:pt x="1617155" y="4999945"/>
                    <a:pt x="1452086" y="4931555"/>
                    <a:pt x="1299305" y="4840401"/>
                  </a:cubicBezTo>
                  <a:cubicBezTo>
                    <a:pt x="1146429" y="4749437"/>
                    <a:pt x="1009936" y="4634089"/>
                    <a:pt x="890683" y="4506454"/>
                  </a:cubicBezTo>
                  <a:cubicBezTo>
                    <a:pt x="830771" y="4442732"/>
                    <a:pt x="776288" y="4374914"/>
                    <a:pt x="725043" y="4305477"/>
                  </a:cubicBezTo>
                  <a:cubicBezTo>
                    <a:pt x="674084" y="4235754"/>
                    <a:pt x="625602" y="4164983"/>
                    <a:pt x="580358" y="4092688"/>
                  </a:cubicBezTo>
                  <a:cubicBezTo>
                    <a:pt x="568738" y="4074781"/>
                    <a:pt x="557784" y="4056589"/>
                    <a:pt x="546545" y="4038491"/>
                  </a:cubicBezTo>
                  <a:lnTo>
                    <a:pt x="514255" y="3985913"/>
                  </a:lnTo>
                  <a:cubicBezTo>
                    <a:pt x="493586" y="3951909"/>
                    <a:pt x="472154" y="3918190"/>
                    <a:pt x="450533" y="3883995"/>
                  </a:cubicBezTo>
                  <a:lnTo>
                    <a:pt x="318516" y="3675779"/>
                  </a:lnTo>
                  <a:cubicBezTo>
                    <a:pt x="274225" y="3604818"/>
                    <a:pt x="230505" y="3531761"/>
                    <a:pt x="189643" y="3455656"/>
                  </a:cubicBezTo>
                  <a:cubicBezTo>
                    <a:pt x="169259" y="3417556"/>
                    <a:pt x="149543" y="3378789"/>
                    <a:pt x="131540" y="3338975"/>
                  </a:cubicBezTo>
                  <a:cubicBezTo>
                    <a:pt x="113633" y="3299065"/>
                    <a:pt x="96965" y="3258393"/>
                    <a:pt x="82201" y="3216864"/>
                  </a:cubicBezTo>
                  <a:cubicBezTo>
                    <a:pt x="67723" y="3175240"/>
                    <a:pt x="54864" y="3133044"/>
                    <a:pt x="44387" y="3090182"/>
                  </a:cubicBezTo>
                  <a:cubicBezTo>
                    <a:pt x="39434" y="3068751"/>
                    <a:pt x="34385" y="3047224"/>
                    <a:pt x="30289" y="3025602"/>
                  </a:cubicBezTo>
                  <a:lnTo>
                    <a:pt x="24098" y="2993217"/>
                  </a:lnTo>
                  <a:lnTo>
                    <a:pt x="18955" y="2960737"/>
                  </a:lnTo>
                  <a:cubicBezTo>
                    <a:pt x="5620" y="2874060"/>
                    <a:pt x="0" y="2786906"/>
                    <a:pt x="0" y="2700514"/>
                  </a:cubicBezTo>
                  <a:close/>
                  <a:moveTo>
                    <a:pt x="155162" y="2700514"/>
                  </a:moveTo>
                  <a:cubicBezTo>
                    <a:pt x="156019" y="2778048"/>
                    <a:pt x="163640" y="2855010"/>
                    <a:pt x="181642" y="2929305"/>
                  </a:cubicBezTo>
                  <a:cubicBezTo>
                    <a:pt x="199358" y="3003695"/>
                    <a:pt x="226886" y="3074847"/>
                    <a:pt x="259842" y="3143331"/>
                  </a:cubicBezTo>
                  <a:cubicBezTo>
                    <a:pt x="276511" y="3177526"/>
                    <a:pt x="294989" y="3211054"/>
                    <a:pt x="314420" y="3244106"/>
                  </a:cubicBezTo>
                  <a:cubicBezTo>
                    <a:pt x="334137" y="3277063"/>
                    <a:pt x="355187" y="3309543"/>
                    <a:pt x="377095" y="3341642"/>
                  </a:cubicBezTo>
                  <a:cubicBezTo>
                    <a:pt x="421481" y="3405650"/>
                    <a:pt x="470821" y="3467753"/>
                    <a:pt x="521875" y="3530142"/>
                  </a:cubicBezTo>
                  <a:cubicBezTo>
                    <a:pt x="572929" y="3592626"/>
                    <a:pt x="626269" y="3655110"/>
                    <a:pt x="678561" y="3720070"/>
                  </a:cubicBezTo>
                  <a:cubicBezTo>
                    <a:pt x="704755" y="3752455"/>
                    <a:pt x="730663" y="3785602"/>
                    <a:pt x="756476" y="3819225"/>
                  </a:cubicBezTo>
                  <a:lnTo>
                    <a:pt x="793909" y="3867898"/>
                  </a:lnTo>
                  <a:cubicBezTo>
                    <a:pt x="806196" y="3883424"/>
                    <a:pt x="817912" y="3899331"/>
                    <a:pt x="830580" y="3914475"/>
                  </a:cubicBezTo>
                  <a:cubicBezTo>
                    <a:pt x="929450" y="4037729"/>
                    <a:pt x="1036701" y="4151172"/>
                    <a:pt x="1145667" y="4258709"/>
                  </a:cubicBezTo>
                  <a:cubicBezTo>
                    <a:pt x="1200436" y="4312240"/>
                    <a:pt x="1256157" y="4363960"/>
                    <a:pt x="1313212" y="4413585"/>
                  </a:cubicBezTo>
                  <a:cubicBezTo>
                    <a:pt x="1370267" y="4463211"/>
                    <a:pt x="1428369" y="4511217"/>
                    <a:pt x="1488662" y="4556365"/>
                  </a:cubicBezTo>
                  <a:cubicBezTo>
                    <a:pt x="1608773" y="4646853"/>
                    <a:pt x="1738313" y="4727720"/>
                    <a:pt x="1880616" y="4782203"/>
                  </a:cubicBezTo>
                  <a:cubicBezTo>
                    <a:pt x="1951577" y="4809445"/>
                    <a:pt x="2025110" y="4830304"/>
                    <a:pt x="2099882" y="4846020"/>
                  </a:cubicBezTo>
                  <a:cubicBezTo>
                    <a:pt x="2118646" y="4849735"/>
                    <a:pt x="2137220" y="4854022"/>
                    <a:pt x="2156079" y="4857260"/>
                  </a:cubicBezTo>
                  <a:lnTo>
                    <a:pt x="2212753" y="4866690"/>
                  </a:lnTo>
                  <a:cubicBezTo>
                    <a:pt x="2250758" y="4871738"/>
                    <a:pt x="2288762" y="4877072"/>
                    <a:pt x="2327148" y="4880215"/>
                  </a:cubicBezTo>
                  <a:cubicBezTo>
                    <a:pt x="2346293" y="4882025"/>
                    <a:pt x="2365439" y="4883740"/>
                    <a:pt x="2384679" y="4884597"/>
                  </a:cubicBezTo>
                  <a:cubicBezTo>
                    <a:pt x="2403920" y="4885549"/>
                    <a:pt x="2423065" y="4887073"/>
                    <a:pt x="2442401" y="4887645"/>
                  </a:cubicBezTo>
                  <a:lnTo>
                    <a:pt x="2500313" y="4888978"/>
                  </a:lnTo>
                  <a:cubicBezTo>
                    <a:pt x="2519553" y="4889454"/>
                    <a:pt x="2538984" y="4888788"/>
                    <a:pt x="2558320" y="4888693"/>
                  </a:cubicBezTo>
                  <a:lnTo>
                    <a:pt x="2587371" y="4888407"/>
                  </a:lnTo>
                  <a:cubicBezTo>
                    <a:pt x="2596801" y="4888121"/>
                    <a:pt x="2606040" y="4887549"/>
                    <a:pt x="2615374" y="4887168"/>
                  </a:cubicBezTo>
                  <a:cubicBezTo>
                    <a:pt x="2624709" y="4886692"/>
                    <a:pt x="2634044" y="4886406"/>
                    <a:pt x="2643283" y="4885740"/>
                  </a:cubicBezTo>
                  <a:lnTo>
                    <a:pt x="2671096" y="4883454"/>
                  </a:lnTo>
                  <a:cubicBezTo>
                    <a:pt x="2708148" y="4880501"/>
                    <a:pt x="2744915" y="4875548"/>
                    <a:pt x="2781395" y="4869833"/>
                  </a:cubicBezTo>
                  <a:cubicBezTo>
                    <a:pt x="2927414" y="4845640"/>
                    <a:pt x="3067812" y="4798300"/>
                    <a:pt x="3201543" y="4731911"/>
                  </a:cubicBezTo>
                  <a:cubicBezTo>
                    <a:pt x="3335750" y="4666284"/>
                    <a:pt x="3463481" y="4582273"/>
                    <a:pt x="3589687" y="4490071"/>
                  </a:cubicBezTo>
                  <a:cubicBezTo>
                    <a:pt x="3621215" y="4467116"/>
                    <a:pt x="3652552" y="4443208"/>
                    <a:pt x="3683794" y="4419015"/>
                  </a:cubicBezTo>
                  <a:cubicBezTo>
                    <a:pt x="3715226" y="4394917"/>
                    <a:pt x="3746564" y="4370437"/>
                    <a:pt x="3777901" y="4345577"/>
                  </a:cubicBezTo>
                  <a:lnTo>
                    <a:pt x="3968496" y="4193177"/>
                  </a:lnTo>
                  <a:cubicBezTo>
                    <a:pt x="4099274" y="4089450"/>
                    <a:pt x="4231291" y="3992866"/>
                    <a:pt x="4360259" y="3898188"/>
                  </a:cubicBezTo>
                  <a:cubicBezTo>
                    <a:pt x="4489133" y="3803509"/>
                    <a:pt x="4613148" y="3707878"/>
                    <a:pt x="4725257" y="3604818"/>
                  </a:cubicBezTo>
                  <a:cubicBezTo>
                    <a:pt x="4837367" y="3501948"/>
                    <a:pt x="4938617" y="3392315"/>
                    <a:pt x="5017103" y="3268585"/>
                  </a:cubicBezTo>
                  <a:cubicBezTo>
                    <a:pt x="5056346" y="3206768"/>
                    <a:pt x="5089874" y="3141617"/>
                    <a:pt x="5116544" y="3073132"/>
                  </a:cubicBezTo>
                  <a:cubicBezTo>
                    <a:pt x="5143405" y="3004743"/>
                    <a:pt x="5162741" y="2933115"/>
                    <a:pt x="5177124" y="2859582"/>
                  </a:cubicBezTo>
                  <a:cubicBezTo>
                    <a:pt x="5184268" y="2822815"/>
                    <a:pt x="5189982" y="2785382"/>
                    <a:pt x="5193887" y="2747568"/>
                  </a:cubicBezTo>
                  <a:cubicBezTo>
                    <a:pt x="5195030" y="2738138"/>
                    <a:pt x="5195792" y="2728613"/>
                    <a:pt x="5196650" y="2719183"/>
                  </a:cubicBezTo>
                  <a:cubicBezTo>
                    <a:pt x="5197411" y="2709658"/>
                    <a:pt x="5198364" y="2700324"/>
                    <a:pt x="5198745" y="2690227"/>
                  </a:cubicBezTo>
                  <a:lnTo>
                    <a:pt x="5201793" y="2630410"/>
                  </a:lnTo>
                  <a:cubicBezTo>
                    <a:pt x="5204555" y="2550591"/>
                    <a:pt x="5202841" y="2470676"/>
                    <a:pt x="5196555" y="2391238"/>
                  </a:cubicBezTo>
                  <a:cubicBezTo>
                    <a:pt x="5190458" y="2311704"/>
                    <a:pt x="5178743" y="2232837"/>
                    <a:pt x="5162931" y="2155017"/>
                  </a:cubicBezTo>
                  <a:cubicBezTo>
                    <a:pt x="5146929" y="2077198"/>
                    <a:pt x="5126927" y="2000427"/>
                    <a:pt x="5105876" y="1924512"/>
                  </a:cubicBezTo>
                  <a:cubicBezTo>
                    <a:pt x="5063871" y="1772589"/>
                    <a:pt x="5017485" y="1622665"/>
                    <a:pt x="4958525" y="1477314"/>
                  </a:cubicBezTo>
                  <a:cubicBezTo>
                    <a:pt x="4928997" y="1404733"/>
                    <a:pt x="4896041" y="1333486"/>
                    <a:pt x="4858131" y="1265001"/>
                  </a:cubicBezTo>
                  <a:cubicBezTo>
                    <a:pt x="4848892" y="1247761"/>
                    <a:pt x="4838700" y="1230997"/>
                    <a:pt x="4828890" y="1214138"/>
                  </a:cubicBezTo>
                  <a:cubicBezTo>
                    <a:pt x="4818793" y="1197374"/>
                    <a:pt x="4808315" y="1180896"/>
                    <a:pt x="4798124" y="1164227"/>
                  </a:cubicBezTo>
                  <a:lnTo>
                    <a:pt x="4765548" y="1115459"/>
                  </a:lnTo>
                  <a:lnTo>
                    <a:pt x="4731544" y="1067739"/>
                  </a:lnTo>
                  <a:cubicBezTo>
                    <a:pt x="4638485" y="942294"/>
                    <a:pt x="4529233" y="830090"/>
                    <a:pt x="4409599" y="731792"/>
                  </a:cubicBezTo>
                  <a:cubicBezTo>
                    <a:pt x="4290251" y="633208"/>
                    <a:pt x="4160615" y="547483"/>
                    <a:pt x="4022027" y="478617"/>
                  </a:cubicBezTo>
                  <a:cubicBezTo>
                    <a:pt x="3883533" y="409561"/>
                    <a:pt x="3736943" y="356602"/>
                    <a:pt x="3585877" y="319645"/>
                  </a:cubicBezTo>
                  <a:cubicBezTo>
                    <a:pt x="3434810" y="282593"/>
                    <a:pt x="3279553" y="261257"/>
                    <a:pt x="3123057" y="253732"/>
                  </a:cubicBezTo>
                  <a:cubicBezTo>
                    <a:pt x="2966276" y="245826"/>
                    <a:pt x="2809685" y="251065"/>
                    <a:pt x="2654046" y="270496"/>
                  </a:cubicBezTo>
                  <a:cubicBezTo>
                    <a:pt x="2498503" y="290022"/>
                    <a:pt x="2344388" y="322693"/>
                    <a:pt x="2193703" y="367270"/>
                  </a:cubicBezTo>
                  <a:cubicBezTo>
                    <a:pt x="2042922" y="411657"/>
                    <a:pt x="1895856" y="469092"/>
                    <a:pt x="1753362" y="535672"/>
                  </a:cubicBezTo>
                  <a:cubicBezTo>
                    <a:pt x="1467517" y="667403"/>
                    <a:pt x="1200626" y="842091"/>
                    <a:pt x="966502" y="1053070"/>
                  </a:cubicBezTo>
                  <a:cubicBezTo>
                    <a:pt x="849821" y="1158893"/>
                    <a:pt x="741712" y="1274336"/>
                    <a:pt x="644843" y="1398351"/>
                  </a:cubicBezTo>
                  <a:cubicBezTo>
                    <a:pt x="547783" y="1522176"/>
                    <a:pt x="462153" y="1654955"/>
                    <a:pt x="390525" y="1794877"/>
                  </a:cubicBezTo>
                  <a:cubicBezTo>
                    <a:pt x="318897" y="1934704"/>
                    <a:pt x="259271" y="2081103"/>
                    <a:pt x="217932" y="2233218"/>
                  </a:cubicBezTo>
                  <a:cubicBezTo>
                    <a:pt x="176594" y="2384951"/>
                    <a:pt x="155067" y="2542685"/>
                    <a:pt x="155162" y="2700514"/>
                  </a:cubicBezTo>
                  <a:close/>
                </a:path>
              </a:pathLst>
            </a:custGeom>
            <a:solidFill>
              <a:schemeClr val="bg1">
                <a:alpha val="30000"/>
              </a:schemeClr>
            </a:solidFill>
            <a:ln w="9525" cap="flat">
              <a:noFill/>
              <a:prstDash val="solid"/>
              <a:miter/>
            </a:ln>
          </p:spPr>
          <p:txBody>
            <a:bodyPr rtlCol="0" anchor="ctr"/>
            <a:lstStyle/>
            <a:p>
              <a:endParaRPr lang="en-US"/>
            </a:p>
          </p:txBody>
        </p:sp>
        <p:sp useBgFill="1">
          <p:nvSpPr>
            <p:cNvPr id="25" name="Freeform: Shape 24">
              <a:extLst>
                <a:ext uri="{FF2B5EF4-FFF2-40B4-BE49-F238E27FC236}">
                  <a16:creationId xmlns:a16="http://schemas.microsoft.com/office/drawing/2014/main" id="{11FD04A6-4799-4C95-87E3-A5BDCE17CF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56173" y="582039"/>
              <a:ext cx="3025063" cy="3037990"/>
            </a:xfrm>
            <a:custGeom>
              <a:avLst/>
              <a:gdLst>
                <a:gd name="connsiteX0" fmla="*/ 2733675 w 5467350"/>
                <a:gd name="connsiteY0" fmla="*/ 0 h 5467350"/>
                <a:gd name="connsiteX1" fmla="*/ 0 w 5467350"/>
                <a:gd name="connsiteY1" fmla="*/ 2733675 h 5467350"/>
                <a:gd name="connsiteX2" fmla="*/ 2733675 w 5467350"/>
                <a:gd name="connsiteY2" fmla="*/ 5467350 h 5467350"/>
                <a:gd name="connsiteX3" fmla="*/ 5467350 w 5467350"/>
                <a:gd name="connsiteY3" fmla="*/ 2733675 h 5467350"/>
                <a:gd name="connsiteX4" fmla="*/ 2733675 w 5467350"/>
                <a:gd name="connsiteY4" fmla="*/ 0 h 5467350"/>
                <a:gd name="connsiteX5" fmla="*/ 4922615 w 5467350"/>
                <a:gd name="connsiteY5" fmla="*/ 1317212 h 5467350"/>
                <a:gd name="connsiteX6" fmla="*/ 4979765 w 5467350"/>
                <a:gd name="connsiteY6" fmla="*/ 1430941 h 5467350"/>
                <a:gd name="connsiteX7" fmla="*/ 5031105 w 5467350"/>
                <a:gd name="connsiteY7" fmla="*/ 1547146 h 5467350"/>
                <a:gd name="connsiteX8" fmla="*/ 5185029 w 5467350"/>
                <a:gd name="connsiteY8" fmla="*/ 2031873 h 5467350"/>
                <a:gd name="connsiteX9" fmla="*/ 5261610 w 5467350"/>
                <a:gd name="connsiteY9" fmla="*/ 2535079 h 5467350"/>
                <a:gd name="connsiteX10" fmla="*/ 5274183 w 5467350"/>
                <a:gd name="connsiteY10" fmla="*/ 2789206 h 5467350"/>
                <a:gd name="connsiteX11" fmla="*/ 5274755 w 5467350"/>
                <a:gd name="connsiteY11" fmla="*/ 2834831 h 5467350"/>
                <a:gd name="connsiteX12" fmla="*/ 5274850 w 5467350"/>
                <a:gd name="connsiteY12" fmla="*/ 2853023 h 5467350"/>
                <a:gd name="connsiteX13" fmla="*/ 5274564 w 5467350"/>
                <a:gd name="connsiteY13" fmla="*/ 2910554 h 5467350"/>
                <a:gd name="connsiteX14" fmla="*/ 5274469 w 5467350"/>
                <a:gd name="connsiteY14" fmla="*/ 2915222 h 5467350"/>
                <a:gd name="connsiteX15" fmla="*/ 5267325 w 5467350"/>
                <a:gd name="connsiteY15" fmla="*/ 3035713 h 5467350"/>
                <a:gd name="connsiteX16" fmla="*/ 5141119 w 5467350"/>
                <a:gd name="connsiteY16" fmla="*/ 3487674 h 5467350"/>
                <a:gd name="connsiteX17" fmla="*/ 5020342 w 5467350"/>
                <a:gd name="connsiteY17" fmla="*/ 3689509 h 5467350"/>
                <a:gd name="connsiteX18" fmla="*/ 4867656 w 5467350"/>
                <a:gd name="connsiteY18" fmla="*/ 3874865 h 5467350"/>
                <a:gd name="connsiteX19" fmla="*/ 4498467 w 5467350"/>
                <a:gd name="connsiteY19" fmla="*/ 4210907 h 5467350"/>
                <a:gd name="connsiteX20" fmla="*/ 4260723 w 5467350"/>
                <a:gd name="connsiteY20" fmla="*/ 4398359 h 5467350"/>
                <a:gd name="connsiteX21" fmla="*/ 4088130 w 5467350"/>
                <a:gd name="connsiteY21" fmla="*/ 4533519 h 5467350"/>
                <a:gd name="connsiteX22" fmla="*/ 3985736 w 5467350"/>
                <a:gd name="connsiteY22" fmla="*/ 4615434 h 5467350"/>
                <a:gd name="connsiteX23" fmla="*/ 3885343 w 5467350"/>
                <a:gd name="connsiteY23" fmla="*/ 4693730 h 5467350"/>
                <a:gd name="connsiteX24" fmla="*/ 3681984 w 5467350"/>
                <a:gd name="connsiteY24" fmla="*/ 4841463 h 5467350"/>
                <a:gd name="connsiteX25" fmla="*/ 3473958 w 5467350"/>
                <a:gd name="connsiteY25" fmla="*/ 4971383 h 5467350"/>
                <a:gd name="connsiteX26" fmla="*/ 3259550 w 5467350"/>
                <a:gd name="connsiteY26" fmla="*/ 5077683 h 5467350"/>
                <a:gd name="connsiteX27" fmla="*/ 2808065 w 5467350"/>
                <a:gd name="connsiteY27" fmla="*/ 5199698 h 5467350"/>
                <a:gd name="connsiteX28" fmla="*/ 2691289 w 5467350"/>
                <a:gd name="connsiteY28" fmla="*/ 5209889 h 5467350"/>
                <a:gd name="connsiteX29" fmla="*/ 2661476 w 5467350"/>
                <a:gd name="connsiteY29" fmla="*/ 5211414 h 5467350"/>
                <a:gd name="connsiteX30" fmla="*/ 2631853 w 5467350"/>
                <a:gd name="connsiteY30" fmla="*/ 5212176 h 5467350"/>
                <a:gd name="connsiteX31" fmla="*/ 2631567 w 5467350"/>
                <a:gd name="connsiteY31" fmla="*/ 5212176 h 5467350"/>
                <a:gd name="connsiteX32" fmla="*/ 2631281 w 5467350"/>
                <a:gd name="connsiteY32" fmla="*/ 5212176 h 5467350"/>
                <a:gd name="connsiteX33" fmla="*/ 2599754 w 5467350"/>
                <a:gd name="connsiteY33" fmla="*/ 5212652 h 5467350"/>
                <a:gd name="connsiteX34" fmla="*/ 2583561 w 5467350"/>
                <a:gd name="connsiteY34" fmla="*/ 5212556 h 5467350"/>
                <a:gd name="connsiteX35" fmla="*/ 2571274 w 5467350"/>
                <a:gd name="connsiteY35" fmla="*/ 5212556 h 5467350"/>
                <a:gd name="connsiteX36" fmla="*/ 2326577 w 5467350"/>
                <a:gd name="connsiteY36" fmla="*/ 5201889 h 5467350"/>
                <a:gd name="connsiteX37" fmla="*/ 2208371 w 5467350"/>
                <a:gd name="connsiteY37" fmla="*/ 5188458 h 5467350"/>
                <a:gd name="connsiteX38" fmla="*/ 2090642 w 5467350"/>
                <a:gd name="connsiteY38" fmla="*/ 5168646 h 5467350"/>
                <a:gd name="connsiteX39" fmla="*/ 1858613 w 5467350"/>
                <a:gd name="connsiteY39" fmla="*/ 5108544 h 5467350"/>
                <a:gd name="connsiteX40" fmla="*/ 1636395 w 5467350"/>
                <a:gd name="connsiteY40" fmla="*/ 5021676 h 5467350"/>
                <a:gd name="connsiteX41" fmla="*/ 1636205 w 5467350"/>
                <a:gd name="connsiteY41" fmla="*/ 5021580 h 5467350"/>
                <a:gd name="connsiteX42" fmla="*/ 1636014 w 5467350"/>
                <a:gd name="connsiteY42" fmla="*/ 5021485 h 5467350"/>
                <a:gd name="connsiteX43" fmla="*/ 1425512 w 5467350"/>
                <a:gd name="connsiteY43" fmla="*/ 4906518 h 5467350"/>
                <a:gd name="connsiteX44" fmla="*/ 1043273 w 5467350"/>
                <a:gd name="connsiteY44" fmla="*/ 4599528 h 5467350"/>
                <a:gd name="connsiteX45" fmla="*/ 872395 w 5467350"/>
                <a:gd name="connsiteY45" fmla="*/ 4414933 h 5467350"/>
                <a:gd name="connsiteX46" fmla="*/ 797909 w 5467350"/>
                <a:gd name="connsiteY46" fmla="*/ 4324636 h 5467350"/>
                <a:gd name="connsiteX47" fmla="*/ 791623 w 5467350"/>
                <a:gd name="connsiteY47" fmla="*/ 4316825 h 5467350"/>
                <a:gd name="connsiteX48" fmla="*/ 779145 w 5467350"/>
                <a:gd name="connsiteY48" fmla="*/ 4300728 h 5467350"/>
                <a:gd name="connsiteX49" fmla="*/ 714470 w 5467350"/>
                <a:gd name="connsiteY49" fmla="*/ 4215480 h 5467350"/>
                <a:gd name="connsiteX50" fmla="*/ 714280 w 5467350"/>
                <a:gd name="connsiteY50" fmla="*/ 4215289 h 5467350"/>
                <a:gd name="connsiteX51" fmla="*/ 714089 w 5467350"/>
                <a:gd name="connsiteY51" fmla="*/ 4215098 h 5467350"/>
                <a:gd name="connsiteX52" fmla="*/ 677132 w 5467350"/>
                <a:gd name="connsiteY52" fmla="*/ 4164806 h 5467350"/>
                <a:gd name="connsiteX53" fmla="*/ 635889 w 5467350"/>
                <a:gd name="connsiteY53" fmla="*/ 4108799 h 5467350"/>
                <a:gd name="connsiteX54" fmla="*/ 555212 w 5467350"/>
                <a:gd name="connsiteY54" fmla="*/ 4003358 h 5467350"/>
                <a:gd name="connsiteX55" fmla="*/ 491395 w 5467350"/>
                <a:gd name="connsiteY55" fmla="*/ 3921538 h 5467350"/>
                <a:gd name="connsiteX56" fmla="*/ 394907 w 5467350"/>
                <a:gd name="connsiteY56" fmla="*/ 3796760 h 5467350"/>
                <a:gd name="connsiteX57" fmla="*/ 318421 w 5467350"/>
                <a:gd name="connsiteY57" fmla="*/ 3692938 h 5467350"/>
                <a:gd name="connsiteX58" fmla="*/ 247650 w 5467350"/>
                <a:gd name="connsiteY58" fmla="*/ 3587115 h 5467350"/>
                <a:gd name="connsiteX59" fmla="*/ 183833 w 5467350"/>
                <a:gd name="connsiteY59" fmla="*/ 3478054 h 5467350"/>
                <a:gd name="connsiteX60" fmla="*/ 183642 w 5467350"/>
                <a:gd name="connsiteY60" fmla="*/ 3477673 h 5467350"/>
                <a:gd name="connsiteX61" fmla="*/ 183452 w 5467350"/>
                <a:gd name="connsiteY61" fmla="*/ 3477292 h 5467350"/>
                <a:gd name="connsiteX62" fmla="*/ 161925 w 5467350"/>
                <a:gd name="connsiteY62" fmla="*/ 3435572 h 5467350"/>
                <a:gd name="connsiteX63" fmla="*/ 155067 w 5467350"/>
                <a:gd name="connsiteY63" fmla="*/ 3421761 h 5467350"/>
                <a:gd name="connsiteX64" fmla="*/ 147542 w 5467350"/>
                <a:gd name="connsiteY64" fmla="*/ 3405378 h 5467350"/>
                <a:gd name="connsiteX65" fmla="*/ 129540 w 5467350"/>
                <a:gd name="connsiteY65" fmla="*/ 3364992 h 5467350"/>
                <a:gd name="connsiteX66" fmla="*/ 129350 w 5467350"/>
                <a:gd name="connsiteY66" fmla="*/ 3364611 h 5467350"/>
                <a:gd name="connsiteX67" fmla="*/ 129159 w 5467350"/>
                <a:gd name="connsiteY67" fmla="*/ 3364230 h 5467350"/>
                <a:gd name="connsiteX68" fmla="*/ 54769 w 5467350"/>
                <a:gd name="connsiteY68" fmla="*/ 3125343 h 5467350"/>
                <a:gd name="connsiteX69" fmla="*/ 30385 w 5467350"/>
                <a:gd name="connsiteY69" fmla="*/ 2875407 h 5467350"/>
                <a:gd name="connsiteX70" fmla="*/ 89059 w 5467350"/>
                <a:gd name="connsiteY70" fmla="*/ 2368487 h 5467350"/>
                <a:gd name="connsiteX71" fmla="*/ 161544 w 5467350"/>
                <a:gd name="connsiteY71" fmla="*/ 2123885 h 5467350"/>
                <a:gd name="connsiteX72" fmla="*/ 161735 w 5467350"/>
                <a:gd name="connsiteY72" fmla="*/ 2123504 h 5467350"/>
                <a:gd name="connsiteX73" fmla="*/ 161830 w 5467350"/>
                <a:gd name="connsiteY73" fmla="*/ 2123123 h 5467350"/>
                <a:gd name="connsiteX74" fmla="*/ 175736 w 5467350"/>
                <a:gd name="connsiteY74" fmla="*/ 2085499 h 5467350"/>
                <a:gd name="connsiteX75" fmla="*/ 184118 w 5467350"/>
                <a:gd name="connsiteY75" fmla="*/ 2063496 h 5467350"/>
                <a:gd name="connsiteX76" fmla="*/ 205835 w 5467350"/>
                <a:gd name="connsiteY76" fmla="*/ 2009299 h 5467350"/>
                <a:gd name="connsiteX77" fmla="*/ 207740 w 5467350"/>
                <a:gd name="connsiteY77" fmla="*/ 2004727 h 5467350"/>
                <a:gd name="connsiteX78" fmla="*/ 220123 w 5467350"/>
                <a:gd name="connsiteY78" fmla="*/ 1975580 h 5467350"/>
                <a:gd name="connsiteX79" fmla="*/ 233267 w 5467350"/>
                <a:gd name="connsiteY79" fmla="*/ 1946529 h 5467350"/>
                <a:gd name="connsiteX80" fmla="*/ 260033 w 5467350"/>
                <a:gd name="connsiteY80" fmla="*/ 1889189 h 5467350"/>
                <a:gd name="connsiteX81" fmla="*/ 260128 w 5467350"/>
                <a:gd name="connsiteY81" fmla="*/ 1888903 h 5467350"/>
                <a:gd name="connsiteX82" fmla="*/ 260223 w 5467350"/>
                <a:gd name="connsiteY82" fmla="*/ 1888617 h 5467350"/>
                <a:gd name="connsiteX83" fmla="*/ 382238 w 5467350"/>
                <a:gd name="connsiteY83" fmla="*/ 1665446 h 5467350"/>
                <a:gd name="connsiteX84" fmla="*/ 525590 w 5467350"/>
                <a:gd name="connsiteY84" fmla="*/ 1456373 h 5467350"/>
                <a:gd name="connsiteX85" fmla="*/ 862394 w 5467350"/>
                <a:gd name="connsiteY85" fmla="*/ 1080611 h 5467350"/>
                <a:gd name="connsiteX86" fmla="*/ 1051465 w 5467350"/>
                <a:gd name="connsiteY86" fmla="*/ 914686 h 5467350"/>
                <a:gd name="connsiteX87" fmla="*/ 1100042 w 5467350"/>
                <a:gd name="connsiteY87" fmla="*/ 875919 h 5467350"/>
                <a:gd name="connsiteX88" fmla="*/ 1108424 w 5467350"/>
                <a:gd name="connsiteY88" fmla="*/ 869347 h 5467350"/>
                <a:gd name="connsiteX89" fmla="*/ 1149858 w 5467350"/>
                <a:gd name="connsiteY89" fmla="*/ 837629 h 5467350"/>
                <a:gd name="connsiteX90" fmla="*/ 1150049 w 5467350"/>
                <a:gd name="connsiteY90" fmla="*/ 837438 h 5467350"/>
                <a:gd name="connsiteX91" fmla="*/ 1150239 w 5467350"/>
                <a:gd name="connsiteY91" fmla="*/ 837248 h 5467350"/>
                <a:gd name="connsiteX92" fmla="*/ 1251204 w 5467350"/>
                <a:gd name="connsiteY92" fmla="*/ 763429 h 5467350"/>
                <a:gd name="connsiteX93" fmla="*/ 1678305 w 5467350"/>
                <a:gd name="connsiteY93" fmla="*/ 507016 h 5467350"/>
                <a:gd name="connsiteX94" fmla="*/ 1903476 w 5467350"/>
                <a:gd name="connsiteY94" fmla="*/ 402622 h 5467350"/>
                <a:gd name="connsiteX95" fmla="*/ 2135410 w 5467350"/>
                <a:gd name="connsiteY95" fmla="*/ 316325 h 5467350"/>
                <a:gd name="connsiteX96" fmla="*/ 2373059 w 5467350"/>
                <a:gd name="connsiteY96" fmla="*/ 248698 h 5467350"/>
                <a:gd name="connsiteX97" fmla="*/ 2615089 w 5467350"/>
                <a:gd name="connsiteY97" fmla="*/ 201454 h 5467350"/>
                <a:gd name="connsiteX98" fmla="*/ 3000566 w 5467350"/>
                <a:gd name="connsiteY98" fmla="*/ 172784 h 5467350"/>
                <a:gd name="connsiteX99" fmla="*/ 3107436 w 5467350"/>
                <a:gd name="connsiteY99" fmla="*/ 175069 h 5467350"/>
                <a:gd name="connsiteX100" fmla="*/ 3352229 w 5467350"/>
                <a:gd name="connsiteY100" fmla="*/ 196406 h 5467350"/>
                <a:gd name="connsiteX101" fmla="*/ 3594926 w 5467350"/>
                <a:gd name="connsiteY101" fmla="*/ 243935 h 5467350"/>
                <a:gd name="connsiteX102" fmla="*/ 4058412 w 5467350"/>
                <a:gd name="connsiteY102" fmla="*/ 423482 h 5467350"/>
                <a:gd name="connsiteX103" fmla="*/ 4270915 w 5467350"/>
                <a:gd name="connsiteY103" fmla="*/ 556165 h 5467350"/>
                <a:gd name="connsiteX104" fmla="*/ 4465225 w 5467350"/>
                <a:gd name="connsiteY104" fmla="*/ 715328 h 5467350"/>
                <a:gd name="connsiteX105" fmla="*/ 4791742 w 5467350"/>
                <a:gd name="connsiteY105" fmla="*/ 1099566 h 5467350"/>
                <a:gd name="connsiteX106" fmla="*/ 4922615 w 5467350"/>
                <a:gd name="connsiteY106" fmla="*/ 1317212 h 54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67350" h="5467350">
                  <a:moveTo>
                    <a:pt x="2733675" y="0"/>
                  </a:moveTo>
                  <a:cubicBezTo>
                    <a:pt x="1223867" y="0"/>
                    <a:pt x="0" y="1223867"/>
                    <a:pt x="0" y="2733675"/>
                  </a:cubicBezTo>
                  <a:cubicBezTo>
                    <a:pt x="0" y="4243483"/>
                    <a:pt x="1223867" y="5467350"/>
                    <a:pt x="2733675" y="5467350"/>
                  </a:cubicBezTo>
                  <a:cubicBezTo>
                    <a:pt x="4243483" y="5467350"/>
                    <a:pt x="5467350" y="4243483"/>
                    <a:pt x="5467350" y="2733675"/>
                  </a:cubicBezTo>
                  <a:cubicBezTo>
                    <a:pt x="5467350" y="1223867"/>
                    <a:pt x="4243483" y="0"/>
                    <a:pt x="2733675" y="0"/>
                  </a:cubicBezTo>
                  <a:close/>
                  <a:moveTo>
                    <a:pt x="4922615" y="1317212"/>
                  </a:moveTo>
                  <a:cubicBezTo>
                    <a:pt x="4943189" y="1356170"/>
                    <a:pt x="4962430" y="1394365"/>
                    <a:pt x="4979765" y="1430941"/>
                  </a:cubicBezTo>
                  <a:cubicBezTo>
                    <a:pt x="4997482" y="1468755"/>
                    <a:pt x="5014817" y="1507903"/>
                    <a:pt x="5031105" y="1547146"/>
                  </a:cubicBezTo>
                  <a:cubicBezTo>
                    <a:pt x="5093875" y="1697641"/>
                    <a:pt x="5145691" y="1860709"/>
                    <a:pt x="5185029" y="2031873"/>
                  </a:cubicBezTo>
                  <a:cubicBezTo>
                    <a:pt x="5220939" y="2188464"/>
                    <a:pt x="5246656" y="2357723"/>
                    <a:pt x="5261610" y="2535079"/>
                  </a:cubicBezTo>
                  <a:cubicBezTo>
                    <a:pt x="5268278" y="2616803"/>
                    <a:pt x="5272564" y="2702338"/>
                    <a:pt x="5274183" y="2789206"/>
                  </a:cubicBezTo>
                  <a:cubicBezTo>
                    <a:pt x="5274660" y="2804541"/>
                    <a:pt x="5274755" y="2819876"/>
                    <a:pt x="5274755" y="2834831"/>
                  </a:cubicBezTo>
                  <a:cubicBezTo>
                    <a:pt x="5274755" y="2840927"/>
                    <a:pt x="5274850" y="2846928"/>
                    <a:pt x="5274850" y="2853023"/>
                  </a:cubicBezTo>
                  <a:cubicBezTo>
                    <a:pt x="5275136" y="2872740"/>
                    <a:pt x="5274850" y="2891885"/>
                    <a:pt x="5274564" y="2910554"/>
                  </a:cubicBezTo>
                  <a:lnTo>
                    <a:pt x="5274469" y="2915222"/>
                  </a:lnTo>
                  <a:cubicBezTo>
                    <a:pt x="5273421" y="2956751"/>
                    <a:pt x="5271040" y="2997422"/>
                    <a:pt x="5267325" y="3035713"/>
                  </a:cubicBezTo>
                  <a:cubicBezTo>
                    <a:pt x="5251514" y="3197066"/>
                    <a:pt x="5209032" y="3349181"/>
                    <a:pt x="5141119" y="3487674"/>
                  </a:cubicBezTo>
                  <a:cubicBezTo>
                    <a:pt x="5108639" y="3554730"/>
                    <a:pt x="5069205" y="3620643"/>
                    <a:pt x="5020342" y="3689509"/>
                  </a:cubicBezTo>
                  <a:cubicBezTo>
                    <a:pt x="4977003" y="3750088"/>
                    <a:pt x="4926997" y="3810762"/>
                    <a:pt x="4867656" y="3874865"/>
                  </a:cubicBezTo>
                  <a:cubicBezTo>
                    <a:pt x="4770215" y="3979450"/>
                    <a:pt x="4656297" y="4083177"/>
                    <a:pt x="4498467" y="4210907"/>
                  </a:cubicBezTo>
                  <a:cubicBezTo>
                    <a:pt x="4420839" y="4273773"/>
                    <a:pt x="4339400" y="4337114"/>
                    <a:pt x="4260723" y="4398359"/>
                  </a:cubicBezTo>
                  <a:cubicBezTo>
                    <a:pt x="4204240" y="4442365"/>
                    <a:pt x="4145756" y="4487799"/>
                    <a:pt x="4088130" y="4533519"/>
                  </a:cubicBezTo>
                  <a:lnTo>
                    <a:pt x="3985736" y="4615434"/>
                  </a:lnTo>
                  <a:cubicBezTo>
                    <a:pt x="3953828" y="4640675"/>
                    <a:pt x="3919442" y="4667822"/>
                    <a:pt x="3885343" y="4693730"/>
                  </a:cubicBezTo>
                  <a:cubicBezTo>
                    <a:pt x="3807619" y="4752975"/>
                    <a:pt x="3742944" y="4799933"/>
                    <a:pt x="3681984" y="4841463"/>
                  </a:cubicBezTo>
                  <a:cubicBezTo>
                    <a:pt x="3607880" y="4891945"/>
                    <a:pt x="3539871" y="4934426"/>
                    <a:pt x="3473958" y="4971383"/>
                  </a:cubicBezTo>
                  <a:cubicBezTo>
                    <a:pt x="3397377" y="5014627"/>
                    <a:pt x="3327273" y="5049393"/>
                    <a:pt x="3259550" y="5077683"/>
                  </a:cubicBezTo>
                  <a:cubicBezTo>
                    <a:pt x="3111913" y="5140071"/>
                    <a:pt x="2959989" y="5181124"/>
                    <a:pt x="2808065" y="5199698"/>
                  </a:cubicBezTo>
                  <a:cubicBezTo>
                    <a:pt x="2761298" y="5205222"/>
                    <a:pt x="2725198" y="5208365"/>
                    <a:pt x="2691289" y="5209889"/>
                  </a:cubicBezTo>
                  <a:lnTo>
                    <a:pt x="2661476" y="5211414"/>
                  </a:lnTo>
                  <a:lnTo>
                    <a:pt x="2631853" y="5212176"/>
                  </a:lnTo>
                  <a:lnTo>
                    <a:pt x="2631567" y="5212176"/>
                  </a:lnTo>
                  <a:lnTo>
                    <a:pt x="2631281" y="5212176"/>
                  </a:lnTo>
                  <a:cubicBezTo>
                    <a:pt x="2622518" y="5212556"/>
                    <a:pt x="2612803" y="5212652"/>
                    <a:pt x="2599754" y="5212652"/>
                  </a:cubicBezTo>
                  <a:cubicBezTo>
                    <a:pt x="2594324" y="5212652"/>
                    <a:pt x="2588990" y="5212652"/>
                    <a:pt x="2583561" y="5212556"/>
                  </a:cubicBezTo>
                  <a:lnTo>
                    <a:pt x="2571274" y="5212556"/>
                  </a:lnTo>
                  <a:cubicBezTo>
                    <a:pt x="2483644" y="5212366"/>
                    <a:pt x="2403634" y="5208937"/>
                    <a:pt x="2326577" y="5201889"/>
                  </a:cubicBezTo>
                  <a:cubicBezTo>
                    <a:pt x="2286286" y="5198269"/>
                    <a:pt x="2246471" y="5193793"/>
                    <a:pt x="2208371" y="5188458"/>
                  </a:cubicBezTo>
                  <a:cubicBezTo>
                    <a:pt x="2167795" y="5182743"/>
                    <a:pt x="2128076" y="5176076"/>
                    <a:pt x="2090642" y="5168646"/>
                  </a:cubicBezTo>
                  <a:cubicBezTo>
                    <a:pt x="2009299" y="5152168"/>
                    <a:pt x="1931194" y="5131880"/>
                    <a:pt x="1858613" y="5108544"/>
                  </a:cubicBezTo>
                  <a:cubicBezTo>
                    <a:pt x="1779746" y="5083207"/>
                    <a:pt x="1704975" y="5053965"/>
                    <a:pt x="1636395" y="5021676"/>
                  </a:cubicBezTo>
                  <a:lnTo>
                    <a:pt x="1636205" y="5021580"/>
                  </a:lnTo>
                  <a:lnTo>
                    <a:pt x="1636014" y="5021485"/>
                  </a:lnTo>
                  <a:cubicBezTo>
                    <a:pt x="1568577" y="4990719"/>
                    <a:pt x="1499807" y="4953096"/>
                    <a:pt x="1425512" y="4906518"/>
                  </a:cubicBezTo>
                  <a:cubicBezTo>
                    <a:pt x="1294257" y="4823556"/>
                    <a:pt x="1165574" y="4720209"/>
                    <a:pt x="1043273" y="4599528"/>
                  </a:cubicBezTo>
                  <a:cubicBezTo>
                    <a:pt x="985838" y="4542568"/>
                    <a:pt x="928307" y="4480465"/>
                    <a:pt x="872395" y="4414933"/>
                  </a:cubicBezTo>
                  <a:cubicBezTo>
                    <a:pt x="846963" y="4385501"/>
                    <a:pt x="822103" y="4354545"/>
                    <a:pt x="797909" y="4324636"/>
                  </a:cubicBezTo>
                  <a:lnTo>
                    <a:pt x="791623" y="4316825"/>
                  </a:lnTo>
                  <a:lnTo>
                    <a:pt x="779145" y="4300728"/>
                  </a:lnTo>
                  <a:cubicBezTo>
                    <a:pt x="757619" y="4272915"/>
                    <a:pt x="735330" y="4244150"/>
                    <a:pt x="714470" y="4215480"/>
                  </a:cubicBezTo>
                  <a:lnTo>
                    <a:pt x="714280" y="4215289"/>
                  </a:lnTo>
                  <a:lnTo>
                    <a:pt x="714089" y="4215098"/>
                  </a:lnTo>
                  <a:cubicBezTo>
                    <a:pt x="701993" y="4199001"/>
                    <a:pt x="689896" y="4182332"/>
                    <a:pt x="677132" y="4164806"/>
                  </a:cubicBezTo>
                  <a:cubicBezTo>
                    <a:pt x="663702" y="4146328"/>
                    <a:pt x="649796" y="4127183"/>
                    <a:pt x="635889" y="4108799"/>
                  </a:cubicBezTo>
                  <a:cubicBezTo>
                    <a:pt x="606647" y="4069842"/>
                    <a:pt x="577406" y="4032028"/>
                    <a:pt x="555212" y="4003358"/>
                  </a:cubicBezTo>
                  <a:cubicBezTo>
                    <a:pt x="534067" y="3975926"/>
                    <a:pt x="512350" y="3948303"/>
                    <a:pt x="491395" y="3921538"/>
                  </a:cubicBezTo>
                  <a:cubicBezTo>
                    <a:pt x="459486" y="3880771"/>
                    <a:pt x="426434" y="3838575"/>
                    <a:pt x="394907" y="3796760"/>
                  </a:cubicBezTo>
                  <a:cubicBezTo>
                    <a:pt x="370142" y="3763804"/>
                    <a:pt x="343853" y="3728752"/>
                    <a:pt x="318421" y="3692938"/>
                  </a:cubicBezTo>
                  <a:cubicBezTo>
                    <a:pt x="291370" y="3653981"/>
                    <a:pt x="268796" y="3620929"/>
                    <a:pt x="247650" y="3587115"/>
                  </a:cubicBezTo>
                  <a:cubicBezTo>
                    <a:pt x="220504" y="3544157"/>
                    <a:pt x="200882" y="3510534"/>
                    <a:pt x="183833" y="3478054"/>
                  </a:cubicBezTo>
                  <a:lnTo>
                    <a:pt x="183642" y="3477673"/>
                  </a:lnTo>
                  <a:lnTo>
                    <a:pt x="183452" y="3477292"/>
                  </a:lnTo>
                  <a:cubicBezTo>
                    <a:pt x="176022" y="3463766"/>
                    <a:pt x="169164" y="3450050"/>
                    <a:pt x="161925" y="3435572"/>
                  </a:cubicBezTo>
                  <a:cubicBezTo>
                    <a:pt x="159639" y="3431000"/>
                    <a:pt x="157353" y="3426428"/>
                    <a:pt x="155067" y="3421761"/>
                  </a:cubicBezTo>
                  <a:cubicBezTo>
                    <a:pt x="152591" y="3416237"/>
                    <a:pt x="150019" y="3410807"/>
                    <a:pt x="147542" y="3405378"/>
                  </a:cubicBezTo>
                  <a:cubicBezTo>
                    <a:pt x="141065" y="3391472"/>
                    <a:pt x="134969" y="3378327"/>
                    <a:pt x="129540" y="3364992"/>
                  </a:cubicBezTo>
                  <a:lnTo>
                    <a:pt x="129350" y="3364611"/>
                  </a:lnTo>
                  <a:lnTo>
                    <a:pt x="129159" y="3364230"/>
                  </a:lnTo>
                  <a:cubicBezTo>
                    <a:pt x="97155" y="3290126"/>
                    <a:pt x="72200" y="3209735"/>
                    <a:pt x="54769" y="3125343"/>
                  </a:cubicBezTo>
                  <a:cubicBezTo>
                    <a:pt x="39148" y="3045619"/>
                    <a:pt x="30956" y="2961323"/>
                    <a:pt x="30385" y="2875407"/>
                  </a:cubicBezTo>
                  <a:cubicBezTo>
                    <a:pt x="30290" y="2705576"/>
                    <a:pt x="50102" y="2534984"/>
                    <a:pt x="89059" y="2368487"/>
                  </a:cubicBezTo>
                  <a:cubicBezTo>
                    <a:pt x="107728" y="2287619"/>
                    <a:pt x="132112" y="2205323"/>
                    <a:pt x="161544" y="2123885"/>
                  </a:cubicBezTo>
                  <a:lnTo>
                    <a:pt x="161735" y="2123504"/>
                  </a:lnTo>
                  <a:lnTo>
                    <a:pt x="161830" y="2123123"/>
                  </a:lnTo>
                  <a:cubicBezTo>
                    <a:pt x="166021" y="2110740"/>
                    <a:pt x="170688" y="2098453"/>
                    <a:pt x="175736" y="2085499"/>
                  </a:cubicBezTo>
                  <a:cubicBezTo>
                    <a:pt x="178594" y="2078164"/>
                    <a:pt x="181356" y="2070830"/>
                    <a:pt x="184118" y="2063496"/>
                  </a:cubicBezTo>
                  <a:cubicBezTo>
                    <a:pt x="190786" y="2045494"/>
                    <a:pt x="198120" y="2027873"/>
                    <a:pt x="205835" y="2009299"/>
                  </a:cubicBezTo>
                  <a:lnTo>
                    <a:pt x="207740" y="2004727"/>
                  </a:lnTo>
                  <a:lnTo>
                    <a:pt x="220123" y="1975580"/>
                  </a:lnTo>
                  <a:lnTo>
                    <a:pt x="233267" y="1946529"/>
                  </a:lnTo>
                  <a:cubicBezTo>
                    <a:pt x="240983" y="1929289"/>
                    <a:pt x="250127" y="1909096"/>
                    <a:pt x="260033" y="1889189"/>
                  </a:cubicBezTo>
                  <a:lnTo>
                    <a:pt x="260128" y="1888903"/>
                  </a:lnTo>
                  <a:lnTo>
                    <a:pt x="260223" y="1888617"/>
                  </a:lnTo>
                  <a:cubicBezTo>
                    <a:pt x="293751" y="1818513"/>
                    <a:pt x="333661" y="1745552"/>
                    <a:pt x="382238" y="1665446"/>
                  </a:cubicBezTo>
                  <a:cubicBezTo>
                    <a:pt x="425577" y="1595533"/>
                    <a:pt x="473869" y="1525143"/>
                    <a:pt x="525590" y="1456373"/>
                  </a:cubicBezTo>
                  <a:cubicBezTo>
                    <a:pt x="625507" y="1323594"/>
                    <a:pt x="738759" y="1197197"/>
                    <a:pt x="862394" y="1080611"/>
                  </a:cubicBezTo>
                  <a:cubicBezTo>
                    <a:pt x="919163" y="1026700"/>
                    <a:pt x="980980" y="972407"/>
                    <a:pt x="1051465" y="914686"/>
                  </a:cubicBezTo>
                  <a:cubicBezTo>
                    <a:pt x="1065657" y="903065"/>
                    <a:pt x="1082421" y="889349"/>
                    <a:pt x="1100042" y="875919"/>
                  </a:cubicBezTo>
                  <a:lnTo>
                    <a:pt x="1108424" y="869347"/>
                  </a:lnTo>
                  <a:cubicBezTo>
                    <a:pt x="1121950" y="858774"/>
                    <a:pt x="1135952" y="847915"/>
                    <a:pt x="1149858" y="837629"/>
                  </a:cubicBezTo>
                  <a:lnTo>
                    <a:pt x="1150049" y="837438"/>
                  </a:lnTo>
                  <a:lnTo>
                    <a:pt x="1150239" y="837248"/>
                  </a:lnTo>
                  <a:cubicBezTo>
                    <a:pt x="1186625" y="809339"/>
                    <a:pt x="1223296" y="783146"/>
                    <a:pt x="1251204" y="763429"/>
                  </a:cubicBezTo>
                  <a:cubicBezTo>
                    <a:pt x="1386554" y="668560"/>
                    <a:pt x="1530287" y="582359"/>
                    <a:pt x="1678305" y="507016"/>
                  </a:cubicBezTo>
                  <a:cubicBezTo>
                    <a:pt x="1751933" y="469583"/>
                    <a:pt x="1827657" y="434435"/>
                    <a:pt x="1903476" y="402622"/>
                  </a:cubicBezTo>
                  <a:cubicBezTo>
                    <a:pt x="1979009" y="371094"/>
                    <a:pt x="2057019" y="342043"/>
                    <a:pt x="2135410" y="316325"/>
                  </a:cubicBezTo>
                  <a:cubicBezTo>
                    <a:pt x="2210372" y="291656"/>
                    <a:pt x="2290382" y="268891"/>
                    <a:pt x="2373059" y="248698"/>
                  </a:cubicBezTo>
                  <a:cubicBezTo>
                    <a:pt x="2449925" y="230219"/>
                    <a:pt x="2531364" y="214313"/>
                    <a:pt x="2615089" y="201454"/>
                  </a:cubicBezTo>
                  <a:cubicBezTo>
                    <a:pt x="2743772" y="182404"/>
                    <a:pt x="2873597" y="172784"/>
                    <a:pt x="3000566" y="172784"/>
                  </a:cubicBezTo>
                  <a:cubicBezTo>
                    <a:pt x="3036094" y="172784"/>
                    <a:pt x="3072003" y="173546"/>
                    <a:pt x="3107436" y="175069"/>
                  </a:cubicBezTo>
                  <a:cubicBezTo>
                    <a:pt x="3189828" y="178118"/>
                    <a:pt x="3272123" y="185261"/>
                    <a:pt x="3352229" y="196406"/>
                  </a:cubicBezTo>
                  <a:cubicBezTo>
                    <a:pt x="3434620" y="207931"/>
                    <a:pt x="3516249" y="223933"/>
                    <a:pt x="3594926" y="243935"/>
                  </a:cubicBezTo>
                  <a:cubicBezTo>
                    <a:pt x="3759613" y="285750"/>
                    <a:pt x="3915537" y="346139"/>
                    <a:pt x="4058412" y="423482"/>
                  </a:cubicBezTo>
                  <a:cubicBezTo>
                    <a:pt x="4128230" y="460820"/>
                    <a:pt x="4199668" y="505397"/>
                    <a:pt x="4270915" y="556165"/>
                  </a:cubicBezTo>
                  <a:cubicBezTo>
                    <a:pt x="4337971" y="604552"/>
                    <a:pt x="4403408" y="658178"/>
                    <a:pt x="4465225" y="715328"/>
                  </a:cubicBezTo>
                  <a:cubicBezTo>
                    <a:pt x="4587621" y="829342"/>
                    <a:pt x="4697540" y="958691"/>
                    <a:pt x="4791742" y="1099566"/>
                  </a:cubicBezTo>
                  <a:cubicBezTo>
                    <a:pt x="4840129" y="1171004"/>
                    <a:pt x="4883944" y="1244156"/>
                    <a:pt x="4922615" y="1317212"/>
                  </a:cubicBezTo>
                  <a:close/>
                </a:path>
              </a:pathLst>
            </a:custGeom>
            <a:ln w="9525" cap="flat">
              <a:noFill/>
              <a:prstDash val="solid"/>
              <a:miter/>
            </a:ln>
          </p:spPr>
          <p:txBody>
            <a:bodyPr rtlCol="0" anchor="ctr"/>
            <a:lstStyle/>
            <a:p>
              <a:endParaRPr lang="en-US"/>
            </a:p>
          </p:txBody>
        </p:sp>
      </p:grpSp>
      <p:pic>
        <p:nvPicPr>
          <p:cNvPr id="7" name="Afbeelding 6"/>
          <p:cNvPicPr>
            <a:picLocks noChangeAspect="1"/>
          </p:cNvPicPr>
          <p:nvPr/>
        </p:nvPicPr>
        <p:blipFill rotWithShape="1">
          <a:blip r:embed="rId5">
            <a:alphaModFix/>
            <a:extLst>
              <a:ext uri="{28A0092B-C50C-407E-A947-70E740481C1C}">
                <a14:useLocalDpi xmlns:a14="http://schemas.microsoft.com/office/drawing/2010/main" val="0"/>
              </a:ext>
            </a:extLst>
          </a:blip>
          <a:srcRect r="3" b="6919"/>
          <a:stretch/>
        </p:blipFill>
        <p:spPr>
          <a:xfrm>
            <a:off x="7255712" y="10"/>
            <a:ext cx="3344914" cy="2044103"/>
          </a:xfrm>
          <a:custGeom>
            <a:avLst/>
            <a:gdLst/>
            <a:ahLst/>
            <a:cxnLst/>
            <a:rect l="l" t="t" r="r" b="b"/>
            <a:pathLst>
              <a:path w="3344914" h="2044103">
                <a:moveTo>
                  <a:pt x="42872" y="0"/>
                </a:moveTo>
                <a:lnTo>
                  <a:pt x="3302042" y="0"/>
                </a:lnTo>
                <a:lnTo>
                  <a:pt x="3310936" y="34588"/>
                </a:lnTo>
                <a:cubicBezTo>
                  <a:pt x="3333214" y="143461"/>
                  <a:pt x="3344914" y="256187"/>
                  <a:pt x="3344914" y="371646"/>
                </a:cubicBezTo>
                <a:cubicBezTo>
                  <a:pt x="3344914" y="1295319"/>
                  <a:pt x="2596130" y="2044103"/>
                  <a:pt x="1672457" y="2044103"/>
                </a:cubicBezTo>
                <a:cubicBezTo>
                  <a:pt x="748785" y="2044103"/>
                  <a:pt x="0" y="1295319"/>
                  <a:pt x="0" y="371646"/>
                </a:cubicBezTo>
                <a:cubicBezTo>
                  <a:pt x="0" y="256187"/>
                  <a:pt x="11700" y="143461"/>
                  <a:pt x="33979" y="34588"/>
                </a:cubicBezTo>
                <a:close/>
              </a:path>
            </a:pathLst>
          </a:custGeom>
          <a:effectLst>
            <a:softEdge rad="0"/>
          </a:effectLst>
        </p:spPr>
      </p:pic>
      <p:grpSp>
        <p:nvGrpSpPr>
          <p:cNvPr id="27" name="Group 26">
            <a:extLst>
              <a:ext uri="{FF2B5EF4-FFF2-40B4-BE49-F238E27FC236}">
                <a16:creationId xmlns:a16="http://schemas.microsoft.com/office/drawing/2014/main" id="{2611F566-7CBE-438D-B67F-283762E6B0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49472" y="-6668"/>
            <a:ext cx="3411549" cy="2092896"/>
            <a:chOff x="7249472" y="-6668"/>
            <a:chExt cx="3411549" cy="2092896"/>
          </a:xfrm>
          <a:solidFill>
            <a:schemeClr val="bg1">
              <a:alpha val="30000"/>
            </a:schemeClr>
          </a:solidFill>
        </p:grpSpPr>
        <p:sp>
          <p:nvSpPr>
            <p:cNvPr id="28" name="Freeform: Shape 27">
              <a:extLst>
                <a:ext uri="{FF2B5EF4-FFF2-40B4-BE49-F238E27FC236}">
                  <a16:creationId xmlns:a16="http://schemas.microsoft.com/office/drawing/2014/main" id="{F6CACAB4-DC89-47F8-A77D-51E1AFB05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99756" y="-6667"/>
              <a:ext cx="3310916" cy="2042989"/>
            </a:xfrm>
            <a:custGeom>
              <a:avLst/>
              <a:gdLst>
                <a:gd name="connsiteX0" fmla="*/ 45983 w 3310916"/>
                <a:gd name="connsiteY0" fmla="*/ 0 h 2042989"/>
                <a:gd name="connsiteX1" fmla="*/ 284324 w 3310916"/>
                <a:gd name="connsiteY1" fmla="*/ 0 h 2042989"/>
                <a:gd name="connsiteX2" fmla="*/ 266417 w 3310916"/>
                <a:gd name="connsiteY2" fmla="*/ 73187 h 2042989"/>
                <a:gd name="connsiteX3" fmla="*/ 245029 w 3310916"/>
                <a:gd name="connsiteY3" fmla="*/ 214716 h 2042989"/>
                <a:gd name="connsiteX4" fmla="*/ 235484 w 3310916"/>
                <a:gd name="connsiteY4" fmla="*/ 357365 h 2042989"/>
                <a:gd name="connsiteX5" fmla="*/ 237605 w 3310916"/>
                <a:gd name="connsiteY5" fmla="*/ 500250 h 2042989"/>
                <a:gd name="connsiteX6" fmla="*/ 251098 w 3310916"/>
                <a:gd name="connsiteY6" fmla="*/ 642545 h 2042989"/>
                <a:gd name="connsiteX7" fmla="*/ 317031 w 3310916"/>
                <a:gd name="connsiteY7" fmla="*/ 921184 h 2042989"/>
                <a:gd name="connsiteX8" fmla="*/ 435522 w 3310916"/>
                <a:gd name="connsiteY8" fmla="*/ 1183090 h 2042989"/>
                <a:gd name="connsiteX9" fmla="*/ 513239 w 3310916"/>
                <a:gd name="connsiteY9" fmla="*/ 1304645 h 2042989"/>
                <a:gd name="connsiteX10" fmla="*/ 556370 w 3310916"/>
                <a:gd name="connsiteY10" fmla="*/ 1362623 h 2042989"/>
                <a:gd name="connsiteX11" fmla="*/ 602564 w 3310916"/>
                <a:gd name="connsiteY11" fmla="*/ 1418775 h 2042989"/>
                <a:gd name="connsiteX12" fmla="*/ 810969 w 3310916"/>
                <a:gd name="connsiteY12" fmla="*/ 1621760 h 2042989"/>
                <a:gd name="connsiteX13" fmla="*/ 839370 w 3310916"/>
                <a:gd name="connsiteY13" fmla="*/ 1644562 h 2042989"/>
                <a:gd name="connsiteX14" fmla="*/ 868299 w 3310916"/>
                <a:gd name="connsiteY14" fmla="*/ 1666775 h 2042989"/>
                <a:gd name="connsiteX15" fmla="*/ 897643 w 3310916"/>
                <a:gd name="connsiteY15" fmla="*/ 1688458 h 2042989"/>
                <a:gd name="connsiteX16" fmla="*/ 927515 w 3310916"/>
                <a:gd name="connsiteY16" fmla="*/ 1709434 h 2042989"/>
                <a:gd name="connsiteX17" fmla="*/ 1051663 w 3310916"/>
                <a:gd name="connsiteY17" fmla="*/ 1786327 h 2042989"/>
                <a:gd name="connsiteX18" fmla="*/ 1320993 w 3310916"/>
                <a:gd name="connsiteY18" fmla="*/ 1899868 h 2042989"/>
                <a:gd name="connsiteX19" fmla="*/ 1610061 w 3310916"/>
                <a:gd name="connsiteY19" fmla="*/ 1943941 h 2042989"/>
                <a:gd name="connsiteX20" fmla="*/ 1646651 w 3310916"/>
                <a:gd name="connsiteY20" fmla="*/ 1944178 h 2042989"/>
                <a:gd name="connsiteX21" fmla="*/ 1682063 w 3310916"/>
                <a:gd name="connsiteY21" fmla="*/ 1942822 h 2042989"/>
                <a:gd name="connsiteX22" fmla="*/ 1751943 w 3310916"/>
                <a:gd name="connsiteY22" fmla="*/ 1933689 h 2042989"/>
                <a:gd name="connsiteX23" fmla="*/ 1884753 w 3310916"/>
                <a:gd name="connsiteY23" fmla="*/ 1889969 h 2042989"/>
                <a:gd name="connsiteX24" fmla="*/ 2004422 w 3310916"/>
                <a:gd name="connsiteY24" fmla="*/ 1815670 h 2042989"/>
                <a:gd name="connsiteX25" fmla="*/ 2111246 w 3310916"/>
                <a:gd name="connsiteY25" fmla="*/ 1719451 h 2042989"/>
                <a:gd name="connsiteX26" fmla="*/ 2209586 w 3310916"/>
                <a:gd name="connsiteY26" fmla="*/ 1609799 h 2042989"/>
                <a:gd name="connsiteX27" fmla="*/ 2257254 w 3310916"/>
                <a:gd name="connsiteY27" fmla="*/ 1551938 h 2042989"/>
                <a:gd name="connsiteX28" fmla="*/ 2305039 w 3310916"/>
                <a:gd name="connsiteY28" fmla="*/ 1493076 h 2042989"/>
                <a:gd name="connsiteX29" fmla="*/ 2403732 w 3310916"/>
                <a:gd name="connsiteY29" fmla="*/ 1374408 h 2042989"/>
                <a:gd name="connsiteX30" fmla="*/ 2456880 w 3310916"/>
                <a:gd name="connsiteY30" fmla="*/ 1316665 h 2042989"/>
                <a:gd name="connsiteX31" fmla="*/ 2484514 w 3310916"/>
                <a:gd name="connsiteY31" fmla="*/ 1288324 h 2042989"/>
                <a:gd name="connsiteX32" fmla="*/ 2514151 w 3310916"/>
                <a:gd name="connsiteY32" fmla="*/ 1259570 h 2042989"/>
                <a:gd name="connsiteX33" fmla="*/ 2645428 w 3310916"/>
                <a:gd name="connsiteY33" fmla="*/ 1156929 h 2042989"/>
                <a:gd name="connsiteX34" fmla="*/ 2786722 w 3310916"/>
                <a:gd name="connsiteY34" fmla="*/ 1078740 h 2042989"/>
                <a:gd name="connsiteX35" fmla="*/ 2853479 w 3310916"/>
                <a:gd name="connsiteY35" fmla="*/ 1045332 h 2042989"/>
                <a:gd name="connsiteX36" fmla="*/ 2912813 w 3310916"/>
                <a:gd name="connsiteY36" fmla="*/ 1010745 h 2042989"/>
                <a:gd name="connsiteX37" fmla="*/ 3003140 w 3310916"/>
                <a:gd name="connsiteY37" fmla="*/ 921597 h 2042989"/>
                <a:gd name="connsiteX38" fmla="*/ 3060352 w 3310916"/>
                <a:gd name="connsiteY38" fmla="*/ 799394 h 2042989"/>
                <a:gd name="connsiteX39" fmla="*/ 3088517 w 3310916"/>
                <a:gd name="connsiteY39" fmla="*/ 658748 h 2042989"/>
                <a:gd name="connsiteX40" fmla="*/ 3093467 w 3310916"/>
                <a:gd name="connsiteY40" fmla="*/ 515334 h 2042989"/>
                <a:gd name="connsiteX41" fmla="*/ 3084275 w 3310916"/>
                <a:gd name="connsiteY41" fmla="*/ 373804 h 2042989"/>
                <a:gd name="connsiteX42" fmla="*/ 3063181 w 3310916"/>
                <a:gd name="connsiteY42" fmla="*/ 234514 h 2042989"/>
                <a:gd name="connsiteX43" fmla="*/ 3030185 w 3310916"/>
                <a:gd name="connsiteY43" fmla="*/ 97699 h 2042989"/>
                <a:gd name="connsiteX44" fmla="*/ 3001344 w 3310916"/>
                <a:gd name="connsiteY44" fmla="*/ 0 h 2042989"/>
                <a:gd name="connsiteX45" fmla="*/ 3270626 w 3310916"/>
                <a:gd name="connsiteY45" fmla="*/ 0 h 2042989"/>
                <a:gd name="connsiteX46" fmla="*/ 3279069 w 3310916"/>
                <a:gd name="connsiteY46" fmla="*/ 33769 h 2042989"/>
                <a:gd name="connsiteX47" fmla="*/ 3310415 w 3310916"/>
                <a:gd name="connsiteY47" fmla="*/ 366793 h 2042989"/>
                <a:gd name="connsiteX48" fmla="*/ 3292916 w 3310916"/>
                <a:gd name="connsiteY48" fmla="*/ 533246 h 2042989"/>
                <a:gd name="connsiteX49" fmla="*/ 3252142 w 3310916"/>
                <a:gd name="connsiteY49" fmla="*/ 694396 h 2042989"/>
                <a:gd name="connsiteX50" fmla="*/ 3197816 w 3310916"/>
                <a:gd name="connsiteY50" fmla="*/ 850184 h 2042989"/>
                <a:gd name="connsiteX51" fmla="*/ 3163642 w 3310916"/>
                <a:gd name="connsiteY51" fmla="*/ 927606 h 2042989"/>
                <a:gd name="connsiteX52" fmla="*/ 3119686 w 3310916"/>
                <a:gd name="connsiteY52" fmla="*/ 1003026 h 2042989"/>
                <a:gd name="connsiteX53" fmla="*/ 3063416 w 3310916"/>
                <a:gd name="connsiteY53" fmla="*/ 1072612 h 2042989"/>
                <a:gd name="connsiteX54" fmla="*/ 3031010 w 3310916"/>
                <a:gd name="connsiteY54" fmla="*/ 1103546 h 2042989"/>
                <a:gd name="connsiteX55" fmla="*/ 2996836 w 3310916"/>
                <a:gd name="connsiteY55" fmla="*/ 1131239 h 2042989"/>
                <a:gd name="connsiteX56" fmla="*/ 2860550 w 3310916"/>
                <a:gd name="connsiteY56" fmla="*/ 1218442 h 2042989"/>
                <a:gd name="connsiteX57" fmla="*/ 2740763 w 3310916"/>
                <a:gd name="connsiteY57" fmla="*/ 1297810 h 2042989"/>
                <a:gd name="connsiteX58" fmla="*/ 2687085 w 3310916"/>
                <a:gd name="connsiteY58" fmla="*/ 1341824 h 2042989"/>
                <a:gd name="connsiteX59" fmla="*/ 2636648 w 3310916"/>
                <a:gd name="connsiteY59" fmla="*/ 1389610 h 2042989"/>
                <a:gd name="connsiteX60" fmla="*/ 2612314 w 3310916"/>
                <a:gd name="connsiteY60" fmla="*/ 1415122 h 2042989"/>
                <a:gd name="connsiteX61" fmla="*/ 2587273 w 3310916"/>
                <a:gd name="connsiteY61" fmla="*/ 1442285 h 2042989"/>
                <a:gd name="connsiteX62" fmla="*/ 2537072 w 3310916"/>
                <a:gd name="connsiteY62" fmla="*/ 1497553 h 2042989"/>
                <a:gd name="connsiteX63" fmla="*/ 2433252 w 3310916"/>
                <a:gd name="connsiteY63" fmla="*/ 1608797 h 2042989"/>
                <a:gd name="connsiteX64" fmla="*/ 2379575 w 3310916"/>
                <a:gd name="connsiteY64" fmla="*/ 1664655 h 2042989"/>
                <a:gd name="connsiteX65" fmla="*/ 2324070 w 3310916"/>
                <a:gd name="connsiteY65" fmla="*/ 1719923 h 2042989"/>
                <a:gd name="connsiteX66" fmla="*/ 2205638 w 3310916"/>
                <a:gd name="connsiteY66" fmla="*/ 1826217 h 2042989"/>
                <a:gd name="connsiteX67" fmla="*/ 2073891 w 3310916"/>
                <a:gd name="connsiteY67" fmla="*/ 1920550 h 2042989"/>
                <a:gd name="connsiteX68" fmla="*/ 1926940 w 3310916"/>
                <a:gd name="connsiteY68" fmla="*/ 1993141 h 2042989"/>
                <a:gd name="connsiteX69" fmla="*/ 1768383 w 3310916"/>
                <a:gd name="connsiteY69" fmla="*/ 2034563 h 2042989"/>
                <a:gd name="connsiteX70" fmla="*/ 1687248 w 3310916"/>
                <a:gd name="connsiteY70" fmla="*/ 2042223 h 2042989"/>
                <a:gd name="connsiteX71" fmla="*/ 1666979 w 3310916"/>
                <a:gd name="connsiteY71" fmla="*/ 2042871 h 2042989"/>
                <a:gd name="connsiteX72" fmla="*/ 1646710 w 3310916"/>
                <a:gd name="connsiteY72" fmla="*/ 2042989 h 2042989"/>
                <a:gd name="connsiteX73" fmla="*/ 1607351 w 3310916"/>
                <a:gd name="connsiteY73" fmla="*/ 2042105 h 2042989"/>
                <a:gd name="connsiteX74" fmla="*/ 995040 w 3310916"/>
                <a:gd name="connsiteY74" fmla="*/ 1904229 h 2042989"/>
                <a:gd name="connsiteX75" fmla="*/ 852685 w 3310916"/>
                <a:gd name="connsiteY75" fmla="*/ 1833229 h 2042989"/>
                <a:gd name="connsiteX76" fmla="*/ 717873 w 3310916"/>
                <a:gd name="connsiteY76" fmla="*/ 1747733 h 2042989"/>
                <a:gd name="connsiteX77" fmla="*/ 475235 w 3310916"/>
                <a:gd name="connsiteY77" fmla="*/ 1538622 h 2042989"/>
                <a:gd name="connsiteX78" fmla="*/ 272781 w 3310916"/>
                <a:gd name="connsiteY78" fmla="*/ 1285967 h 2042989"/>
                <a:gd name="connsiteX79" fmla="*/ 121942 w 3310916"/>
                <a:gd name="connsiteY79" fmla="*/ 996250 h 2042989"/>
                <a:gd name="connsiteX80" fmla="*/ 28846 w 3310916"/>
                <a:gd name="connsiteY80" fmla="*/ 680844 h 2042989"/>
                <a:gd name="connsiteX81" fmla="*/ 5808 w 3310916"/>
                <a:gd name="connsiteY81" fmla="*/ 517278 h 2042989"/>
                <a:gd name="connsiteX82" fmla="*/ 328 w 3310916"/>
                <a:gd name="connsiteY82" fmla="*/ 352062 h 2042989"/>
                <a:gd name="connsiteX83" fmla="*/ 11818 w 3310916"/>
                <a:gd name="connsiteY83" fmla="*/ 187259 h 2042989"/>
                <a:gd name="connsiteX84" fmla="*/ 39452 w 3310916"/>
                <a:gd name="connsiteY84" fmla="*/ 24636 h 204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310916" h="2042989">
                  <a:moveTo>
                    <a:pt x="45983" y="0"/>
                  </a:moveTo>
                  <a:lnTo>
                    <a:pt x="284324" y="0"/>
                  </a:lnTo>
                  <a:lnTo>
                    <a:pt x="266417" y="73187"/>
                  </a:lnTo>
                  <a:cubicBezTo>
                    <a:pt x="257285" y="120089"/>
                    <a:pt x="250214" y="167285"/>
                    <a:pt x="245029" y="214716"/>
                  </a:cubicBezTo>
                  <a:cubicBezTo>
                    <a:pt x="240020" y="262148"/>
                    <a:pt x="236839" y="309698"/>
                    <a:pt x="235484" y="357365"/>
                  </a:cubicBezTo>
                  <a:cubicBezTo>
                    <a:pt x="234305" y="404974"/>
                    <a:pt x="234659" y="452700"/>
                    <a:pt x="237605" y="500250"/>
                  </a:cubicBezTo>
                  <a:cubicBezTo>
                    <a:pt x="239962" y="547858"/>
                    <a:pt x="244734" y="595290"/>
                    <a:pt x="251098" y="642545"/>
                  </a:cubicBezTo>
                  <a:cubicBezTo>
                    <a:pt x="264178" y="737055"/>
                    <a:pt x="285979" y="830563"/>
                    <a:pt x="317031" y="921184"/>
                  </a:cubicBezTo>
                  <a:cubicBezTo>
                    <a:pt x="348024" y="1011805"/>
                    <a:pt x="387619" y="1099716"/>
                    <a:pt x="435522" y="1183090"/>
                  </a:cubicBezTo>
                  <a:cubicBezTo>
                    <a:pt x="459562" y="1224688"/>
                    <a:pt x="485428" y="1265344"/>
                    <a:pt x="513239" y="1304645"/>
                  </a:cubicBezTo>
                  <a:cubicBezTo>
                    <a:pt x="527085" y="1324383"/>
                    <a:pt x="541580" y="1343591"/>
                    <a:pt x="556370" y="1362623"/>
                  </a:cubicBezTo>
                  <a:cubicBezTo>
                    <a:pt x="571394" y="1381596"/>
                    <a:pt x="586714" y="1400392"/>
                    <a:pt x="602564" y="1418775"/>
                  </a:cubicBezTo>
                  <a:cubicBezTo>
                    <a:pt x="665787" y="1492368"/>
                    <a:pt x="735727" y="1560246"/>
                    <a:pt x="810969" y="1621760"/>
                  </a:cubicBezTo>
                  <a:cubicBezTo>
                    <a:pt x="820514" y="1629302"/>
                    <a:pt x="829765" y="1637138"/>
                    <a:pt x="839370" y="1644562"/>
                  </a:cubicBezTo>
                  <a:lnTo>
                    <a:pt x="868299" y="1666775"/>
                  </a:lnTo>
                  <a:lnTo>
                    <a:pt x="897643" y="1688458"/>
                  </a:lnTo>
                  <a:lnTo>
                    <a:pt x="927515" y="1709434"/>
                  </a:lnTo>
                  <a:cubicBezTo>
                    <a:pt x="967700" y="1736833"/>
                    <a:pt x="1009004" y="1762700"/>
                    <a:pt x="1051663" y="1786327"/>
                  </a:cubicBezTo>
                  <a:cubicBezTo>
                    <a:pt x="1136863" y="1833641"/>
                    <a:pt x="1226954" y="1872883"/>
                    <a:pt x="1320993" y="1899868"/>
                  </a:cubicBezTo>
                  <a:cubicBezTo>
                    <a:pt x="1414972" y="1926736"/>
                    <a:pt x="1512369" y="1941703"/>
                    <a:pt x="1610061" y="1943941"/>
                  </a:cubicBezTo>
                  <a:lnTo>
                    <a:pt x="1646651" y="1944178"/>
                  </a:lnTo>
                  <a:cubicBezTo>
                    <a:pt x="1658494" y="1944001"/>
                    <a:pt x="1670279" y="1943588"/>
                    <a:pt x="1682063" y="1942822"/>
                  </a:cubicBezTo>
                  <a:cubicBezTo>
                    <a:pt x="1705573" y="1941054"/>
                    <a:pt x="1728964" y="1938226"/>
                    <a:pt x="1751943" y="1933689"/>
                  </a:cubicBezTo>
                  <a:cubicBezTo>
                    <a:pt x="1797962" y="1924792"/>
                    <a:pt x="1842565" y="1910003"/>
                    <a:pt x="1884753" y="1889969"/>
                  </a:cubicBezTo>
                  <a:cubicBezTo>
                    <a:pt x="1927058" y="1870054"/>
                    <a:pt x="1966830" y="1844541"/>
                    <a:pt x="2004422" y="1815670"/>
                  </a:cubicBezTo>
                  <a:cubicBezTo>
                    <a:pt x="2042072" y="1786857"/>
                    <a:pt x="2077366" y="1754156"/>
                    <a:pt x="2111246" y="1719451"/>
                  </a:cubicBezTo>
                  <a:cubicBezTo>
                    <a:pt x="2145185" y="1684747"/>
                    <a:pt x="2177474" y="1647685"/>
                    <a:pt x="2209586" y="1609799"/>
                  </a:cubicBezTo>
                  <a:cubicBezTo>
                    <a:pt x="2225613" y="1590826"/>
                    <a:pt x="2241404" y="1571441"/>
                    <a:pt x="2257254" y="1551938"/>
                  </a:cubicBezTo>
                  <a:lnTo>
                    <a:pt x="2305039" y="1493076"/>
                  </a:lnTo>
                  <a:cubicBezTo>
                    <a:pt x="2337152" y="1453657"/>
                    <a:pt x="2369264" y="1413413"/>
                    <a:pt x="2403732" y="1374408"/>
                  </a:cubicBezTo>
                  <a:cubicBezTo>
                    <a:pt x="2420996" y="1354964"/>
                    <a:pt x="2438672" y="1335696"/>
                    <a:pt x="2456880" y="1316665"/>
                  </a:cubicBezTo>
                  <a:lnTo>
                    <a:pt x="2484514" y="1288324"/>
                  </a:lnTo>
                  <a:cubicBezTo>
                    <a:pt x="2493823" y="1278896"/>
                    <a:pt x="2504076" y="1268997"/>
                    <a:pt x="2514151" y="1259570"/>
                  </a:cubicBezTo>
                  <a:cubicBezTo>
                    <a:pt x="2554571" y="1221506"/>
                    <a:pt x="2598998" y="1187096"/>
                    <a:pt x="2645428" y="1156929"/>
                  </a:cubicBezTo>
                  <a:cubicBezTo>
                    <a:pt x="2691799" y="1126702"/>
                    <a:pt x="2740468" y="1101484"/>
                    <a:pt x="2786722" y="1078740"/>
                  </a:cubicBezTo>
                  <a:cubicBezTo>
                    <a:pt x="2809819" y="1067427"/>
                    <a:pt x="2832327" y="1056468"/>
                    <a:pt x="2853479" y="1045332"/>
                  </a:cubicBezTo>
                  <a:cubicBezTo>
                    <a:pt x="2874692" y="1034254"/>
                    <a:pt x="2894666" y="1023059"/>
                    <a:pt x="2912813" y="1010745"/>
                  </a:cubicBezTo>
                  <a:cubicBezTo>
                    <a:pt x="2949344" y="986351"/>
                    <a:pt x="2978923" y="957362"/>
                    <a:pt x="3003140" y="921597"/>
                  </a:cubicBezTo>
                  <a:cubicBezTo>
                    <a:pt x="3027180" y="885831"/>
                    <a:pt x="3046152" y="844115"/>
                    <a:pt x="3060352" y="799394"/>
                  </a:cubicBezTo>
                  <a:cubicBezTo>
                    <a:pt x="3074435" y="754672"/>
                    <a:pt x="3083450" y="706475"/>
                    <a:pt x="3088517" y="658748"/>
                  </a:cubicBezTo>
                  <a:cubicBezTo>
                    <a:pt x="3093407" y="610845"/>
                    <a:pt x="3094468" y="562883"/>
                    <a:pt x="3093467" y="515334"/>
                  </a:cubicBezTo>
                  <a:cubicBezTo>
                    <a:pt x="3091993" y="467725"/>
                    <a:pt x="3088812" y="420647"/>
                    <a:pt x="3084275" y="373804"/>
                  </a:cubicBezTo>
                  <a:cubicBezTo>
                    <a:pt x="3079738" y="326962"/>
                    <a:pt x="3072844" y="280473"/>
                    <a:pt x="3063181" y="234514"/>
                  </a:cubicBezTo>
                  <a:cubicBezTo>
                    <a:pt x="3053635" y="188496"/>
                    <a:pt x="3042264" y="143009"/>
                    <a:pt x="3030185" y="97699"/>
                  </a:cubicBezTo>
                  <a:lnTo>
                    <a:pt x="3001344" y="0"/>
                  </a:lnTo>
                  <a:lnTo>
                    <a:pt x="3270626" y="0"/>
                  </a:lnTo>
                  <a:lnTo>
                    <a:pt x="3279069" y="33769"/>
                  </a:lnTo>
                  <a:cubicBezTo>
                    <a:pt x="3304287" y="142420"/>
                    <a:pt x="3313243" y="255078"/>
                    <a:pt x="3310415" y="366793"/>
                  </a:cubicBezTo>
                  <a:cubicBezTo>
                    <a:pt x="3308942" y="422650"/>
                    <a:pt x="3303109" y="478448"/>
                    <a:pt x="3292916" y="533246"/>
                  </a:cubicBezTo>
                  <a:cubicBezTo>
                    <a:pt x="3282663" y="588042"/>
                    <a:pt x="3268463" y="641838"/>
                    <a:pt x="3252142" y="694396"/>
                  </a:cubicBezTo>
                  <a:cubicBezTo>
                    <a:pt x="3235880" y="747071"/>
                    <a:pt x="3218439" y="798392"/>
                    <a:pt x="3197816" y="850184"/>
                  </a:cubicBezTo>
                  <a:cubicBezTo>
                    <a:pt x="3187505" y="876050"/>
                    <a:pt x="3176310" y="901975"/>
                    <a:pt x="3163642" y="927606"/>
                  </a:cubicBezTo>
                  <a:cubicBezTo>
                    <a:pt x="3150738" y="953179"/>
                    <a:pt x="3136479" y="978633"/>
                    <a:pt x="3119686" y="1003026"/>
                  </a:cubicBezTo>
                  <a:cubicBezTo>
                    <a:pt x="3103130" y="1027537"/>
                    <a:pt x="3084216" y="1051047"/>
                    <a:pt x="3063416" y="1072612"/>
                  </a:cubicBezTo>
                  <a:cubicBezTo>
                    <a:pt x="3052988" y="1083336"/>
                    <a:pt x="3042146" y="1093706"/>
                    <a:pt x="3031010" y="1103546"/>
                  </a:cubicBezTo>
                  <a:cubicBezTo>
                    <a:pt x="3019873" y="1113327"/>
                    <a:pt x="3008384" y="1122460"/>
                    <a:pt x="2996836" y="1131239"/>
                  </a:cubicBezTo>
                  <a:cubicBezTo>
                    <a:pt x="2950406" y="1166238"/>
                    <a:pt x="2903386" y="1192458"/>
                    <a:pt x="2860550" y="1218442"/>
                  </a:cubicBezTo>
                  <a:cubicBezTo>
                    <a:pt x="2817479" y="1244132"/>
                    <a:pt x="2777766" y="1269645"/>
                    <a:pt x="2740763" y="1297810"/>
                  </a:cubicBezTo>
                  <a:cubicBezTo>
                    <a:pt x="2722144" y="1311774"/>
                    <a:pt x="2704350" y="1326505"/>
                    <a:pt x="2687085" y="1341824"/>
                  </a:cubicBezTo>
                  <a:cubicBezTo>
                    <a:pt x="2669704" y="1357026"/>
                    <a:pt x="2652970" y="1373052"/>
                    <a:pt x="2636648" y="1389610"/>
                  </a:cubicBezTo>
                  <a:cubicBezTo>
                    <a:pt x="2628400" y="1397976"/>
                    <a:pt x="2620681" y="1406166"/>
                    <a:pt x="2612314" y="1415122"/>
                  </a:cubicBezTo>
                  <a:lnTo>
                    <a:pt x="2587273" y="1442285"/>
                  </a:lnTo>
                  <a:lnTo>
                    <a:pt x="2537072" y="1497553"/>
                  </a:lnTo>
                  <a:cubicBezTo>
                    <a:pt x="2503310" y="1534556"/>
                    <a:pt x="2468487" y="1571441"/>
                    <a:pt x="2433252" y="1608797"/>
                  </a:cubicBezTo>
                  <a:cubicBezTo>
                    <a:pt x="2415635" y="1627475"/>
                    <a:pt x="2397663" y="1646035"/>
                    <a:pt x="2379575" y="1664655"/>
                  </a:cubicBezTo>
                  <a:cubicBezTo>
                    <a:pt x="2361368" y="1683156"/>
                    <a:pt x="2342867" y="1701598"/>
                    <a:pt x="2324070" y="1719923"/>
                  </a:cubicBezTo>
                  <a:cubicBezTo>
                    <a:pt x="2286538" y="1756631"/>
                    <a:pt x="2247120" y="1792278"/>
                    <a:pt x="2205638" y="1826217"/>
                  </a:cubicBezTo>
                  <a:cubicBezTo>
                    <a:pt x="2164217" y="1860156"/>
                    <a:pt x="2120321" y="1892091"/>
                    <a:pt x="2073891" y="1920550"/>
                  </a:cubicBezTo>
                  <a:cubicBezTo>
                    <a:pt x="2027460" y="1948950"/>
                    <a:pt x="1978261" y="1973697"/>
                    <a:pt x="1926940" y="1993141"/>
                  </a:cubicBezTo>
                  <a:cubicBezTo>
                    <a:pt x="1875620" y="2012526"/>
                    <a:pt x="1822296" y="2026550"/>
                    <a:pt x="1768383" y="2034563"/>
                  </a:cubicBezTo>
                  <a:cubicBezTo>
                    <a:pt x="1741397" y="2038452"/>
                    <a:pt x="1714352" y="2041221"/>
                    <a:pt x="1687248" y="2042223"/>
                  </a:cubicBezTo>
                  <a:lnTo>
                    <a:pt x="1666979" y="2042871"/>
                  </a:lnTo>
                  <a:lnTo>
                    <a:pt x="1646710" y="2042989"/>
                  </a:lnTo>
                  <a:lnTo>
                    <a:pt x="1607351" y="2042105"/>
                  </a:lnTo>
                  <a:cubicBezTo>
                    <a:pt x="1397767" y="2035093"/>
                    <a:pt x="1189303" y="1988899"/>
                    <a:pt x="995040" y="1904229"/>
                  </a:cubicBezTo>
                  <a:cubicBezTo>
                    <a:pt x="946547" y="1882958"/>
                    <a:pt x="898880" y="1859390"/>
                    <a:pt x="852685" y="1833229"/>
                  </a:cubicBezTo>
                  <a:cubicBezTo>
                    <a:pt x="806314" y="1807185"/>
                    <a:pt x="761357" y="1778608"/>
                    <a:pt x="717873" y="1747733"/>
                  </a:cubicBezTo>
                  <a:cubicBezTo>
                    <a:pt x="631023" y="1685925"/>
                    <a:pt x="549947" y="1615573"/>
                    <a:pt x="475235" y="1538622"/>
                  </a:cubicBezTo>
                  <a:cubicBezTo>
                    <a:pt x="400582" y="1461906"/>
                    <a:pt x="331997" y="1376823"/>
                    <a:pt x="272781" y="1285967"/>
                  </a:cubicBezTo>
                  <a:cubicBezTo>
                    <a:pt x="213506" y="1194933"/>
                    <a:pt x="163011" y="1097713"/>
                    <a:pt x="121942" y="996250"/>
                  </a:cubicBezTo>
                  <a:cubicBezTo>
                    <a:pt x="80815" y="894787"/>
                    <a:pt x="49822" y="788906"/>
                    <a:pt x="28846" y="680844"/>
                  </a:cubicBezTo>
                  <a:cubicBezTo>
                    <a:pt x="18240" y="626813"/>
                    <a:pt x="10816" y="572134"/>
                    <a:pt x="5808" y="517278"/>
                  </a:cubicBezTo>
                  <a:cubicBezTo>
                    <a:pt x="1448" y="462363"/>
                    <a:pt x="-909" y="407213"/>
                    <a:pt x="328" y="352062"/>
                  </a:cubicBezTo>
                  <a:cubicBezTo>
                    <a:pt x="1271" y="296971"/>
                    <a:pt x="5160" y="241938"/>
                    <a:pt x="11818" y="187259"/>
                  </a:cubicBezTo>
                  <a:cubicBezTo>
                    <a:pt x="18358" y="132580"/>
                    <a:pt x="27668" y="78314"/>
                    <a:pt x="39452" y="2463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2766A508-898F-4E92-A84C-29725A9BA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007" y="-6667"/>
              <a:ext cx="3332468" cy="2068737"/>
            </a:xfrm>
            <a:custGeom>
              <a:avLst/>
              <a:gdLst>
                <a:gd name="connsiteX0" fmla="*/ 45752 w 3332468"/>
                <a:gd name="connsiteY0" fmla="*/ 0 h 2068737"/>
                <a:gd name="connsiteX1" fmla="*/ 349119 w 3332468"/>
                <a:gd name="connsiteY1" fmla="*/ 0 h 2068737"/>
                <a:gd name="connsiteX2" fmla="*/ 321564 w 3332468"/>
                <a:gd name="connsiteY2" fmla="*/ 110102 h 2068737"/>
                <a:gd name="connsiteX3" fmla="*/ 294607 w 3332468"/>
                <a:gd name="connsiteY3" fmla="*/ 387121 h 2068737"/>
                <a:gd name="connsiteX4" fmla="*/ 383755 w 3332468"/>
                <a:gd name="connsiteY4" fmla="*/ 882532 h 2068737"/>
                <a:gd name="connsiteX5" fmla="*/ 628751 w 3332468"/>
                <a:gd name="connsiteY5" fmla="*/ 1298340 h 2068737"/>
                <a:gd name="connsiteX6" fmla="*/ 1081562 w 3332468"/>
                <a:gd name="connsiteY6" fmla="*/ 1646035 h 2068737"/>
                <a:gd name="connsiteX7" fmla="*/ 1652333 w 3332468"/>
                <a:gd name="connsiteY7" fmla="*/ 1774130 h 2068737"/>
                <a:gd name="connsiteX8" fmla="*/ 1949650 w 3332468"/>
                <a:gd name="connsiteY8" fmla="*/ 1675378 h 2068737"/>
                <a:gd name="connsiteX9" fmla="*/ 2261639 w 3332468"/>
                <a:gd name="connsiteY9" fmla="*/ 1374172 h 2068737"/>
                <a:gd name="connsiteX10" fmla="*/ 2424204 w 3332468"/>
                <a:gd name="connsiteY10" fmla="*/ 1200354 h 2068737"/>
                <a:gd name="connsiteX11" fmla="*/ 2803775 w 3332468"/>
                <a:gd name="connsiteY11" fmla="*/ 927017 h 2068737"/>
                <a:gd name="connsiteX12" fmla="*/ 2926214 w 3332468"/>
                <a:gd name="connsiteY12" fmla="*/ 848887 h 2068737"/>
                <a:gd name="connsiteX13" fmla="*/ 2999689 w 3332468"/>
                <a:gd name="connsiteY13" fmla="*/ 690153 h 2068737"/>
                <a:gd name="connsiteX14" fmla="*/ 3003931 w 3332468"/>
                <a:gd name="connsiteY14" fmla="*/ 138649 h 2068737"/>
                <a:gd name="connsiteX15" fmla="*/ 2962530 w 3332468"/>
                <a:gd name="connsiteY15" fmla="*/ 4325 h 2068737"/>
                <a:gd name="connsiteX16" fmla="*/ 2960673 w 3332468"/>
                <a:gd name="connsiteY16" fmla="*/ 0 h 2068737"/>
                <a:gd name="connsiteX17" fmla="*/ 3270378 w 3332468"/>
                <a:gd name="connsiteY17" fmla="*/ 0 h 2068737"/>
                <a:gd name="connsiteX18" fmla="*/ 3276702 w 3332468"/>
                <a:gd name="connsiteY18" fmla="*/ 18152 h 2068737"/>
                <a:gd name="connsiteX19" fmla="*/ 3283396 w 3332468"/>
                <a:gd name="connsiteY19" fmla="*/ 769521 h 2068737"/>
                <a:gd name="connsiteX20" fmla="*/ 2634317 w 3332468"/>
                <a:gd name="connsiteY20" fmla="*/ 1406873 h 2068737"/>
                <a:gd name="connsiteX21" fmla="*/ 1652274 w 3332468"/>
                <a:gd name="connsiteY21" fmla="*/ 2068737 h 2068737"/>
                <a:gd name="connsiteX22" fmla="*/ 404614 w 3332468"/>
                <a:gd name="connsiteY22" fmla="*/ 1489599 h 2068737"/>
                <a:gd name="connsiteX23" fmla="*/ 0 w 3332468"/>
                <a:gd name="connsiteY23" fmla="*/ 387121 h 2068737"/>
                <a:gd name="connsiteX24" fmla="*/ 33569 w 3332468"/>
                <a:gd name="connsiteY24" fmla="*/ 48220 h 20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32468" h="2068737">
                  <a:moveTo>
                    <a:pt x="45752" y="0"/>
                  </a:moveTo>
                  <a:lnTo>
                    <a:pt x="349119" y="0"/>
                  </a:lnTo>
                  <a:lnTo>
                    <a:pt x="321564" y="110102"/>
                  </a:lnTo>
                  <a:cubicBezTo>
                    <a:pt x="303637" y="200561"/>
                    <a:pt x="294607" y="293111"/>
                    <a:pt x="294607" y="387121"/>
                  </a:cubicBezTo>
                  <a:cubicBezTo>
                    <a:pt x="294607" y="557993"/>
                    <a:pt x="324598" y="724681"/>
                    <a:pt x="383755" y="882532"/>
                  </a:cubicBezTo>
                  <a:cubicBezTo>
                    <a:pt x="440791" y="1034843"/>
                    <a:pt x="523222" y="1174782"/>
                    <a:pt x="628751" y="1298340"/>
                  </a:cubicBezTo>
                  <a:cubicBezTo>
                    <a:pt x="753546" y="1444524"/>
                    <a:pt x="910159" y="1564724"/>
                    <a:pt x="1081562" y="1646035"/>
                  </a:cubicBezTo>
                  <a:cubicBezTo>
                    <a:pt x="1260801" y="1731059"/>
                    <a:pt x="1452825" y="1774130"/>
                    <a:pt x="1652333" y="1774130"/>
                  </a:cubicBezTo>
                  <a:cubicBezTo>
                    <a:pt x="1760984" y="1774130"/>
                    <a:pt x="1852666" y="1743668"/>
                    <a:pt x="1949650" y="1675378"/>
                  </a:cubicBezTo>
                  <a:cubicBezTo>
                    <a:pt x="2054177" y="1601785"/>
                    <a:pt x="2154933" y="1491190"/>
                    <a:pt x="2261639" y="1374172"/>
                  </a:cubicBezTo>
                  <a:cubicBezTo>
                    <a:pt x="2313431" y="1317372"/>
                    <a:pt x="2366932" y="1258627"/>
                    <a:pt x="2424204" y="1200354"/>
                  </a:cubicBezTo>
                  <a:cubicBezTo>
                    <a:pt x="2569739" y="1052225"/>
                    <a:pt x="2705023" y="979870"/>
                    <a:pt x="2803775" y="927017"/>
                  </a:cubicBezTo>
                  <a:cubicBezTo>
                    <a:pt x="2866350" y="893491"/>
                    <a:pt x="2902940" y="873340"/>
                    <a:pt x="2926214" y="848887"/>
                  </a:cubicBezTo>
                  <a:cubicBezTo>
                    <a:pt x="2953553" y="820193"/>
                    <a:pt x="2978301" y="766751"/>
                    <a:pt x="2999689" y="690153"/>
                  </a:cubicBezTo>
                  <a:cubicBezTo>
                    <a:pt x="3049183" y="512977"/>
                    <a:pt x="3050597" y="327433"/>
                    <a:pt x="3003931" y="138649"/>
                  </a:cubicBezTo>
                  <a:cubicBezTo>
                    <a:pt x="2992854" y="93869"/>
                    <a:pt x="2979004" y="48993"/>
                    <a:pt x="2962530" y="4325"/>
                  </a:cubicBezTo>
                  <a:lnTo>
                    <a:pt x="2960673" y="0"/>
                  </a:lnTo>
                  <a:lnTo>
                    <a:pt x="3270378" y="0"/>
                  </a:lnTo>
                  <a:lnTo>
                    <a:pt x="3276702" y="18152"/>
                  </a:lnTo>
                  <a:cubicBezTo>
                    <a:pt x="3345009" y="259305"/>
                    <a:pt x="3354411" y="515378"/>
                    <a:pt x="3283396" y="769521"/>
                  </a:cubicBezTo>
                  <a:cubicBezTo>
                    <a:pt x="3158600" y="1216145"/>
                    <a:pt x="2933285" y="1102544"/>
                    <a:pt x="2634317" y="1406873"/>
                  </a:cubicBezTo>
                  <a:cubicBezTo>
                    <a:pt x="2335291" y="1711202"/>
                    <a:pt x="2108562" y="2068737"/>
                    <a:pt x="1652274" y="2068737"/>
                  </a:cubicBezTo>
                  <a:cubicBezTo>
                    <a:pt x="1154153" y="2068737"/>
                    <a:pt x="707528" y="1844424"/>
                    <a:pt x="404614" y="1489599"/>
                  </a:cubicBezTo>
                  <a:cubicBezTo>
                    <a:pt x="152607" y="1194402"/>
                    <a:pt x="0" y="808880"/>
                    <a:pt x="0" y="387121"/>
                  </a:cubicBezTo>
                  <a:cubicBezTo>
                    <a:pt x="0" y="271031"/>
                    <a:pt x="11559" y="157688"/>
                    <a:pt x="33569" y="4822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5DE9020C-BC03-4386-90DE-39B7B9325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007" y="-6667"/>
              <a:ext cx="3332468" cy="2068737"/>
            </a:xfrm>
            <a:custGeom>
              <a:avLst/>
              <a:gdLst>
                <a:gd name="connsiteX0" fmla="*/ 45752 w 3332468"/>
                <a:gd name="connsiteY0" fmla="*/ 0 h 2068737"/>
                <a:gd name="connsiteX1" fmla="*/ 409834 w 3332468"/>
                <a:gd name="connsiteY1" fmla="*/ 0 h 2068737"/>
                <a:gd name="connsiteX2" fmla="*/ 379402 w 3332468"/>
                <a:gd name="connsiteY2" fmla="*/ 121658 h 2068737"/>
                <a:gd name="connsiteX3" fmla="*/ 353587 w 3332468"/>
                <a:gd name="connsiteY3" fmla="*/ 387121 h 2068737"/>
                <a:gd name="connsiteX4" fmla="*/ 438906 w 3332468"/>
                <a:gd name="connsiteY4" fmla="*/ 861850 h 2068737"/>
                <a:gd name="connsiteX5" fmla="*/ 673531 w 3332468"/>
                <a:gd name="connsiteY5" fmla="*/ 1260041 h 2068737"/>
                <a:gd name="connsiteX6" fmla="*/ 1106780 w 3332468"/>
                <a:gd name="connsiteY6" fmla="*/ 1592770 h 2068737"/>
                <a:gd name="connsiteX7" fmla="*/ 1652333 w 3332468"/>
                <a:gd name="connsiteY7" fmla="*/ 1715209 h 2068737"/>
                <a:gd name="connsiteX8" fmla="*/ 2218096 w 3332468"/>
                <a:gd name="connsiteY8" fmla="*/ 1334518 h 2068737"/>
                <a:gd name="connsiteX9" fmla="*/ 2382193 w 3332468"/>
                <a:gd name="connsiteY9" fmla="*/ 1159109 h 2068737"/>
                <a:gd name="connsiteX10" fmla="*/ 2775964 w 3332468"/>
                <a:gd name="connsiteY10" fmla="*/ 875108 h 2068737"/>
                <a:gd name="connsiteX11" fmla="*/ 2883555 w 3332468"/>
                <a:gd name="connsiteY11" fmla="*/ 808291 h 2068737"/>
                <a:gd name="connsiteX12" fmla="*/ 2942948 w 3332468"/>
                <a:gd name="connsiteY12" fmla="*/ 674362 h 2068737"/>
                <a:gd name="connsiteX13" fmla="*/ 2946777 w 3332468"/>
                <a:gd name="connsiteY13" fmla="*/ 152849 h 2068737"/>
                <a:gd name="connsiteX14" fmla="*/ 2907094 w 3332468"/>
                <a:gd name="connsiteY14" fmla="*/ 24238 h 2068737"/>
                <a:gd name="connsiteX15" fmla="*/ 2896673 w 3332468"/>
                <a:gd name="connsiteY15" fmla="*/ 0 h 2068737"/>
                <a:gd name="connsiteX16" fmla="*/ 3270378 w 3332468"/>
                <a:gd name="connsiteY16" fmla="*/ 0 h 2068737"/>
                <a:gd name="connsiteX17" fmla="*/ 3276702 w 3332468"/>
                <a:gd name="connsiteY17" fmla="*/ 18152 h 2068737"/>
                <a:gd name="connsiteX18" fmla="*/ 3283396 w 3332468"/>
                <a:gd name="connsiteY18" fmla="*/ 769521 h 2068737"/>
                <a:gd name="connsiteX19" fmla="*/ 2634317 w 3332468"/>
                <a:gd name="connsiteY19" fmla="*/ 1406873 h 2068737"/>
                <a:gd name="connsiteX20" fmla="*/ 1652274 w 3332468"/>
                <a:gd name="connsiteY20" fmla="*/ 2068737 h 2068737"/>
                <a:gd name="connsiteX21" fmla="*/ 404614 w 3332468"/>
                <a:gd name="connsiteY21" fmla="*/ 1489599 h 2068737"/>
                <a:gd name="connsiteX22" fmla="*/ 0 w 3332468"/>
                <a:gd name="connsiteY22" fmla="*/ 387121 h 2068737"/>
                <a:gd name="connsiteX23" fmla="*/ 33569 w 3332468"/>
                <a:gd name="connsiteY23" fmla="*/ 48220 h 20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32468" h="2068737">
                  <a:moveTo>
                    <a:pt x="45752" y="0"/>
                  </a:moveTo>
                  <a:lnTo>
                    <a:pt x="409834" y="0"/>
                  </a:lnTo>
                  <a:lnTo>
                    <a:pt x="379402" y="121658"/>
                  </a:lnTo>
                  <a:cubicBezTo>
                    <a:pt x="362234" y="208339"/>
                    <a:pt x="353587" y="297030"/>
                    <a:pt x="353587" y="387121"/>
                  </a:cubicBezTo>
                  <a:cubicBezTo>
                    <a:pt x="353587" y="550922"/>
                    <a:pt x="382282" y="710599"/>
                    <a:pt x="438906" y="861850"/>
                  </a:cubicBezTo>
                  <a:cubicBezTo>
                    <a:pt x="493526" y="1007739"/>
                    <a:pt x="572481" y="1141668"/>
                    <a:pt x="673531" y="1260041"/>
                  </a:cubicBezTo>
                  <a:cubicBezTo>
                    <a:pt x="792964" y="1399980"/>
                    <a:pt x="942802" y="1514994"/>
                    <a:pt x="1106780" y="1592770"/>
                  </a:cubicBezTo>
                  <a:cubicBezTo>
                    <a:pt x="1278064" y="1674023"/>
                    <a:pt x="1461605" y="1715209"/>
                    <a:pt x="1652333" y="1715209"/>
                  </a:cubicBezTo>
                  <a:cubicBezTo>
                    <a:pt x="1861327" y="1715209"/>
                    <a:pt x="1990071" y="1584698"/>
                    <a:pt x="2218096" y="1334518"/>
                  </a:cubicBezTo>
                  <a:cubicBezTo>
                    <a:pt x="2270242" y="1277305"/>
                    <a:pt x="2324155" y="1218148"/>
                    <a:pt x="2382193" y="1159109"/>
                  </a:cubicBezTo>
                  <a:cubicBezTo>
                    <a:pt x="2533974" y="1004617"/>
                    <a:pt x="2673853" y="929728"/>
                    <a:pt x="2775964" y="875108"/>
                  </a:cubicBezTo>
                  <a:cubicBezTo>
                    <a:pt x="2826048" y="848240"/>
                    <a:pt x="2865643" y="827087"/>
                    <a:pt x="2883555" y="808291"/>
                  </a:cubicBezTo>
                  <a:cubicBezTo>
                    <a:pt x="2903588" y="787256"/>
                    <a:pt x="2924682" y="739706"/>
                    <a:pt x="2942948" y="674362"/>
                  </a:cubicBezTo>
                  <a:cubicBezTo>
                    <a:pt x="2989731" y="507085"/>
                    <a:pt x="2990969" y="331616"/>
                    <a:pt x="2946777" y="152849"/>
                  </a:cubicBezTo>
                  <a:cubicBezTo>
                    <a:pt x="2936171" y="109999"/>
                    <a:pt x="2922896" y="67030"/>
                    <a:pt x="2907094" y="24238"/>
                  </a:cubicBezTo>
                  <a:lnTo>
                    <a:pt x="2896673" y="0"/>
                  </a:lnTo>
                  <a:lnTo>
                    <a:pt x="3270378" y="0"/>
                  </a:lnTo>
                  <a:lnTo>
                    <a:pt x="3276702" y="18152"/>
                  </a:lnTo>
                  <a:cubicBezTo>
                    <a:pt x="3345009" y="259305"/>
                    <a:pt x="3354411" y="515378"/>
                    <a:pt x="3283396" y="769521"/>
                  </a:cubicBezTo>
                  <a:cubicBezTo>
                    <a:pt x="3158600" y="1216145"/>
                    <a:pt x="2933285" y="1102544"/>
                    <a:pt x="2634317" y="1406873"/>
                  </a:cubicBezTo>
                  <a:cubicBezTo>
                    <a:pt x="2335291" y="1711202"/>
                    <a:pt x="2108562" y="2068737"/>
                    <a:pt x="1652274" y="2068737"/>
                  </a:cubicBezTo>
                  <a:cubicBezTo>
                    <a:pt x="1154153" y="2068737"/>
                    <a:pt x="707528" y="1844424"/>
                    <a:pt x="404614" y="1489599"/>
                  </a:cubicBezTo>
                  <a:cubicBezTo>
                    <a:pt x="152607" y="1194402"/>
                    <a:pt x="0" y="808880"/>
                    <a:pt x="0" y="387121"/>
                  </a:cubicBezTo>
                  <a:cubicBezTo>
                    <a:pt x="0" y="271031"/>
                    <a:pt x="11559" y="157688"/>
                    <a:pt x="33569" y="4822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Freeform: Shape 30">
              <a:extLst>
                <a:ext uri="{FF2B5EF4-FFF2-40B4-BE49-F238E27FC236}">
                  <a16:creationId xmlns:a16="http://schemas.microsoft.com/office/drawing/2014/main" id="{07E97BE4-0B75-4DB2-9C31-E2427B2759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49472" y="-6668"/>
              <a:ext cx="3411549" cy="2092896"/>
            </a:xfrm>
            <a:custGeom>
              <a:avLst/>
              <a:gdLst>
                <a:gd name="connsiteX0" fmla="*/ 45799 w 3411549"/>
                <a:gd name="connsiteY0" fmla="*/ 0 h 2092896"/>
                <a:gd name="connsiteX1" fmla="*/ 183781 w 3411549"/>
                <a:gd name="connsiteY1" fmla="*/ 0 h 2092896"/>
                <a:gd name="connsiteX2" fmla="*/ 175940 w 3411549"/>
                <a:gd name="connsiteY2" fmla="*/ 32415 h 2092896"/>
                <a:gd name="connsiteX3" fmla="*/ 146891 w 3411549"/>
                <a:gd name="connsiteY3" fmla="*/ 332737 h 2092896"/>
                <a:gd name="connsiteX4" fmla="*/ 171933 w 3411549"/>
                <a:gd name="connsiteY4" fmla="*/ 633060 h 2092896"/>
                <a:gd name="connsiteX5" fmla="*/ 252066 w 3411549"/>
                <a:gd name="connsiteY5" fmla="*/ 923777 h 2092896"/>
                <a:gd name="connsiteX6" fmla="*/ 569475 w 3411549"/>
                <a:gd name="connsiteY6" fmla="*/ 1438044 h 2092896"/>
                <a:gd name="connsiteX7" fmla="*/ 1061999 w 3411549"/>
                <a:gd name="connsiteY7" fmla="*/ 1800469 h 2092896"/>
                <a:gd name="connsiteX8" fmla="*/ 1097058 w 3411549"/>
                <a:gd name="connsiteY8" fmla="*/ 1816908 h 2092896"/>
                <a:gd name="connsiteX9" fmla="*/ 1114616 w 3411549"/>
                <a:gd name="connsiteY9" fmla="*/ 1825157 h 2092896"/>
                <a:gd name="connsiteX10" fmla="*/ 1132588 w 3411549"/>
                <a:gd name="connsiteY10" fmla="*/ 1832464 h 2092896"/>
                <a:gd name="connsiteX11" fmla="*/ 1168529 w 3411549"/>
                <a:gd name="connsiteY11" fmla="*/ 1847135 h 2092896"/>
                <a:gd name="connsiteX12" fmla="*/ 1204766 w 3411549"/>
                <a:gd name="connsiteY12" fmla="*/ 1861158 h 2092896"/>
                <a:gd name="connsiteX13" fmla="*/ 1278300 w 3411549"/>
                <a:gd name="connsiteY13" fmla="*/ 1886671 h 2092896"/>
                <a:gd name="connsiteX14" fmla="*/ 1353248 w 3411549"/>
                <a:gd name="connsiteY14" fmla="*/ 1908590 h 2092896"/>
                <a:gd name="connsiteX15" fmla="*/ 1662586 w 3411549"/>
                <a:gd name="connsiteY15" fmla="*/ 1958320 h 2092896"/>
                <a:gd name="connsiteX16" fmla="*/ 1701945 w 3411549"/>
                <a:gd name="connsiteY16" fmla="*/ 1960853 h 2092896"/>
                <a:gd name="connsiteX17" fmla="*/ 1740421 w 3411549"/>
                <a:gd name="connsiteY17" fmla="*/ 1961443 h 2092896"/>
                <a:gd name="connsiteX18" fmla="*/ 1778779 w 3411549"/>
                <a:gd name="connsiteY18" fmla="*/ 1960205 h 2092896"/>
                <a:gd name="connsiteX19" fmla="*/ 1817018 w 3411549"/>
                <a:gd name="connsiteY19" fmla="*/ 1957082 h 2092896"/>
                <a:gd name="connsiteX20" fmla="*/ 1855023 w 3411549"/>
                <a:gd name="connsiteY20" fmla="*/ 1952016 h 2092896"/>
                <a:gd name="connsiteX21" fmla="*/ 1892732 w 3411549"/>
                <a:gd name="connsiteY21" fmla="*/ 1944886 h 2092896"/>
                <a:gd name="connsiteX22" fmla="*/ 1929971 w 3411549"/>
                <a:gd name="connsiteY22" fmla="*/ 1935517 h 2092896"/>
                <a:gd name="connsiteX23" fmla="*/ 1966737 w 3411549"/>
                <a:gd name="connsiteY23" fmla="*/ 1924145 h 2092896"/>
                <a:gd name="connsiteX24" fmla="*/ 2107442 w 3411549"/>
                <a:gd name="connsiteY24" fmla="*/ 1859686 h 2092896"/>
                <a:gd name="connsiteX25" fmla="*/ 2236362 w 3411549"/>
                <a:gd name="connsiteY25" fmla="*/ 1770361 h 2092896"/>
                <a:gd name="connsiteX26" fmla="*/ 2354617 w 3411549"/>
                <a:gd name="connsiteY26" fmla="*/ 1664655 h 2092896"/>
                <a:gd name="connsiteX27" fmla="*/ 2411064 w 3411549"/>
                <a:gd name="connsiteY27" fmla="*/ 1608209 h 2092896"/>
                <a:gd name="connsiteX28" fmla="*/ 2466273 w 3411549"/>
                <a:gd name="connsiteY28" fmla="*/ 1550172 h 2092896"/>
                <a:gd name="connsiteX29" fmla="*/ 2575867 w 3411549"/>
                <a:gd name="connsiteY29" fmla="*/ 1432269 h 2092896"/>
                <a:gd name="connsiteX30" fmla="*/ 2631194 w 3411549"/>
                <a:gd name="connsiteY30" fmla="*/ 1373230 h 2092896"/>
                <a:gd name="connsiteX31" fmla="*/ 2688230 w 3411549"/>
                <a:gd name="connsiteY31" fmla="*/ 1314839 h 2092896"/>
                <a:gd name="connsiteX32" fmla="*/ 2955026 w 3411549"/>
                <a:gd name="connsiteY32" fmla="*/ 1120045 h 2092896"/>
                <a:gd name="connsiteX33" fmla="*/ 3089190 w 3411549"/>
                <a:gd name="connsiteY33" fmla="*/ 1037732 h 2092896"/>
                <a:gd name="connsiteX34" fmla="*/ 3190005 w 3411549"/>
                <a:gd name="connsiteY34" fmla="*/ 933677 h 2092896"/>
                <a:gd name="connsiteX35" fmla="*/ 3252638 w 3411549"/>
                <a:gd name="connsiteY35" fmla="*/ 801339 h 2092896"/>
                <a:gd name="connsiteX36" fmla="*/ 3289935 w 3411549"/>
                <a:gd name="connsiteY36" fmla="*/ 654330 h 2092896"/>
                <a:gd name="connsiteX37" fmla="*/ 3296358 w 3411549"/>
                <a:gd name="connsiteY37" fmla="*/ 616797 h 2092896"/>
                <a:gd name="connsiteX38" fmla="*/ 3301778 w 3411549"/>
                <a:gd name="connsiteY38" fmla="*/ 579206 h 2092896"/>
                <a:gd name="connsiteX39" fmla="*/ 3305844 w 3411549"/>
                <a:gd name="connsiteY39" fmla="*/ 541496 h 2092896"/>
                <a:gd name="connsiteX40" fmla="*/ 3308790 w 3411549"/>
                <a:gd name="connsiteY40" fmla="*/ 503727 h 2092896"/>
                <a:gd name="connsiteX41" fmla="*/ 3310441 w 3411549"/>
                <a:gd name="connsiteY41" fmla="*/ 352535 h 2092896"/>
                <a:gd name="connsiteX42" fmla="*/ 3308143 w 3411549"/>
                <a:gd name="connsiteY42" fmla="*/ 314825 h 2092896"/>
                <a:gd name="connsiteX43" fmla="*/ 3304666 w 3411549"/>
                <a:gd name="connsiteY43" fmla="*/ 277233 h 2092896"/>
                <a:gd name="connsiteX44" fmla="*/ 3300365 w 3411549"/>
                <a:gd name="connsiteY44" fmla="*/ 239700 h 2092896"/>
                <a:gd name="connsiteX45" fmla="*/ 3295061 w 3411549"/>
                <a:gd name="connsiteY45" fmla="*/ 202285 h 2092896"/>
                <a:gd name="connsiteX46" fmla="*/ 3264187 w 3411549"/>
                <a:gd name="connsiteY46" fmla="*/ 54216 h 2092896"/>
                <a:gd name="connsiteX47" fmla="*/ 3247112 w 3411549"/>
                <a:gd name="connsiteY47" fmla="*/ 0 h 2092896"/>
                <a:gd name="connsiteX48" fmla="*/ 3365750 w 3411549"/>
                <a:gd name="connsiteY48" fmla="*/ 0 h 2092896"/>
                <a:gd name="connsiteX49" fmla="*/ 3376895 w 3411549"/>
                <a:gd name="connsiteY49" fmla="*/ 43343 h 2092896"/>
                <a:gd name="connsiteX50" fmla="*/ 3411549 w 3411549"/>
                <a:gd name="connsiteY50" fmla="*/ 387122 h 2092896"/>
                <a:gd name="connsiteX51" fmla="*/ 1705775 w 3411549"/>
                <a:gd name="connsiteY51" fmla="*/ 2092896 h 2092896"/>
                <a:gd name="connsiteX52" fmla="*/ 0 w 3411549"/>
                <a:gd name="connsiteY52" fmla="*/ 387122 h 2092896"/>
                <a:gd name="connsiteX53" fmla="*/ 34655 w 3411549"/>
                <a:gd name="connsiteY53" fmla="*/ 43343 h 209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411549" h="2092896">
                  <a:moveTo>
                    <a:pt x="45799" y="0"/>
                  </a:moveTo>
                  <a:lnTo>
                    <a:pt x="183781" y="0"/>
                  </a:lnTo>
                  <a:lnTo>
                    <a:pt x="175940" y="32415"/>
                  </a:lnTo>
                  <a:cubicBezTo>
                    <a:pt x="157144" y="131462"/>
                    <a:pt x="147422" y="232041"/>
                    <a:pt x="146891" y="332737"/>
                  </a:cubicBezTo>
                  <a:cubicBezTo>
                    <a:pt x="146125" y="433434"/>
                    <a:pt x="154610" y="534013"/>
                    <a:pt x="171933" y="633060"/>
                  </a:cubicBezTo>
                  <a:cubicBezTo>
                    <a:pt x="189079" y="732166"/>
                    <a:pt x="216418" y="829503"/>
                    <a:pt x="252066" y="923777"/>
                  </a:cubicBezTo>
                  <a:cubicBezTo>
                    <a:pt x="323832" y="1112091"/>
                    <a:pt x="431010" y="1288266"/>
                    <a:pt x="569475" y="1438044"/>
                  </a:cubicBezTo>
                  <a:cubicBezTo>
                    <a:pt x="707941" y="1587822"/>
                    <a:pt x="876220" y="1710791"/>
                    <a:pt x="1061999" y="1800469"/>
                  </a:cubicBezTo>
                  <a:lnTo>
                    <a:pt x="1097058" y="1816908"/>
                  </a:lnTo>
                  <a:lnTo>
                    <a:pt x="1114616" y="1825157"/>
                  </a:lnTo>
                  <a:lnTo>
                    <a:pt x="1132588" y="1832464"/>
                  </a:lnTo>
                  <a:lnTo>
                    <a:pt x="1168529" y="1847135"/>
                  </a:lnTo>
                  <a:cubicBezTo>
                    <a:pt x="1180549" y="1851967"/>
                    <a:pt x="1192452" y="1857211"/>
                    <a:pt x="1204766" y="1861158"/>
                  </a:cubicBezTo>
                  <a:cubicBezTo>
                    <a:pt x="1229277" y="1869526"/>
                    <a:pt x="1253612" y="1878658"/>
                    <a:pt x="1278300" y="1886671"/>
                  </a:cubicBezTo>
                  <a:lnTo>
                    <a:pt x="1353248" y="1908590"/>
                  </a:lnTo>
                  <a:cubicBezTo>
                    <a:pt x="1454003" y="1934810"/>
                    <a:pt x="1557705" y="1951720"/>
                    <a:pt x="1662586" y="1958320"/>
                  </a:cubicBezTo>
                  <a:lnTo>
                    <a:pt x="1701945" y="1960853"/>
                  </a:lnTo>
                  <a:cubicBezTo>
                    <a:pt x="1714848" y="1961207"/>
                    <a:pt x="1727575" y="1961207"/>
                    <a:pt x="1740421" y="1961443"/>
                  </a:cubicBezTo>
                  <a:cubicBezTo>
                    <a:pt x="1753206" y="1961325"/>
                    <a:pt x="1765992" y="1960559"/>
                    <a:pt x="1778779" y="1960205"/>
                  </a:cubicBezTo>
                  <a:cubicBezTo>
                    <a:pt x="1791564" y="1959498"/>
                    <a:pt x="1804232" y="1958084"/>
                    <a:pt x="1817018" y="1957082"/>
                  </a:cubicBezTo>
                  <a:cubicBezTo>
                    <a:pt x="1829686" y="1955668"/>
                    <a:pt x="1842295" y="1953665"/>
                    <a:pt x="1855023" y="1952016"/>
                  </a:cubicBezTo>
                  <a:cubicBezTo>
                    <a:pt x="1867573" y="1949776"/>
                    <a:pt x="1880123" y="1947301"/>
                    <a:pt x="1892732" y="1944886"/>
                  </a:cubicBezTo>
                  <a:cubicBezTo>
                    <a:pt x="1905105" y="1941763"/>
                    <a:pt x="1917597" y="1938876"/>
                    <a:pt x="1929971" y="1935517"/>
                  </a:cubicBezTo>
                  <a:cubicBezTo>
                    <a:pt x="1942167" y="1931687"/>
                    <a:pt x="1954599" y="1928388"/>
                    <a:pt x="1966737" y="1924145"/>
                  </a:cubicBezTo>
                  <a:cubicBezTo>
                    <a:pt x="2015406" y="1907707"/>
                    <a:pt x="2062426" y="1885670"/>
                    <a:pt x="2107442" y="1859686"/>
                  </a:cubicBezTo>
                  <a:cubicBezTo>
                    <a:pt x="2152340" y="1833406"/>
                    <a:pt x="2195470" y="1803534"/>
                    <a:pt x="2236362" y="1770361"/>
                  </a:cubicBezTo>
                  <a:cubicBezTo>
                    <a:pt x="2277371" y="1737306"/>
                    <a:pt x="2316672" y="1701776"/>
                    <a:pt x="2354617" y="1664655"/>
                  </a:cubicBezTo>
                  <a:cubicBezTo>
                    <a:pt x="2373649" y="1646154"/>
                    <a:pt x="2392503" y="1627358"/>
                    <a:pt x="2411064" y="1608209"/>
                  </a:cubicBezTo>
                  <a:cubicBezTo>
                    <a:pt x="2429624" y="1589059"/>
                    <a:pt x="2447949" y="1569674"/>
                    <a:pt x="2466273" y="1550172"/>
                  </a:cubicBezTo>
                  <a:cubicBezTo>
                    <a:pt x="2502981" y="1511224"/>
                    <a:pt x="2539218" y="1471688"/>
                    <a:pt x="2575867" y="1432269"/>
                  </a:cubicBezTo>
                  <a:lnTo>
                    <a:pt x="2631194" y="1373230"/>
                  </a:lnTo>
                  <a:cubicBezTo>
                    <a:pt x="2649755" y="1353609"/>
                    <a:pt x="2668373" y="1334165"/>
                    <a:pt x="2688230" y="1314839"/>
                  </a:cubicBezTo>
                  <a:cubicBezTo>
                    <a:pt x="2766242" y="1237122"/>
                    <a:pt x="2859927" y="1173133"/>
                    <a:pt x="2955026" y="1120045"/>
                  </a:cubicBezTo>
                  <a:cubicBezTo>
                    <a:pt x="3002104" y="1092941"/>
                    <a:pt x="3048829" y="1067546"/>
                    <a:pt x="3089190" y="1037732"/>
                  </a:cubicBezTo>
                  <a:cubicBezTo>
                    <a:pt x="3129728" y="1008095"/>
                    <a:pt x="3163608" y="973920"/>
                    <a:pt x="3190005" y="933677"/>
                  </a:cubicBezTo>
                  <a:cubicBezTo>
                    <a:pt x="3216814" y="893846"/>
                    <a:pt x="3236670" y="848653"/>
                    <a:pt x="3252638" y="801339"/>
                  </a:cubicBezTo>
                  <a:cubicBezTo>
                    <a:pt x="3268606" y="754025"/>
                    <a:pt x="3280508" y="704237"/>
                    <a:pt x="3289935" y="654330"/>
                  </a:cubicBezTo>
                  <a:cubicBezTo>
                    <a:pt x="3292057" y="641780"/>
                    <a:pt x="3294590" y="629347"/>
                    <a:pt x="3296358" y="616797"/>
                  </a:cubicBezTo>
                  <a:lnTo>
                    <a:pt x="3301778" y="579206"/>
                  </a:lnTo>
                  <a:lnTo>
                    <a:pt x="3305844" y="541496"/>
                  </a:lnTo>
                  <a:cubicBezTo>
                    <a:pt x="3307376" y="528945"/>
                    <a:pt x="3307730" y="516278"/>
                    <a:pt x="3308790" y="503727"/>
                  </a:cubicBezTo>
                  <a:cubicBezTo>
                    <a:pt x="3312384" y="453350"/>
                    <a:pt x="3312443" y="402854"/>
                    <a:pt x="3310441" y="352535"/>
                  </a:cubicBezTo>
                  <a:lnTo>
                    <a:pt x="3308143" y="314825"/>
                  </a:lnTo>
                  <a:cubicBezTo>
                    <a:pt x="3307141" y="302275"/>
                    <a:pt x="3305785" y="289784"/>
                    <a:pt x="3304666" y="277233"/>
                  </a:cubicBezTo>
                  <a:cubicBezTo>
                    <a:pt x="3303665" y="264683"/>
                    <a:pt x="3301778" y="252192"/>
                    <a:pt x="3300365" y="239700"/>
                  </a:cubicBezTo>
                  <a:cubicBezTo>
                    <a:pt x="3299068" y="227150"/>
                    <a:pt x="3297006" y="214718"/>
                    <a:pt x="3295061" y="202285"/>
                  </a:cubicBezTo>
                  <a:cubicBezTo>
                    <a:pt x="3287167" y="152497"/>
                    <a:pt x="3276855" y="103121"/>
                    <a:pt x="3264187" y="54216"/>
                  </a:cubicBezTo>
                  <a:lnTo>
                    <a:pt x="3247112" y="0"/>
                  </a:lnTo>
                  <a:lnTo>
                    <a:pt x="3365750" y="0"/>
                  </a:lnTo>
                  <a:lnTo>
                    <a:pt x="3376895" y="43343"/>
                  </a:lnTo>
                  <a:cubicBezTo>
                    <a:pt x="3399616" y="154386"/>
                    <a:pt x="3411549" y="269360"/>
                    <a:pt x="3411549" y="387122"/>
                  </a:cubicBezTo>
                  <a:cubicBezTo>
                    <a:pt x="3411549" y="1329216"/>
                    <a:pt x="2647869" y="2092896"/>
                    <a:pt x="1705775" y="2092896"/>
                  </a:cubicBezTo>
                  <a:cubicBezTo>
                    <a:pt x="763680" y="2092896"/>
                    <a:pt x="0" y="1329216"/>
                    <a:pt x="0" y="387122"/>
                  </a:cubicBezTo>
                  <a:cubicBezTo>
                    <a:pt x="0" y="269360"/>
                    <a:pt x="11933" y="154386"/>
                    <a:pt x="34655" y="4334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Afbeelding 3"/>
          <p:cNvPicPr>
            <a:picLocks noChangeAspect="1"/>
          </p:cNvPicPr>
          <p:nvPr/>
        </p:nvPicPr>
        <p:blipFill rotWithShape="1">
          <a:blip r:embed="rId6">
            <a:alphaModFix/>
            <a:extLst>
              <a:ext uri="{28A0092B-C50C-407E-A947-70E740481C1C}">
                <a14:useLocalDpi xmlns:a14="http://schemas.microsoft.com/office/drawing/2010/main" val="0"/>
              </a:ext>
            </a:extLst>
          </a:blip>
          <a:srcRect r="-4" b="12956"/>
          <a:stretch/>
        </p:blipFill>
        <p:spPr>
          <a:xfrm>
            <a:off x="8555386" y="2604387"/>
            <a:ext cx="3636614" cy="4263089"/>
          </a:xfrm>
          <a:custGeom>
            <a:avLst/>
            <a:gdLst/>
            <a:ahLst/>
            <a:cxnLst/>
            <a:rect l="l" t="t" r="r" b="b"/>
            <a:pathLst>
              <a:path w="3636614" h="4263089">
                <a:moveTo>
                  <a:pt x="2719458" y="0"/>
                </a:moveTo>
                <a:cubicBezTo>
                  <a:pt x="3001067" y="0"/>
                  <a:pt x="3272679" y="42805"/>
                  <a:pt x="3528142" y="122262"/>
                </a:cubicBezTo>
                <a:lnTo>
                  <a:pt x="3636614" y="161963"/>
                </a:lnTo>
                <a:lnTo>
                  <a:pt x="3636614" y="4263089"/>
                </a:lnTo>
                <a:lnTo>
                  <a:pt x="481756" y="4263089"/>
                </a:lnTo>
                <a:lnTo>
                  <a:pt x="464441" y="4239933"/>
                </a:lnTo>
                <a:cubicBezTo>
                  <a:pt x="171217" y="3805905"/>
                  <a:pt x="0" y="3282677"/>
                  <a:pt x="0" y="2719458"/>
                </a:cubicBezTo>
                <a:cubicBezTo>
                  <a:pt x="0" y="1217543"/>
                  <a:pt x="1217543" y="0"/>
                  <a:pt x="2719458" y="0"/>
                </a:cubicBezTo>
                <a:close/>
              </a:path>
            </a:pathLst>
          </a:custGeom>
          <a:effectLst>
            <a:softEdge rad="0"/>
          </a:effectLst>
        </p:spPr>
      </p:pic>
      <p:grpSp>
        <p:nvGrpSpPr>
          <p:cNvPr id="33" name="Group 32">
            <a:extLst>
              <a:ext uri="{FF2B5EF4-FFF2-40B4-BE49-F238E27FC236}">
                <a16:creationId xmlns:a16="http://schemas.microsoft.com/office/drawing/2014/main" id="{2F427B20-2886-4492-B04D-D5690A3CC1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59" y="2450892"/>
            <a:ext cx="3840137" cy="4413775"/>
            <a:chOff x="8485105" y="2604387"/>
            <a:chExt cx="3706591" cy="4260280"/>
          </a:xfrm>
          <a:solidFill>
            <a:schemeClr val="bg1">
              <a:alpha val="30000"/>
            </a:schemeClr>
          </a:solidFill>
        </p:grpSpPr>
        <p:sp useBgFill="1">
          <p:nvSpPr>
            <p:cNvPr id="34" name="Freeform: Shape 33">
              <a:extLst>
                <a:ext uri="{FF2B5EF4-FFF2-40B4-BE49-F238E27FC236}">
                  <a16:creationId xmlns:a16="http://schemas.microsoft.com/office/drawing/2014/main" id="{CF8CECFA-F15B-4A2B-A99D-ADD364148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85105" y="2604387"/>
              <a:ext cx="3706591" cy="4260280"/>
            </a:xfrm>
            <a:custGeom>
              <a:avLst/>
              <a:gdLst>
                <a:gd name="connsiteX0" fmla="*/ 2811039 w 3706591"/>
                <a:gd name="connsiteY0" fmla="*/ 0 h 4260280"/>
                <a:gd name="connsiteX1" fmla="*/ 3646969 w 3706591"/>
                <a:gd name="connsiteY1" fmla="*/ 126376 h 4260280"/>
                <a:gd name="connsiteX2" fmla="*/ 3706591 w 3706591"/>
                <a:gd name="connsiteY2" fmla="*/ 148197 h 4260280"/>
                <a:gd name="connsiteX3" fmla="*/ 3706591 w 3706591"/>
                <a:gd name="connsiteY3" fmla="*/ 249913 h 4260280"/>
                <a:gd name="connsiteX4" fmla="*/ 3705412 w 3706591"/>
                <a:gd name="connsiteY4" fmla="*/ 249329 h 4260280"/>
                <a:gd name="connsiteX5" fmla="*/ 3584050 w 3706591"/>
                <a:gd name="connsiteY5" fmla="*/ 197307 h 4260280"/>
                <a:gd name="connsiteX6" fmla="*/ 3333048 w 3706591"/>
                <a:gd name="connsiteY6" fmla="*/ 113607 h 4260280"/>
                <a:gd name="connsiteX7" fmla="*/ 2808514 w 3706591"/>
                <a:gd name="connsiteY7" fmla="*/ 42336 h 4260280"/>
                <a:gd name="connsiteX8" fmla="*/ 2281263 w 3706591"/>
                <a:gd name="connsiteY8" fmla="*/ 100790 h 4260280"/>
                <a:gd name="connsiteX9" fmla="*/ 2265047 w 3706591"/>
                <a:gd name="connsiteY9" fmla="*/ 104091 h 4260280"/>
                <a:gd name="connsiteX10" fmla="*/ 2249026 w 3706591"/>
                <a:gd name="connsiteY10" fmla="*/ 108170 h 4260280"/>
                <a:gd name="connsiteX11" fmla="*/ 2216885 w 3706591"/>
                <a:gd name="connsiteY11" fmla="*/ 116423 h 4260280"/>
                <a:gd name="connsiteX12" fmla="*/ 2152800 w 3706591"/>
                <a:gd name="connsiteY12" fmla="*/ 133124 h 4260280"/>
                <a:gd name="connsiteX13" fmla="*/ 2089490 w 3706591"/>
                <a:gd name="connsiteY13" fmla="*/ 152253 h 4260280"/>
                <a:gd name="connsiteX14" fmla="*/ 2026570 w 3706591"/>
                <a:gd name="connsiteY14" fmla="*/ 172449 h 4260280"/>
                <a:gd name="connsiteX15" fmla="*/ 1964426 w 3706591"/>
                <a:gd name="connsiteY15" fmla="*/ 194880 h 4260280"/>
                <a:gd name="connsiteX16" fmla="*/ 1902767 w 3706591"/>
                <a:gd name="connsiteY16" fmla="*/ 218280 h 4260280"/>
                <a:gd name="connsiteX17" fmla="*/ 1842177 w 3706591"/>
                <a:gd name="connsiteY17" fmla="*/ 244109 h 4260280"/>
                <a:gd name="connsiteX18" fmla="*/ 1782072 w 3706591"/>
                <a:gd name="connsiteY18" fmla="*/ 270811 h 4260280"/>
                <a:gd name="connsiteX19" fmla="*/ 956239 w 3706591"/>
                <a:gd name="connsiteY19" fmla="*/ 889629 h 4260280"/>
                <a:gd name="connsiteX20" fmla="*/ 429473 w 3706591"/>
                <a:gd name="connsiteY20" fmla="*/ 1747699 h 4260280"/>
                <a:gd name="connsiteX21" fmla="*/ 289940 w 3706591"/>
                <a:gd name="connsiteY21" fmla="*/ 2226498 h 4260280"/>
                <a:gd name="connsiteX22" fmla="*/ 242069 w 3706591"/>
                <a:gd name="connsiteY22" fmla="*/ 2721416 h 4260280"/>
                <a:gd name="connsiteX23" fmla="*/ 283338 w 3706591"/>
                <a:gd name="connsiteY23" fmla="*/ 3216333 h 4260280"/>
                <a:gd name="connsiteX24" fmla="*/ 415393 w 3706591"/>
                <a:gd name="connsiteY24" fmla="*/ 3695423 h 4260280"/>
                <a:gd name="connsiteX25" fmla="*/ 635712 w 3706591"/>
                <a:gd name="connsiteY25" fmla="*/ 4142981 h 4260280"/>
                <a:gd name="connsiteX26" fmla="*/ 715826 w 3706591"/>
                <a:gd name="connsiteY26" fmla="*/ 4260280 h 4260280"/>
                <a:gd name="connsiteX27" fmla="*/ 405682 w 3706591"/>
                <a:gd name="connsiteY27" fmla="*/ 4260280 h 4260280"/>
                <a:gd name="connsiteX28" fmla="*/ 339270 w 3706591"/>
                <a:gd name="connsiteY28" fmla="*/ 4150962 h 4260280"/>
                <a:gd name="connsiteX29" fmla="*/ 0 w 3706591"/>
                <a:gd name="connsiteY29" fmla="*/ 2811039 h 4260280"/>
                <a:gd name="connsiteX30" fmla="*/ 2811039 w 3706591"/>
                <a:gd name="connsiteY30" fmla="*/ 0 h 42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06591" h="4260280">
                  <a:moveTo>
                    <a:pt x="2811039" y="0"/>
                  </a:moveTo>
                  <a:cubicBezTo>
                    <a:pt x="3102138" y="0"/>
                    <a:pt x="3382900" y="44245"/>
                    <a:pt x="3646969" y="126376"/>
                  </a:cubicBezTo>
                  <a:lnTo>
                    <a:pt x="3706591" y="148197"/>
                  </a:lnTo>
                  <a:lnTo>
                    <a:pt x="3706591" y="249913"/>
                  </a:lnTo>
                  <a:lnTo>
                    <a:pt x="3705412" y="249329"/>
                  </a:lnTo>
                  <a:cubicBezTo>
                    <a:pt x="3665517" y="230807"/>
                    <a:pt x="3625075" y="213377"/>
                    <a:pt x="3584050" y="197307"/>
                  </a:cubicBezTo>
                  <a:cubicBezTo>
                    <a:pt x="3502195" y="164682"/>
                    <a:pt x="3418397" y="136425"/>
                    <a:pt x="3333048" y="113607"/>
                  </a:cubicBezTo>
                  <a:cubicBezTo>
                    <a:pt x="3162442" y="67678"/>
                    <a:pt x="2985624" y="42142"/>
                    <a:pt x="2808514" y="42336"/>
                  </a:cubicBezTo>
                  <a:cubicBezTo>
                    <a:pt x="2631112" y="42919"/>
                    <a:pt x="2453906" y="62436"/>
                    <a:pt x="2281263" y="100790"/>
                  </a:cubicBezTo>
                  <a:lnTo>
                    <a:pt x="2265047" y="104091"/>
                  </a:lnTo>
                  <a:lnTo>
                    <a:pt x="2249026" y="108170"/>
                  </a:lnTo>
                  <a:lnTo>
                    <a:pt x="2216885" y="116423"/>
                  </a:lnTo>
                  <a:lnTo>
                    <a:pt x="2152800" y="133124"/>
                  </a:lnTo>
                  <a:cubicBezTo>
                    <a:pt x="2131340" y="138173"/>
                    <a:pt x="2110561" y="145747"/>
                    <a:pt x="2089490" y="152253"/>
                  </a:cubicBezTo>
                  <a:lnTo>
                    <a:pt x="2026570" y="172449"/>
                  </a:lnTo>
                  <a:cubicBezTo>
                    <a:pt x="2005401" y="178761"/>
                    <a:pt x="1985108" y="187305"/>
                    <a:pt x="1964426" y="194880"/>
                  </a:cubicBezTo>
                  <a:lnTo>
                    <a:pt x="1902767" y="218280"/>
                  </a:lnTo>
                  <a:cubicBezTo>
                    <a:pt x="1882085" y="225660"/>
                    <a:pt x="1862277" y="235370"/>
                    <a:pt x="1842177" y="244109"/>
                  </a:cubicBezTo>
                  <a:lnTo>
                    <a:pt x="1782072" y="270811"/>
                  </a:lnTo>
                  <a:cubicBezTo>
                    <a:pt x="1463779" y="418889"/>
                    <a:pt x="1183549" y="635130"/>
                    <a:pt x="956239" y="889629"/>
                  </a:cubicBezTo>
                  <a:cubicBezTo>
                    <a:pt x="728248" y="1144224"/>
                    <a:pt x="551527" y="1436883"/>
                    <a:pt x="429473" y="1747699"/>
                  </a:cubicBezTo>
                  <a:cubicBezTo>
                    <a:pt x="368688" y="1903059"/>
                    <a:pt x="321012" y="2063273"/>
                    <a:pt x="289940" y="2226498"/>
                  </a:cubicBezTo>
                  <a:cubicBezTo>
                    <a:pt x="258965" y="2389723"/>
                    <a:pt x="242944" y="2555473"/>
                    <a:pt x="242069" y="2721416"/>
                  </a:cubicBezTo>
                  <a:cubicBezTo>
                    <a:pt x="240807" y="2887359"/>
                    <a:pt x="254790" y="3053109"/>
                    <a:pt x="283338" y="3216333"/>
                  </a:cubicBezTo>
                  <a:cubicBezTo>
                    <a:pt x="311593" y="3379655"/>
                    <a:pt x="356647" y="3540063"/>
                    <a:pt x="415393" y="3695423"/>
                  </a:cubicBezTo>
                  <a:cubicBezTo>
                    <a:pt x="474527" y="3850589"/>
                    <a:pt x="548250" y="4000754"/>
                    <a:pt x="635712" y="4142981"/>
                  </a:cubicBezTo>
                  <a:lnTo>
                    <a:pt x="715826" y="4260280"/>
                  </a:lnTo>
                  <a:lnTo>
                    <a:pt x="405682" y="4260280"/>
                  </a:lnTo>
                  <a:lnTo>
                    <a:pt x="339270" y="4150962"/>
                  </a:lnTo>
                  <a:cubicBezTo>
                    <a:pt x="122901" y="3752657"/>
                    <a:pt x="0" y="3296204"/>
                    <a:pt x="0" y="2811039"/>
                  </a:cubicBezTo>
                  <a:cubicBezTo>
                    <a:pt x="0" y="1258510"/>
                    <a:pt x="1258510" y="0"/>
                    <a:pt x="281103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D1B7575F-EEA1-44B6-9DCB-C20C17A63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50257" y="2644197"/>
              <a:ext cx="3641438" cy="4220470"/>
            </a:xfrm>
            <a:custGeom>
              <a:avLst/>
              <a:gdLst>
                <a:gd name="connsiteX0" fmla="*/ 2722872 w 3641438"/>
                <a:gd name="connsiteY0" fmla="*/ 0 h 4220470"/>
                <a:gd name="connsiteX1" fmla="*/ 3569498 w 3641438"/>
                <a:gd name="connsiteY1" fmla="*/ 170341 h 4220470"/>
                <a:gd name="connsiteX2" fmla="*/ 3641438 w 3641438"/>
                <a:gd name="connsiteY2" fmla="*/ 201056 h 4220470"/>
                <a:gd name="connsiteX3" fmla="*/ 3641438 w 3641438"/>
                <a:gd name="connsiteY3" fmla="*/ 739350 h 4220470"/>
                <a:gd name="connsiteX4" fmla="*/ 3559048 w 3641438"/>
                <a:gd name="connsiteY4" fmla="*/ 696119 h 4220470"/>
                <a:gd name="connsiteX5" fmla="*/ 2722872 w 3641438"/>
                <a:gd name="connsiteY5" fmla="*/ 485499 h 4220470"/>
                <a:gd name="connsiteX6" fmla="*/ 1143835 w 3641438"/>
                <a:gd name="connsiteY6" fmla="*/ 1151992 h 4220470"/>
                <a:gd name="connsiteX7" fmla="*/ 662317 w 3641438"/>
                <a:gd name="connsiteY7" fmla="*/ 1878881 h 4220470"/>
                <a:gd name="connsiteX8" fmla="*/ 485499 w 3641438"/>
                <a:gd name="connsiteY8" fmla="*/ 2771228 h 4220470"/>
                <a:gd name="connsiteX9" fmla="*/ 632411 w 3641438"/>
                <a:gd name="connsiteY9" fmla="*/ 3587643 h 4220470"/>
                <a:gd name="connsiteX10" fmla="*/ 912919 w 3641438"/>
                <a:gd name="connsiteY10" fmla="*/ 4115204 h 4220470"/>
                <a:gd name="connsiteX11" fmla="*/ 995193 w 3641438"/>
                <a:gd name="connsiteY11" fmla="*/ 4220470 h 4220470"/>
                <a:gd name="connsiteX12" fmla="*/ 402866 w 3641438"/>
                <a:gd name="connsiteY12" fmla="*/ 4220470 h 4220470"/>
                <a:gd name="connsiteX13" fmla="*/ 387397 w 3641438"/>
                <a:gd name="connsiteY13" fmla="*/ 4196692 h 4220470"/>
                <a:gd name="connsiteX14" fmla="*/ 0 w 3641438"/>
                <a:gd name="connsiteY14" fmla="*/ 2771228 h 4220470"/>
                <a:gd name="connsiteX15" fmla="*/ 2722872 w 3641438"/>
                <a:gd name="connsiteY15" fmla="*/ 0 h 422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1438" h="4220470">
                  <a:moveTo>
                    <a:pt x="2722872" y="0"/>
                  </a:moveTo>
                  <a:cubicBezTo>
                    <a:pt x="3004850" y="0"/>
                    <a:pt x="3292043" y="60685"/>
                    <a:pt x="3569498" y="170341"/>
                  </a:cubicBezTo>
                  <a:lnTo>
                    <a:pt x="3641438" y="201056"/>
                  </a:lnTo>
                  <a:lnTo>
                    <a:pt x="3641438" y="739350"/>
                  </a:lnTo>
                  <a:lnTo>
                    <a:pt x="3559048" y="696119"/>
                  </a:lnTo>
                  <a:cubicBezTo>
                    <a:pt x="3277145" y="557983"/>
                    <a:pt x="2990418" y="485499"/>
                    <a:pt x="2722872" y="485499"/>
                  </a:cubicBezTo>
                  <a:cubicBezTo>
                    <a:pt x="2126873" y="485499"/>
                    <a:pt x="1566122" y="722229"/>
                    <a:pt x="1143835" y="1151992"/>
                  </a:cubicBezTo>
                  <a:cubicBezTo>
                    <a:pt x="937499" y="1361922"/>
                    <a:pt x="775536" y="1606516"/>
                    <a:pt x="662317" y="1878881"/>
                  </a:cubicBezTo>
                  <a:cubicBezTo>
                    <a:pt x="545021" y="2161150"/>
                    <a:pt x="485499" y="2461382"/>
                    <a:pt x="485499" y="2771228"/>
                  </a:cubicBezTo>
                  <a:cubicBezTo>
                    <a:pt x="485499" y="3052817"/>
                    <a:pt x="534922" y="3327512"/>
                    <a:pt x="632411" y="3587643"/>
                  </a:cubicBezTo>
                  <a:cubicBezTo>
                    <a:pt x="702905" y="3775895"/>
                    <a:pt x="796940" y="3952677"/>
                    <a:pt x="912919" y="4115204"/>
                  </a:cubicBezTo>
                  <a:lnTo>
                    <a:pt x="995193" y="4220470"/>
                  </a:lnTo>
                  <a:lnTo>
                    <a:pt x="402866" y="4220470"/>
                  </a:lnTo>
                  <a:lnTo>
                    <a:pt x="387397" y="4196692"/>
                  </a:lnTo>
                  <a:cubicBezTo>
                    <a:pt x="141463" y="3780197"/>
                    <a:pt x="0" y="3292507"/>
                    <a:pt x="0" y="2771228"/>
                  </a:cubicBezTo>
                  <a:cubicBezTo>
                    <a:pt x="0" y="1240742"/>
                    <a:pt x="1219088" y="0"/>
                    <a:pt x="272287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E3C837EC-CC82-4735-A54C-B001ACAD28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50257" y="2644197"/>
              <a:ext cx="3641438" cy="4220470"/>
            </a:xfrm>
            <a:custGeom>
              <a:avLst/>
              <a:gdLst>
                <a:gd name="connsiteX0" fmla="*/ 2722872 w 3641438"/>
                <a:gd name="connsiteY0" fmla="*/ 0 h 4220470"/>
                <a:gd name="connsiteX1" fmla="*/ 3569498 w 3641438"/>
                <a:gd name="connsiteY1" fmla="*/ 170341 h 4220470"/>
                <a:gd name="connsiteX2" fmla="*/ 3641438 w 3641438"/>
                <a:gd name="connsiteY2" fmla="*/ 201056 h 4220470"/>
                <a:gd name="connsiteX3" fmla="*/ 3641438 w 3641438"/>
                <a:gd name="connsiteY3" fmla="*/ 849981 h 4220470"/>
                <a:gd name="connsiteX4" fmla="*/ 3632115 w 3641438"/>
                <a:gd name="connsiteY4" fmla="*/ 844088 h 4220470"/>
                <a:gd name="connsiteX5" fmla="*/ 2722872 w 3641438"/>
                <a:gd name="connsiteY5" fmla="*/ 582599 h 4220470"/>
                <a:gd name="connsiteX6" fmla="*/ 1213165 w 3641438"/>
                <a:gd name="connsiteY6" fmla="*/ 1220059 h 4220470"/>
                <a:gd name="connsiteX7" fmla="*/ 752037 w 3641438"/>
                <a:gd name="connsiteY7" fmla="*/ 1916168 h 4220470"/>
                <a:gd name="connsiteX8" fmla="*/ 582695 w 3641438"/>
                <a:gd name="connsiteY8" fmla="*/ 2771228 h 4220470"/>
                <a:gd name="connsiteX9" fmla="*/ 723296 w 3641438"/>
                <a:gd name="connsiteY9" fmla="*/ 3553560 h 4220470"/>
                <a:gd name="connsiteX10" fmla="*/ 1109948 w 3641438"/>
                <a:gd name="connsiteY10" fmla="*/ 4209761 h 4220470"/>
                <a:gd name="connsiteX11" fmla="*/ 1120115 w 3641438"/>
                <a:gd name="connsiteY11" fmla="*/ 4220470 h 4220470"/>
                <a:gd name="connsiteX12" fmla="*/ 402866 w 3641438"/>
                <a:gd name="connsiteY12" fmla="*/ 4220470 h 4220470"/>
                <a:gd name="connsiteX13" fmla="*/ 387397 w 3641438"/>
                <a:gd name="connsiteY13" fmla="*/ 4196692 h 4220470"/>
                <a:gd name="connsiteX14" fmla="*/ 0 w 3641438"/>
                <a:gd name="connsiteY14" fmla="*/ 2771228 h 4220470"/>
                <a:gd name="connsiteX15" fmla="*/ 2722872 w 3641438"/>
                <a:gd name="connsiteY15" fmla="*/ 0 h 422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41438" h="4220470">
                  <a:moveTo>
                    <a:pt x="2722872" y="0"/>
                  </a:moveTo>
                  <a:cubicBezTo>
                    <a:pt x="3004850" y="0"/>
                    <a:pt x="3292043" y="60685"/>
                    <a:pt x="3569498" y="170341"/>
                  </a:cubicBezTo>
                  <a:lnTo>
                    <a:pt x="3641438" y="201056"/>
                  </a:lnTo>
                  <a:lnTo>
                    <a:pt x="3641438" y="849981"/>
                  </a:lnTo>
                  <a:lnTo>
                    <a:pt x="3632115" y="844088"/>
                  </a:lnTo>
                  <a:cubicBezTo>
                    <a:pt x="3326445" y="672999"/>
                    <a:pt x="3012035" y="582599"/>
                    <a:pt x="2722872" y="582599"/>
                  </a:cubicBezTo>
                  <a:cubicBezTo>
                    <a:pt x="2153188" y="582599"/>
                    <a:pt x="1616905" y="808939"/>
                    <a:pt x="1213165" y="1220059"/>
                  </a:cubicBezTo>
                  <a:cubicBezTo>
                    <a:pt x="1015567" y="1421152"/>
                    <a:pt x="860401" y="1655357"/>
                    <a:pt x="752037" y="1916168"/>
                  </a:cubicBezTo>
                  <a:cubicBezTo>
                    <a:pt x="639693" y="2186590"/>
                    <a:pt x="582695" y="2474297"/>
                    <a:pt x="582695" y="2771228"/>
                  </a:cubicBezTo>
                  <a:cubicBezTo>
                    <a:pt x="582695" y="3041165"/>
                    <a:pt x="629983" y="3304306"/>
                    <a:pt x="723296" y="3553560"/>
                  </a:cubicBezTo>
                  <a:cubicBezTo>
                    <a:pt x="813308" y="3793979"/>
                    <a:pt x="943421" y="4014688"/>
                    <a:pt x="1109948" y="4209761"/>
                  </a:cubicBezTo>
                  <a:lnTo>
                    <a:pt x="1120115" y="4220470"/>
                  </a:lnTo>
                  <a:lnTo>
                    <a:pt x="402866" y="4220470"/>
                  </a:lnTo>
                  <a:lnTo>
                    <a:pt x="387397" y="4196692"/>
                  </a:lnTo>
                  <a:cubicBezTo>
                    <a:pt x="141463" y="3780197"/>
                    <a:pt x="0" y="3292507"/>
                    <a:pt x="0" y="2771228"/>
                  </a:cubicBezTo>
                  <a:cubicBezTo>
                    <a:pt x="0" y="1240742"/>
                    <a:pt x="1219088" y="0"/>
                    <a:pt x="272287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13534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81200" y="257176"/>
            <a:ext cx="8229600" cy="1020763"/>
          </a:xfrm>
        </p:spPr>
        <p:txBody>
          <a:bodyPr anchor="ctr"/>
          <a:lstStyle/>
          <a:p>
            <a:r>
              <a:rPr lang="en-GB" altLang="nl-BE" sz="3600" dirty="0" err="1"/>
              <a:t>Traitement</a:t>
            </a:r>
            <a:r>
              <a:rPr lang="en-GB" altLang="nl-BE" sz="3600" dirty="0"/>
              <a:t> optimal</a:t>
            </a:r>
          </a:p>
        </p:txBody>
      </p:sp>
      <p:sp>
        <p:nvSpPr>
          <p:cNvPr id="17411" name="Content Placeholder 2"/>
          <p:cNvSpPr>
            <a:spLocks noGrp="1"/>
          </p:cNvSpPr>
          <p:nvPr>
            <p:ph idx="1"/>
          </p:nvPr>
        </p:nvSpPr>
        <p:spPr>
          <a:xfrm>
            <a:off x="1797050" y="1401764"/>
            <a:ext cx="8605838" cy="4751387"/>
          </a:xfrm>
        </p:spPr>
        <p:txBody>
          <a:bodyPr/>
          <a:lstStyle/>
          <a:p>
            <a:pPr>
              <a:buClr>
                <a:srgbClr val="FFFF00"/>
              </a:buClr>
              <a:buFont typeface="Wingdings" panose="05000000000000000000" pitchFamily="2" charset="2"/>
              <a:buChar char="§"/>
            </a:pPr>
            <a:r>
              <a:rPr lang="en-GB" altLang="nl-BE" sz="2400" b="1" dirty="0"/>
              <a:t>But: </a:t>
            </a:r>
            <a:r>
              <a:rPr lang="en-GB" altLang="nl-BE" sz="2400" b="1" dirty="0" err="1"/>
              <a:t>administrer</a:t>
            </a:r>
            <a:r>
              <a:rPr lang="en-GB" altLang="nl-BE" sz="2400" b="1" dirty="0"/>
              <a:t> un </a:t>
            </a:r>
            <a:r>
              <a:rPr lang="en-GB" altLang="nl-BE" sz="2400" b="1" dirty="0" err="1"/>
              <a:t>traitement</a:t>
            </a:r>
            <a:r>
              <a:rPr lang="en-GB" altLang="nl-BE" sz="2400" b="1" dirty="0"/>
              <a:t> </a:t>
            </a:r>
            <a:r>
              <a:rPr lang="en-GB" altLang="nl-BE" sz="2400" b="1" dirty="0" err="1"/>
              <a:t>efficace</a:t>
            </a:r>
            <a:r>
              <a:rPr lang="en-GB" altLang="nl-BE" sz="2400" b="1" dirty="0"/>
              <a:t> avec le </a:t>
            </a:r>
            <a:r>
              <a:rPr lang="en-GB" altLang="nl-BE" sz="2400" b="1" dirty="0" err="1"/>
              <a:t>moins</a:t>
            </a:r>
            <a:r>
              <a:rPr lang="en-GB" altLang="nl-BE" sz="2400" b="1" dirty="0"/>
              <a:t> de </a:t>
            </a:r>
            <a:r>
              <a:rPr lang="en-GB" altLang="nl-BE" sz="2400" b="1" dirty="0" err="1"/>
              <a:t>toxicité</a:t>
            </a:r>
            <a:r>
              <a:rPr lang="en-GB" altLang="nl-BE" sz="2400" b="1" dirty="0"/>
              <a:t>.</a:t>
            </a:r>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endParaRPr lang="en-GB" altLang="nl-BE" sz="2000" b="1" dirty="0"/>
          </a:p>
          <a:p>
            <a:pPr>
              <a:buClr>
                <a:srgbClr val="FFFF00"/>
              </a:buClr>
              <a:buFont typeface="Wingdings" panose="05000000000000000000" pitchFamily="2" charset="2"/>
              <a:buChar char="§"/>
            </a:pPr>
            <a:r>
              <a:rPr lang="en-GB" altLang="nl-BE" sz="2400" b="1" dirty="0" err="1"/>
              <a:t>Risque</a:t>
            </a:r>
            <a:r>
              <a:rPr lang="en-GB" altLang="nl-BE" sz="2400" b="1" dirty="0"/>
              <a:t> de sous-</a:t>
            </a:r>
            <a:r>
              <a:rPr lang="en-GB" altLang="nl-BE" sz="2400" b="1" dirty="0" err="1"/>
              <a:t>traiter</a:t>
            </a:r>
            <a:r>
              <a:rPr lang="en-GB" altLang="nl-BE" sz="2400" b="1" dirty="0"/>
              <a:t>: </a:t>
            </a:r>
            <a:r>
              <a:rPr lang="en-GB" altLang="nl-BE" sz="2400" b="1" dirty="0" err="1"/>
              <a:t>rechute</a:t>
            </a:r>
            <a:r>
              <a:rPr lang="en-GB" altLang="nl-BE" sz="2400" b="1" dirty="0"/>
              <a:t> </a:t>
            </a:r>
            <a:r>
              <a:rPr lang="en-GB" altLang="nl-BE" sz="2400" b="1" dirty="0" err="1"/>
              <a:t>rapide</a:t>
            </a:r>
            <a:endParaRPr lang="en-GB" altLang="nl-BE" sz="2400" b="1" dirty="0"/>
          </a:p>
          <a:p>
            <a:pPr>
              <a:buClr>
                <a:srgbClr val="FFFF00"/>
              </a:buClr>
              <a:buFont typeface="Wingdings" panose="05000000000000000000" pitchFamily="2" charset="2"/>
              <a:buChar char="§"/>
            </a:pPr>
            <a:r>
              <a:rPr lang="en-GB" altLang="nl-BE" sz="2400" b="1" dirty="0"/>
              <a:t>Risk of </a:t>
            </a:r>
            <a:r>
              <a:rPr lang="en-GB" altLang="nl-BE" sz="2400" b="1" dirty="0" err="1">
                <a:solidFill>
                  <a:srgbClr val="FFC000"/>
                </a:solidFill>
              </a:rPr>
              <a:t>surtraitement</a:t>
            </a:r>
            <a:r>
              <a:rPr lang="en-GB" altLang="nl-BE" sz="2400" b="1" dirty="0"/>
              <a:t>: </a:t>
            </a:r>
            <a:r>
              <a:rPr lang="en-GB" altLang="nl-BE" sz="2400" b="1" dirty="0" err="1"/>
              <a:t>arrêt</a:t>
            </a:r>
            <a:r>
              <a:rPr lang="en-GB" altLang="nl-BE" sz="2400" b="1" dirty="0"/>
              <a:t> </a:t>
            </a:r>
            <a:r>
              <a:rPr lang="en-GB" altLang="nl-BE" sz="2400" b="1" dirty="0" err="1"/>
              <a:t>précoce</a:t>
            </a:r>
            <a:r>
              <a:rPr lang="en-GB" altLang="nl-BE" sz="2400" b="1" dirty="0"/>
              <a:t> du </a:t>
            </a:r>
            <a:r>
              <a:rPr lang="en-GB" altLang="nl-BE" sz="2400" b="1" dirty="0" err="1"/>
              <a:t>traitement</a:t>
            </a:r>
            <a:endParaRPr lang="en-GB" altLang="nl-BE" sz="2400" b="1" dirty="0"/>
          </a:p>
        </p:txBody>
      </p:sp>
      <p:grpSp>
        <p:nvGrpSpPr>
          <p:cNvPr id="19460" name="Group 18"/>
          <p:cNvGrpSpPr>
            <a:grpSpLocks/>
          </p:cNvGrpSpPr>
          <p:nvPr/>
        </p:nvGrpSpPr>
        <p:grpSpPr bwMode="auto">
          <a:xfrm>
            <a:off x="4591050" y="2081213"/>
            <a:ext cx="2952750" cy="2374900"/>
            <a:chOff x="2519" y="2748"/>
            <a:chExt cx="1737" cy="1474"/>
          </a:xfrm>
        </p:grpSpPr>
        <p:sp>
          <p:nvSpPr>
            <p:cNvPr id="19" name="Freeform 15"/>
            <p:cNvSpPr>
              <a:spLocks/>
            </p:cNvSpPr>
            <p:nvPr/>
          </p:nvSpPr>
          <p:spPr bwMode="auto">
            <a:xfrm>
              <a:off x="2519" y="3091"/>
              <a:ext cx="584" cy="776"/>
            </a:xfrm>
            <a:custGeom>
              <a:avLst/>
              <a:gdLst>
                <a:gd name="T0" fmla="*/ 329 w 584"/>
                <a:gd name="T1" fmla="*/ 177 h 776"/>
                <a:gd name="T2" fmla="*/ 350 w 584"/>
                <a:gd name="T3" fmla="*/ 157 h 776"/>
                <a:gd name="T4" fmla="*/ 365 w 584"/>
                <a:gd name="T5" fmla="*/ 133 h 776"/>
                <a:gd name="T6" fmla="*/ 357 w 584"/>
                <a:gd name="T7" fmla="*/ 133 h 776"/>
                <a:gd name="T8" fmla="*/ 336 w 584"/>
                <a:gd name="T9" fmla="*/ 143 h 776"/>
                <a:gd name="T10" fmla="*/ 314 w 584"/>
                <a:gd name="T11" fmla="*/ 146 h 776"/>
                <a:gd name="T12" fmla="*/ 271 w 584"/>
                <a:gd name="T13" fmla="*/ 133 h 776"/>
                <a:gd name="T14" fmla="*/ 244 w 584"/>
                <a:gd name="T15" fmla="*/ 100 h 776"/>
                <a:gd name="T16" fmla="*/ 239 w 584"/>
                <a:gd name="T17" fmla="*/ 59 h 776"/>
                <a:gd name="T18" fmla="*/ 252 w 584"/>
                <a:gd name="T19" fmla="*/ 27 h 776"/>
                <a:gd name="T20" fmla="*/ 275 w 584"/>
                <a:gd name="T21" fmla="*/ 6 h 776"/>
                <a:gd name="T22" fmla="*/ 280 w 584"/>
                <a:gd name="T23" fmla="*/ 0 h 776"/>
                <a:gd name="T24" fmla="*/ 254 w 584"/>
                <a:gd name="T25" fmla="*/ 1 h 776"/>
                <a:gd name="T26" fmla="*/ 204 w 584"/>
                <a:gd name="T27" fmla="*/ 28 h 776"/>
                <a:gd name="T28" fmla="*/ 177 w 584"/>
                <a:gd name="T29" fmla="*/ 78 h 776"/>
                <a:gd name="T30" fmla="*/ 179 w 584"/>
                <a:gd name="T31" fmla="*/ 123 h 776"/>
                <a:gd name="T32" fmla="*/ 22 w 584"/>
                <a:gd name="T33" fmla="*/ 509 h 776"/>
                <a:gd name="T34" fmla="*/ 234 w 584"/>
                <a:gd name="T35" fmla="*/ 187 h 776"/>
                <a:gd name="T36" fmla="*/ 253 w 584"/>
                <a:gd name="T37" fmla="*/ 193 h 776"/>
                <a:gd name="T38" fmla="*/ 274 w 584"/>
                <a:gd name="T39" fmla="*/ 195 h 776"/>
                <a:gd name="T40" fmla="*/ 288 w 584"/>
                <a:gd name="T41" fmla="*/ 196 h 776"/>
                <a:gd name="T42" fmla="*/ 297 w 584"/>
                <a:gd name="T43" fmla="*/ 196 h 776"/>
                <a:gd name="T44" fmla="*/ 499 w 584"/>
                <a:gd name="T45" fmla="*/ 551 h 776"/>
                <a:gd name="T46" fmla="*/ 484 w 584"/>
                <a:gd name="T47" fmla="*/ 615 h 776"/>
                <a:gd name="T48" fmla="*/ 472 w 584"/>
                <a:gd name="T49" fmla="*/ 628 h 776"/>
                <a:gd name="T50" fmla="*/ 447 w 584"/>
                <a:gd name="T51" fmla="*/ 651 h 776"/>
                <a:gd name="T52" fmla="*/ 408 w 584"/>
                <a:gd name="T53" fmla="*/ 676 h 776"/>
                <a:gd name="T54" fmla="*/ 360 w 584"/>
                <a:gd name="T55" fmla="*/ 699 h 776"/>
                <a:gd name="T56" fmla="*/ 302 w 584"/>
                <a:gd name="T57" fmla="*/ 712 h 776"/>
                <a:gd name="T58" fmla="*/ 236 w 584"/>
                <a:gd name="T59" fmla="*/ 712 h 776"/>
                <a:gd name="T60" fmla="*/ 166 w 584"/>
                <a:gd name="T61" fmla="*/ 702 h 776"/>
                <a:gd name="T62" fmla="*/ 99 w 584"/>
                <a:gd name="T63" fmla="*/ 689 h 776"/>
                <a:gd name="T64" fmla="*/ 47 w 584"/>
                <a:gd name="T65" fmla="*/ 676 h 776"/>
                <a:gd name="T66" fmla="*/ 19 w 584"/>
                <a:gd name="T67" fmla="*/ 669 h 776"/>
                <a:gd name="T68" fmla="*/ 23 w 584"/>
                <a:gd name="T69" fmla="*/ 673 h 776"/>
                <a:gd name="T70" fmla="*/ 53 w 584"/>
                <a:gd name="T71" fmla="*/ 694 h 776"/>
                <a:gd name="T72" fmla="*/ 103 w 584"/>
                <a:gd name="T73" fmla="*/ 722 h 776"/>
                <a:gd name="T74" fmla="*/ 171 w 584"/>
                <a:gd name="T75" fmla="*/ 751 h 776"/>
                <a:gd name="T76" fmla="*/ 251 w 584"/>
                <a:gd name="T77" fmla="*/ 772 h 776"/>
                <a:gd name="T78" fmla="*/ 351 w 584"/>
                <a:gd name="T79" fmla="*/ 773 h 776"/>
                <a:gd name="T80" fmla="*/ 452 w 584"/>
                <a:gd name="T81" fmla="*/ 741 h 776"/>
                <a:gd name="T82" fmla="*/ 519 w 584"/>
                <a:gd name="T83" fmla="*/ 685 h 776"/>
                <a:gd name="T84" fmla="*/ 559 w 584"/>
                <a:gd name="T85" fmla="*/ 623 h 776"/>
                <a:gd name="T86" fmla="*/ 579 w 584"/>
                <a:gd name="T87" fmla="*/ 573 h 776"/>
                <a:gd name="T88" fmla="*/ 584 w 584"/>
                <a:gd name="T89" fmla="*/ 552 h 7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4"/>
                <a:gd name="T136" fmla="*/ 0 h 776"/>
                <a:gd name="T137" fmla="*/ 584 w 584"/>
                <a:gd name="T138" fmla="*/ 776 h 7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4" h="776">
                  <a:moveTo>
                    <a:pt x="560" y="552"/>
                  </a:moveTo>
                  <a:lnTo>
                    <a:pt x="322" y="183"/>
                  </a:lnTo>
                  <a:lnTo>
                    <a:pt x="329" y="177"/>
                  </a:lnTo>
                  <a:lnTo>
                    <a:pt x="337" y="171"/>
                  </a:lnTo>
                  <a:lnTo>
                    <a:pt x="344" y="165"/>
                  </a:lnTo>
                  <a:lnTo>
                    <a:pt x="350" y="157"/>
                  </a:lnTo>
                  <a:lnTo>
                    <a:pt x="356" y="150"/>
                  </a:lnTo>
                  <a:lnTo>
                    <a:pt x="361" y="142"/>
                  </a:lnTo>
                  <a:lnTo>
                    <a:pt x="365" y="133"/>
                  </a:lnTo>
                  <a:lnTo>
                    <a:pt x="368" y="124"/>
                  </a:lnTo>
                  <a:lnTo>
                    <a:pt x="363" y="129"/>
                  </a:lnTo>
                  <a:lnTo>
                    <a:pt x="357" y="133"/>
                  </a:lnTo>
                  <a:lnTo>
                    <a:pt x="350" y="137"/>
                  </a:lnTo>
                  <a:lnTo>
                    <a:pt x="344" y="140"/>
                  </a:lnTo>
                  <a:lnTo>
                    <a:pt x="336" y="143"/>
                  </a:lnTo>
                  <a:lnTo>
                    <a:pt x="329" y="144"/>
                  </a:lnTo>
                  <a:lnTo>
                    <a:pt x="322" y="146"/>
                  </a:lnTo>
                  <a:lnTo>
                    <a:pt x="314" y="146"/>
                  </a:lnTo>
                  <a:lnTo>
                    <a:pt x="298" y="144"/>
                  </a:lnTo>
                  <a:lnTo>
                    <a:pt x="284" y="140"/>
                  </a:lnTo>
                  <a:lnTo>
                    <a:pt x="271" y="133"/>
                  </a:lnTo>
                  <a:lnTo>
                    <a:pt x="261" y="124"/>
                  </a:lnTo>
                  <a:lnTo>
                    <a:pt x="251" y="113"/>
                  </a:lnTo>
                  <a:lnTo>
                    <a:pt x="244" y="100"/>
                  </a:lnTo>
                  <a:lnTo>
                    <a:pt x="240" y="86"/>
                  </a:lnTo>
                  <a:lnTo>
                    <a:pt x="238" y="71"/>
                  </a:lnTo>
                  <a:lnTo>
                    <a:pt x="239" y="59"/>
                  </a:lnTo>
                  <a:lnTo>
                    <a:pt x="242" y="48"/>
                  </a:lnTo>
                  <a:lnTo>
                    <a:pt x="246" y="38"/>
                  </a:lnTo>
                  <a:lnTo>
                    <a:pt x="252" y="27"/>
                  </a:lnTo>
                  <a:lnTo>
                    <a:pt x="259" y="20"/>
                  </a:lnTo>
                  <a:lnTo>
                    <a:pt x="267" y="12"/>
                  </a:lnTo>
                  <a:lnTo>
                    <a:pt x="275" y="6"/>
                  </a:lnTo>
                  <a:lnTo>
                    <a:pt x="286" y="0"/>
                  </a:lnTo>
                  <a:lnTo>
                    <a:pt x="283" y="0"/>
                  </a:lnTo>
                  <a:lnTo>
                    <a:pt x="280" y="0"/>
                  </a:lnTo>
                  <a:lnTo>
                    <a:pt x="277" y="0"/>
                  </a:lnTo>
                  <a:lnTo>
                    <a:pt x="274" y="0"/>
                  </a:lnTo>
                  <a:lnTo>
                    <a:pt x="254" y="1"/>
                  </a:lnTo>
                  <a:lnTo>
                    <a:pt x="236" y="7"/>
                  </a:lnTo>
                  <a:lnTo>
                    <a:pt x="219" y="16"/>
                  </a:lnTo>
                  <a:lnTo>
                    <a:pt x="204" y="28"/>
                  </a:lnTo>
                  <a:lnTo>
                    <a:pt x="192" y="43"/>
                  </a:lnTo>
                  <a:lnTo>
                    <a:pt x="183" y="59"/>
                  </a:lnTo>
                  <a:lnTo>
                    <a:pt x="177" y="78"/>
                  </a:lnTo>
                  <a:lnTo>
                    <a:pt x="176" y="98"/>
                  </a:lnTo>
                  <a:lnTo>
                    <a:pt x="176" y="111"/>
                  </a:lnTo>
                  <a:lnTo>
                    <a:pt x="179" y="123"/>
                  </a:lnTo>
                  <a:lnTo>
                    <a:pt x="183" y="135"/>
                  </a:lnTo>
                  <a:lnTo>
                    <a:pt x="189" y="146"/>
                  </a:lnTo>
                  <a:lnTo>
                    <a:pt x="22" y="509"/>
                  </a:lnTo>
                  <a:lnTo>
                    <a:pt x="222" y="181"/>
                  </a:lnTo>
                  <a:lnTo>
                    <a:pt x="229" y="184"/>
                  </a:lnTo>
                  <a:lnTo>
                    <a:pt x="234" y="187"/>
                  </a:lnTo>
                  <a:lnTo>
                    <a:pt x="240" y="189"/>
                  </a:lnTo>
                  <a:lnTo>
                    <a:pt x="247" y="191"/>
                  </a:lnTo>
                  <a:lnTo>
                    <a:pt x="253" y="193"/>
                  </a:lnTo>
                  <a:lnTo>
                    <a:pt x="260" y="194"/>
                  </a:lnTo>
                  <a:lnTo>
                    <a:pt x="267" y="195"/>
                  </a:lnTo>
                  <a:lnTo>
                    <a:pt x="274" y="195"/>
                  </a:lnTo>
                  <a:lnTo>
                    <a:pt x="279" y="195"/>
                  </a:lnTo>
                  <a:lnTo>
                    <a:pt x="284" y="196"/>
                  </a:lnTo>
                  <a:lnTo>
                    <a:pt x="288" y="196"/>
                  </a:lnTo>
                  <a:lnTo>
                    <a:pt x="291" y="196"/>
                  </a:lnTo>
                  <a:lnTo>
                    <a:pt x="294" y="196"/>
                  </a:lnTo>
                  <a:lnTo>
                    <a:pt x="297" y="196"/>
                  </a:lnTo>
                  <a:lnTo>
                    <a:pt x="302" y="194"/>
                  </a:lnTo>
                  <a:lnTo>
                    <a:pt x="306" y="192"/>
                  </a:lnTo>
                  <a:lnTo>
                    <a:pt x="499" y="551"/>
                  </a:lnTo>
                  <a:lnTo>
                    <a:pt x="0" y="543"/>
                  </a:lnTo>
                  <a:lnTo>
                    <a:pt x="485" y="615"/>
                  </a:lnTo>
                  <a:lnTo>
                    <a:pt x="484" y="615"/>
                  </a:lnTo>
                  <a:lnTo>
                    <a:pt x="481" y="618"/>
                  </a:lnTo>
                  <a:lnTo>
                    <a:pt x="477" y="622"/>
                  </a:lnTo>
                  <a:lnTo>
                    <a:pt x="472" y="628"/>
                  </a:lnTo>
                  <a:lnTo>
                    <a:pt x="465" y="635"/>
                  </a:lnTo>
                  <a:lnTo>
                    <a:pt x="456" y="642"/>
                  </a:lnTo>
                  <a:lnTo>
                    <a:pt x="447" y="651"/>
                  </a:lnTo>
                  <a:lnTo>
                    <a:pt x="435" y="659"/>
                  </a:lnTo>
                  <a:lnTo>
                    <a:pt x="422" y="667"/>
                  </a:lnTo>
                  <a:lnTo>
                    <a:pt x="408" y="676"/>
                  </a:lnTo>
                  <a:lnTo>
                    <a:pt x="394" y="685"/>
                  </a:lnTo>
                  <a:lnTo>
                    <a:pt x="377" y="692"/>
                  </a:lnTo>
                  <a:lnTo>
                    <a:pt x="360" y="699"/>
                  </a:lnTo>
                  <a:lnTo>
                    <a:pt x="342" y="705"/>
                  </a:lnTo>
                  <a:lnTo>
                    <a:pt x="322" y="709"/>
                  </a:lnTo>
                  <a:lnTo>
                    <a:pt x="302" y="712"/>
                  </a:lnTo>
                  <a:lnTo>
                    <a:pt x="282" y="713"/>
                  </a:lnTo>
                  <a:lnTo>
                    <a:pt x="259" y="713"/>
                  </a:lnTo>
                  <a:lnTo>
                    <a:pt x="236" y="712"/>
                  </a:lnTo>
                  <a:lnTo>
                    <a:pt x="213" y="709"/>
                  </a:lnTo>
                  <a:lnTo>
                    <a:pt x="189" y="707"/>
                  </a:lnTo>
                  <a:lnTo>
                    <a:pt x="166" y="702"/>
                  </a:lnTo>
                  <a:lnTo>
                    <a:pt x="143" y="699"/>
                  </a:lnTo>
                  <a:lnTo>
                    <a:pt x="121" y="694"/>
                  </a:lnTo>
                  <a:lnTo>
                    <a:pt x="99" y="689"/>
                  </a:lnTo>
                  <a:lnTo>
                    <a:pt x="80" y="685"/>
                  </a:lnTo>
                  <a:lnTo>
                    <a:pt x="63" y="680"/>
                  </a:lnTo>
                  <a:lnTo>
                    <a:pt x="47" y="676"/>
                  </a:lnTo>
                  <a:lnTo>
                    <a:pt x="35" y="674"/>
                  </a:lnTo>
                  <a:lnTo>
                    <a:pt x="25" y="671"/>
                  </a:lnTo>
                  <a:lnTo>
                    <a:pt x="19" y="669"/>
                  </a:lnTo>
                  <a:lnTo>
                    <a:pt x="17" y="668"/>
                  </a:lnTo>
                  <a:lnTo>
                    <a:pt x="19" y="669"/>
                  </a:lnTo>
                  <a:lnTo>
                    <a:pt x="23" y="673"/>
                  </a:lnTo>
                  <a:lnTo>
                    <a:pt x="30" y="678"/>
                  </a:lnTo>
                  <a:lnTo>
                    <a:pt x="41" y="685"/>
                  </a:lnTo>
                  <a:lnTo>
                    <a:pt x="53" y="694"/>
                  </a:lnTo>
                  <a:lnTo>
                    <a:pt x="68" y="702"/>
                  </a:lnTo>
                  <a:lnTo>
                    <a:pt x="84" y="712"/>
                  </a:lnTo>
                  <a:lnTo>
                    <a:pt x="103" y="722"/>
                  </a:lnTo>
                  <a:lnTo>
                    <a:pt x="124" y="733"/>
                  </a:lnTo>
                  <a:lnTo>
                    <a:pt x="147" y="742"/>
                  </a:lnTo>
                  <a:lnTo>
                    <a:pt x="171" y="751"/>
                  </a:lnTo>
                  <a:lnTo>
                    <a:pt x="196" y="759"/>
                  </a:lnTo>
                  <a:lnTo>
                    <a:pt x="223" y="766"/>
                  </a:lnTo>
                  <a:lnTo>
                    <a:pt x="251" y="772"/>
                  </a:lnTo>
                  <a:lnTo>
                    <a:pt x="280" y="775"/>
                  </a:lnTo>
                  <a:lnTo>
                    <a:pt x="309" y="776"/>
                  </a:lnTo>
                  <a:lnTo>
                    <a:pt x="351" y="773"/>
                  </a:lnTo>
                  <a:lnTo>
                    <a:pt x="388" y="766"/>
                  </a:lnTo>
                  <a:lnTo>
                    <a:pt x="422" y="755"/>
                  </a:lnTo>
                  <a:lnTo>
                    <a:pt x="452" y="741"/>
                  </a:lnTo>
                  <a:lnTo>
                    <a:pt x="477" y="724"/>
                  </a:lnTo>
                  <a:lnTo>
                    <a:pt x="500" y="705"/>
                  </a:lnTo>
                  <a:lnTo>
                    <a:pt x="519" y="685"/>
                  </a:lnTo>
                  <a:lnTo>
                    <a:pt x="535" y="664"/>
                  </a:lnTo>
                  <a:lnTo>
                    <a:pt x="548" y="643"/>
                  </a:lnTo>
                  <a:lnTo>
                    <a:pt x="559" y="623"/>
                  </a:lnTo>
                  <a:lnTo>
                    <a:pt x="567" y="604"/>
                  </a:lnTo>
                  <a:lnTo>
                    <a:pt x="574" y="587"/>
                  </a:lnTo>
                  <a:lnTo>
                    <a:pt x="579" y="573"/>
                  </a:lnTo>
                  <a:lnTo>
                    <a:pt x="582" y="562"/>
                  </a:lnTo>
                  <a:lnTo>
                    <a:pt x="583" y="555"/>
                  </a:lnTo>
                  <a:lnTo>
                    <a:pt x="584" y="552"/>
                  </a:lnTo>
                  <a:lnTo>
                    <a:pt x="560" y="552"/>
                  </a:lnTo>
                  <a:close/>
                </a:path>
              </a:pathLst>
            </a:custGeom>
            <a:solidFill>
              <a:srgbClr val="CC99FF"/>
            </a:solidFill>
            <a:ln w="9525">
              <a:solidFill>
                <a:srgbClr val="FFFF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0" name="Freeform 16"/>
            <p:cNvSpPr>
              <a:spLocks/>
            </p:cNvSpPr>
            <p:nvPr/>
          </p:nvSpPr>
          <p:spPr bwMode="auto">
            <a:xfrm>
              <a:off x="2821" y="2748"/>
              <a:ext cx="1435" cy="1377"/>
            </a:xfrm>
            <a:custGeom>
              <a:avLst/>
              <a:gdLst>
                <a:gd name="T0" fmla="*/ 1201 w 1435"/>
                <a:gd name="T1" fmla="*/ 485 h 1377"/>
                <a:gd name="T2" fmla="*/ 1207 w 1435"/>
                <a:gd name="T3" fmla="*/ 460 h 1377"/>
                <a:gd name="T4" fmla="*/ 1163 w 1435"/>
                <a:gd name="T5" fmla="*/ 474 h 1377"/>
                <a:gd name="T6" fmla="*/ 1094 w 1435"/>
                <a:gd name="T7" fmla="*/ 428 h 1377"/>
                <a:gd name="T8" fmla="*/ 1102 w 1435"/>
                <a:gd name="T9" fmla="*/ 355 h 1377"/>
                <a:gd name="T10" fmla="*/ 1130 w 1435"/>
                <a:gd name="T11" fmla="*/ 326 h 1377"/>
                <a:gd name="T12" fmla="*/ 1062 w 1435"/>
                <a:gd name="T13" fmla="*/ 348 h 1377"/>
                <a:gd name="T14" fmla="*/ 988 w 1435"/>
                <a:gd name="T15" fmla="*/ 400 h 1377"/>
                <a:gd name="T16" fmla="*/ 820 w 1435"/>
                <a:gd name="T17" fmla="*/ 396 h 1377"/>
                <a:gd name="T18" fmla="*/ 609 w 1435"/>
                <a:gd name="T19" fmla="*/ 396 h 1377"/>
                <a:gd name="T20" fmla="*/ 530 w 1435"/>
                <a:gd name="T21" fmla="*/ 194 h 1377"/>
                <a:gd name="T22" fmla="*/ 602 w 1435"/>
                <a:gd name="T23" fmla="*/ 134 h 1377"/>
                <a:gd name="T24" fmla="*/ 580 w 1435"/>
                <a:gd name="T25" fmla="*/ 136 h 1377"/>
                <a:gd name="T26" fmla="*/ 504 w 1435"/>
                <a:gd name="T27" fmla="*/ 144 h 1377"/>
                <a:gd name="T28" fmla="*/ 454 w 1435"/>
                <a:gd name="T29" fmla="*/ 69 h 1377"/>
                <a:gd name="T30" fmla="*/ 478 w 1435"/>
                <a:gd name="T31" fmla="*/ 13 h 1377"/>
                <a:gd name="T32" fmla="*/ 435 w 1435"/>
                <a:gd name="T33" fmla="*/ 33 h 1377"/>
                <a:gd name="T34" fmla="*/ 414 w 1435"/>
                <a:gd name="T35" fmla="*/ 130 h 1377"/>
                <a:gd name="T36" fmla="*/ 471 w 1435"/>
                <a:gd name="T37" fmla="*/ 187 h 1377"/>
                <a:gd name="T38" fmla="*/ 387 w 1435"/>
                <a:gd name="T39" fmla="*/ 398 h 1377"/>
                <a:gd name="T40" fmla="*/ 153 w 1435"/>
                <a:gd name="T41" fmla="*/ 404 h 1377"/>
                <a:gd name="T42" fmla="*/ 14 w 1435"/>
                <a:gd name="T43" fmla="*/ 414 h 1377"/>
                <a:gd name="T44" fmla="*/ 35 w 1435"/>
                <a:gd name="T45" fmla="*/ 424 h 1377"/>
                <a:gd name="T46" fmla="*/ 213 w 1435"/>
                <a:gd name="T47" fmla="*/ 430 h 1377"/>
                <a:gd name="T48" fmla="*/ 477 w 1435"/>
                <a:gd name="T49" fmla="*/ 434 h 1377"/>
                <a:gd name="T50" fmla="*/ 505 w 1435"/>
                <a:gd name="T51" fmla="*/ 1158 h 1377"/>
                <a:gd name="T52" fmla="*/ 413 w 1435"/>
                <a:gd name="T53" fmla="*/ 1328 h 1377"/>
                <a:gd name="T54" fmla="*/ 291 w 1435"/>
                <a:gd name="T55" fmla="*/ 1343 h 1377"/>
                <a:gd name="T56" fmla="*/ 256 w 1435"/>
                <a:gd name="T57" fmla="*/ 1358 h 1377"/>
                <a:gd name="T58" fmla="*/ 415 w 1435"/>
                <a:gd name="T59" fmla="*/ 1375 h 1377"/>
                <a:gd name="T60" fmla="*/ 651 w 1435"/>
                <a:gd name="T61" fmla="*/ 1377 h 1377"/>
                <a:gd name="T62" fmla="*/ 778 w 1435"/>
                <a:gd name="T63" fmla="*/ 1361 h 1377"/>
                <a:gd name="T64" fmla="*/ 807 w 1435"/>
                <a:gd name="T65" fmla="*/ 1290 h 1377"/>
                <a:gd name="T66" fmla="*/ 741 w 1435"/>
                <a:gd name="T67" fmla="*/ 1295 h 1377"/>
                <a:gd name="T68" fmla="*/ 626 w 1435"/>
                <a:gd name="T69" fmla="*/ 1310 h 1377"/>
                <a:gd name="T70" fmla="*/ 544 w 1435"/>
                <a:gd name="T71" fmla="*/ 926 h 1377"/>
                <a:gd name="T72" fmla="*/ 710 w 1435"/>
                <a:gd name="T73" fmla="*/ 436 h 1377"/>
                <a:gd name="T74" fmla="*/ 926 w 1435"/>
                <a:gd name="T75" fmla="*/ 440 h 1377"/>
                <a:gd name="T76" fmla="*/ 1027 w 1435"/>
                <a:gd name="T77" fmla="*/ 446 h 1377"/>
                <a:gd name="T78" fmla="*/ 1033 w 1435"/>
                <a:gd name="T79" fmla="*/ 461 h 1377"/>
                <a:gd name="T80" fmla="*/ 1083 w 1435"/>
                <a:gd name="T81" fmla="*/ 513 h 1377"/>
                <a:gd name="T82" fmla="*/ 1123 w 1435"/>
                <a:gd name="T83" fmla="*/ 522 h 1377"/>
                <a:gd name="T84" fmla="*/ 1148 w 1435"/>
                <a:gd name="T85" fmla="*/ 522 h 1377"/>
                <a:gd name="T86" fmla="*/ 1334 w 1435"/>
                <a:gd name="T87" fmla="*/ 942 h 1377"/>
                <a:gd name="T88" fmla="*/ 1305 w 1435"/>
                <a:gd name="T89" fmla="*/ 971 h 1377"/>
                <a:gd name="T90" fmla="*/ 1228 w 1435"/>
                <a:gd name="T91" fmla="*/ 1013 h 1377"/>
                <a:gd name="T92" fmla="*/ 1105 w 1435"/>
                <a:gd name="T93" fmla="*/ 1026 h 1377"/>
                <a:gd name="T94" fmla="*/ 958 w 1435"/>
                <a:gd name="T95" fmla="*/ 1010 h 1377"/>
                <a:gd name="T96" fmla="*/ 870 w 1435"/>
                <a:gd name="T97" fmla="*/ 996 h 1377"/>
                <a:gd name="T98" fmla="*/ 903 w 1435"/>
                <a:gd name="T99" fmla="*/ 1020 h 1377"/>
                <a:gd name="T100" fmla="*/ 1022 w 1435"/>
                <a:gd name="T101" fmla="*/ 1077 h 1377"/>
                <a:gd name="T102" fmla="*/ 1201 w 1435"/>
                <a:gd name="T103" fmla="*/ 1100 h 1377"/>
                <a:gd name="T104" fmla="*/ 1369 w 1435"/>
                <a:gd name="T105" fmla="*/ 1011 h 1377"/>
                <a:gd name="T106" fmla="*/ 1430 w 1435"/>
                <a:gd name="T107" fmla="*/ 900 h 13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435"/>
                <a:gd name="T163" fmla="*/ 0 h 1377"/>
                <a:gd name="T164" fmla="*/ 1435 w 1435"/>
                <a:gd name="T165" fmla="*/ 1377 h 13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435" h="1377">
                  <a:moveTo>
                    <a:pt x="1410" y="879"/>
                  </a:moveTo>
                  <a:lnTo>
                    <a:pt x="1171" y="509"/>
                  </a:lnTo>
                  <a:lnTo>
                    <a:pt x="1179" y="504"/>
                  </a:lnTo>
                  <a:lnTo>
                    <a:pt x="1187" y="499"/>
                  </a:lnTo>
                  <a:lnTo>
                    <a:pt x="1194" y="492"/>
                  </a:lnTo>
                  <a:lnTo>
                    <a:pt x="1201" y="485"/>
                  </a:lnTo>
                  <a:lnTo>
                    <a:pt x="1206" y="477"/>
                  </a:lnTo>
                  <a:lnTo>
                    <a:pt x="1211" y="468"/>
                  </a:lnTo>
                  <a:lnTo>
                    <a:pt x="1215" y="460"/>
                  </a:lnTo>
                  <a:lnTo>
                    <a:pt x="1218" y="450"/>
                  </a:lnTo>
                  <a:lnTo>
                    <a:pt x="1213" y="455"/>
                  </a:lnTo>
                  <a:lnTo>
                    <a:pt x="1207" y="460"/>
                  </a:lnTo>
                  <a:lnTo>
                    <a:pt x="1201" y="464"/>
                  </a:lnTo>
                  <a:lnTo>
                    <a:pt x="1194" y="467"/>
                  </a:lnTo>
                  <a:lnTo>
                    <a:pt x="1187" y="470"/>
                  </a:lnTo>
                  <a:lnTo>
                    <a:pt x="1179" y="472"/>
                  </a:lnTo>
                  <a:lnTo>
                    <a:pt x="1171" y="473"/>
                  </a:lnTo>
                  <a:lnTo>
                    <a:pt x="1163" y="474"/>
                  </a:lnTo>
                  <a:lnTo>
                    <a:pt x="1148" y="472"/>
                  </a:lnTo>
                  <a:lnTo>
                    <a:pt x="1134" y="468"/>
                  </a:lnTo>
                  <a:lnTo>
                    <a:pt x="1121" y="461"/>
                  </a:lnTo>
                  <a:lnTo>
                    <a:pt x="1110" y="451"/>
                  </a:lnTo>
                  <a:lnTo>
                    <a:pt x="1101" y="441"/>
                  </a:lnTo>
                  <a:lnTo>
                    <a:pt x="1094" y="428"/>
                  </a:lnTo>
                  <a:lnTo>
                    <a:pt x="1089" y="414"/>
                  </a:lnTo>
                  <a:lnTo>
                    <a:pt x="1088" y="398"/>
                  </a:lnTo>
                  <a:lnTo>
                    <a:pt x="1088" y="386"/>
                  </a:lnTo>
                  <a:lnTo>
                    <a:pt x="1091" y="375"/>
                  </a:lnTo>
                  <a:lnTo>
                    <a:pt x="1095" y="364"/>
                  </a:lnTo>
                  <a:lnTo>
                    <a:pt x="1102" y="355"/>
                  </a:lnTo>
                  <a:lnTo>
                    <a:pt x="1108" y="346"/>
                  </a:lnTo>
                  <a:lnTo>
                    <a:pt x="1116" y="338"/>
                  </a:lnTo>
                  <a:lnTo>
                    <a:pt x="1126" y="332"/>
                  </a:lnTo>
                  <a:lnTo>
                    <a:pt x="1136" y="327"/>
                  </a:lnTo>
                  <a:lnTo>
                    <a:pt x="1133" y="327"/>
                  </a:lnTo>
                  <a:lnTo>
                    <a:pt x="1130" y="326"/>
                  </a:lnTo>
                  <a:lnTo>
                    <a:pt x="1127" y="326"/>
                  </a:lnTo>
                  <a:lnTo>
                    <a:pt x="1123" y="326"/>
                  </a:lnTo>
                  <a:lnTo>
                    <a:pt x="1107" y="328"/>
                  </a:lnTo>
                  <a:lnTo>
                    <a:pt x="1090" y="332"/>
                  </a:lnTo>
                  <a:lnTo>
                    <a:pt x="1075" y="338"/>
                  </a:lnTo>
                  <a:lnTo>
                    <a:pt x="1062" y="348"/>
                  </a:lnTo>
                  <a:lnTo>
                    <a:pt x="1051" y="358"/>
                  </a:lnTo>
                  <a:lnTo>
                    <a:pt x="1042" y="371"/>
                  </a:lnTo>
                  <a:lnTo>
                    <a:pt x="1034" y="386"/>
                  </a:lnTo>
                  <a:lnTo>
                    <a:pt x="1029" y="402"/>
                  </a:lnTo>
                  <a:lnTo>
                    <a:pt x="1009" y="401"/>
                  </a:lnTo>
                  <a:lnTo>
                    <a:pt x="988" y="400"/>
                  </a:lnTo>
                  <a:lnTo>
                    <a:pt x="964" y="399"/>
                  </a:lnTo>
                  <a:lnTo>
                    <a:pt x="939" y="398"/>
                  </a:lnTo>
                  <a:lnTo>
                    <a:pt x="911" y="398"/>
                  </a:lnTo>
                  <a:lnTo>
                    <a:pt x="883" y="397"/>
                  </a:lnTo>
                  <a:lnTo>
                    <a:pt x="852" y="396"/>
                  </a:lnTo>
                  <a:lnTo>
                    <a:pt x="820" y="396"/>
                  </a:lnTo>
                  <a:lnTo>
                    <a:pt x="787" y="396"/>
                  </a:lnTo>
                  <a:lnTo>
                    <a:pt x="753" y="396"/>
                  </a:lnTo>
                  <a:lnTo>
                    <a:pt x="718" y="396"/>
                  </a:lnTo>
                  <a:lnTo>
                    <a:pt x="682" y="396"/>
                  </a:lnTo>
                  <a:lnTo>
                    <a:pt x="646" y="396"/>
                  </a:lnTo>
                  <a:lnTo>
                    <a:pt x="609" y="396"/>
                  </a:lnTo>
                  <a:lnTo>
                    <a:pt x="572" y="396"/>
                  </a:lnTo>
                  <a:lnTo>
                    <a:pt x="535" y="396"/>
                  </a:lnTo>
                  <a:lnTo>
                    <a:pt x="533" y="330"/>
                  </a:lnTo>
                  <a:lnTo>
                    <a:pt x="532" y="274"/>
                  </a:lnTo>
                  <a:lnTo>
                    <a:pt x="531" y="228"/>
                  </a:lnTo>
                  <a:lnTo>
                    <a:pt x="530" y="194"/>
                  </a:lnTo>
                  <a:lnTo>
                    <a:pt x="545" y="190"/>
                  </a:lnTo>
                  <a:lnTo>
                    <a:pt x="560" y="183"/>
                  </a:lnTo>
                  <a:lnTo>
                    <a:pt x="574" y="173"/>
                  </a:lnTo>
                  <a:lnTo>
                    <a:pt x="585" y="162"/>
                  </a:lnTo>
                  <a:lnTo>
                    <a:pt x="595" y="149"/>
                  </a:lnTo>
                  <a:lnTo>
                    <a:pt x="602" y="134"/>
                  </a:lnTo>
                  <a:lnTo>
                    <a:pt x="607" y="119"/>
                  </a:lnTo>
                  <a:lnTo>
                    <a:pt x="609" y="102"/>
                  </a:lnTo>
                  <a:lnTo>
                    <a:pt x="604" y="113"/>
                  </a:lnTo>
                  <a:lnTo>
                    <a:pt x="597" y="121"/>
                  </a:lnTo>
                  <a:lnTo>
                    <a:pt x="589" y="129"/>
                  </a:lnTo>
                  <a:lnTo>
                    <a:pt x="580" y="136"/>
                  </a:lnTo>
                  <a:lnTo>
                    <a:pt x="570" y="142"/>
                  </a:lnTo>
                  <a:lnTo>
                    <a:pt x="558" y="147"/>
                  </a:lnTo>
                  <a:lnTo>
                    <a:pt x="547" y="149"/>
                  </a:lnTo>
                  <a:lnTo>
                    <a:pt x="535" y="150"/>
                  </a:lnTo>
                  <a:lnTo>
                    <a:pt x="518" y="148"/>
                  </a:lnTo>
                  <a:lnTo>
                    <a:pt x="504" y="144"/>
                  </a:lnTo>
                  <a:lnTo>
                    <a:pt x="490" y="136"/>
                  </a:lnTo>
                  <a:lnTo>
                    <a:pt x="478" y="127"/>
                  </a:lnTo>
                  <a:lnTo>
                    <a:pt x="468" y="115"/>
                  </a:lnTo>
                  <a:lnTo>
                    <a:pt x="460" y="101"/>
                  </a:lnTo>
                  <a:lnTo>
                    <a:pt x="456" y="86"/>
                  </a:lnTo>
                  <a:lnTo>
                    <a:pt x="454" y="69"/>
                  </a:lnTo>
                  <a:lnTo>
                    <a:pt x="455" y="58"/>
                  </a:lnTo>
                  <a:lnTo>
                    <a:pt x="457" y="49"/>
                  </a:lnTo>
                  <a:lnTo>
                    <a:pt x="460" y="38"/>
                  </a:lnTo>
                  <a:lnTo>
                    <a:pt x="465" y="30"/>
                  </a:lnTo>
                  <a:lnTo>
                    <a:pt x="471" y="21"/>
                  </a:lnTo>
                  <a:lnTo>
                    <a:pt x="478" y="13"/>
                  </a:lnTo>
                  <a:lnTo>
                    <a:pt x="485" y="6"/>
                  </a:lnTo>
                  <a:lnTo>
                    <a:pt x="494" y="0"/>
                  </a:lnTo>
                  <a:lnTo>
                    <a:pt x="477" y="4"/>
                  </a:lnTo>
                  <a:lnTo>
                    <a:pt x="461" y="11"/>
                  </a:lnTo>
                  <a:lnTo>
                    <a:pt x="447" y="22"/>
                  </a:lnTo>
                  <a:lnTo>
                    <a:pt x="435" y="33"/>
                  </a:lnTo>
                  <a:lnTo>
                    <a:pt x="425" y="48"/>
                  </a:lnTo>
                  <a:lnTo>
                    <a:pt x="418" y="63"/>
                  </a:lnTo>
                  <a:lnTo>
                    <a:pt x="413" y="80"/>
                  </a:lnTo>
                  <a:lnTo>
                    <a:pt x="411" y="98"/>
                  </a:lnTo>
                  <a:lnTo>
                    <a:pt x="412" y="115"/>
                  </a:lnTo>
                  <a:lnTo>
                    <a:pt x="414" y="130"/>
                  </a:lnTo>
                  <a:lnTo>
                    <a:pt x="418" y="144"/>
                  </a:lnTo>
                  <a:lnTo>
                    <a:pt x="425" y="156"/>
                  </a:lnTo>
                  <a:lnTo>
                    <a:pt x="432" y="167"/>
                  </a:lnTo>
                  <a:lnTo>
                    <a:pt x="443" y="175"/>
                  </a:lnTo>
                  <a:lnTo>
                    <a:pt x="456" y="182"/>
                  </a:lnTo>
                  <a:lnTo>
                    <a:pt x="471" y="187"/>
                  </a:lnTo>
                  <a:lnTo>
                    <a:pt x="471" y="222"/>
                  </a:lnTo>
                  <a:lnTo>
                    <a:pt x="472" y="271"/>
                  </a:lnTo>
                  <a:lnTo>
                    <a:pt x="474" y="330"/>
                  </a:lnTo>
                  <a:lnTo>
                    <a:pt x="476" y="397"/>
                  </a:lnTo>
                  <a:lnTo>
                    <a:pt x="431" y="398"/>
                  </a:lnTo>
                  <a:lnTo>
                    <a:pt x="387" y="398"/>
                  </a:lnTo>
                  <a:lnTo>
                    <a:pt x="344" y="399"/>
                  </a:lnTo>
                  <a:lnTo>
                    <a:pt x="302" y="400"/>
                  </a:lnTo>
                  <a:lnTo>
                    <a:pt x="262" y="401"/>
                  </a:lnTo>
                  <a:lnTo>
                    <a:pt x="224" y="402"/>
                  </a:lnTo>
                  <a:lnTo>
                    <a:pt x="187" y="403"/>
                  </a:lnTo>
                  <a:lnTo>
                    <a:pt x="153" y="404"/>
                  </a:lnTo>
                  <a:lnTo>
                    <a:pt x="122" y="406"/>
                  </a:lnTo>
                  <a:lnTo>
                    <a:pt x="93" y="407"/>
                  </a:lnTo>
                  <a:lnTo>
                    <a:pt x="68" y="409"/>
                  </a:lnTo>
                  <a:lnTo>
                    <a:pt x="46" y="410"/>
                  </a:lnTo>
                  <a:lnTo>
                    <a:pt x="28" y="412"/>
                  </a:lnTo>
                  <a:lnTo>
                    <a:pt x="14" y="414"/>
                  </a:lnTo>
                  <a:lnTo>
                    <a:pt x="6" y="416"/>
                  </a:lnTo>
                  <a:lnTo>
                    <a:pt x="0" y="418"/>
                  </a:lnTo>
                  <a:lnTo>
                    <a:pt x="1" y="420"/>
                  </a:lnTo>
                  <a:lnTo>
                    <a:pt x="7" y="422"/>
                  </a:lnTo>
                  <a:lnTo>
                    <a:pt x="19" y="422"/>
                  </a:lnTo>
                  <a:lnTo>
                    <a:pt x="35" y="424"/>
                  </a:lnTo>
                  <a:lnTo>
                    <a:pt x="56" y="425"/>
                  </a:lnTo>
                  <a:lnTo>
                    <a:pt x="80" y="427"/>
                  </a:lnTo>
                  <a:lnTo>
                    <a:pt x="109" y="428"/>
                  </a:lnTo>
                  <a:lnTo>
                    <a:pt x="141" y="428"/>
                  </a:lnTo>
                  <a:lnTo>
                    <a:pt x="176" y="429"/>
                  </a:lnTo>
                  <a:lnTo>
                    <a:pt x="213" y="430"/>
                  </a:lnTo>
                  <a:lnTo>
                    <a:pt x="253" y="431"/>
                  </a:lnTo>
                  <a:lnTo>
                    <a:pt x="295" y="431"/>
                  </a:lnTo>
                  <a:lnTo>
                    <a:pt x="339" y="432"/>
                  </a:lnTo>
                  <a:lnTo>
                    <a:pt x="385" y="433"/>
                  </a:lnTo>
                  <a:lnTo>
                    <a:pt x="430" y="433"/>
                  </a:lnTo>
                  <a:lnTo>
                    <a:pt x="477" y="434"/>
                  </a:lnTo>
                  <a:lnTo>
                    <a:pt x="480" y="550"/>
                  </a:lnTo>
                  <a:lnTo>
                    <a:pt x="484" y="674"/>
                  </a:lnTo>
                  <a:lnTo>
                    <a:pt x="489" y="802"/>
                  </a:lnTo>
                  <a:lnTo>
                    <a:pt x="494" y="929"/>
                  </a:lnTo>
                  <a:lnTo>
                    <a:pt x="499" y="1050"/>
                  </a:lnTo>
                  <a:lnTo>
                    <a:pt x="505" y="1158"/>
                  </a:lnTo>
                  <a:lnTo>
                    <a:pt x="512" y="1249"/>
                  </a:lnTo>
                  <a:lnTo>
                    <a:pt x="518" y="1319"/>
                  </a:lnTo>
                  <a:lnTo>
                    <a:pt x="491" y="1321"/>
                  </a:lnTo>
                  <a:lnTo>
                    <a:pt x="465" y="1324"/>
                  </a:lnTo>
                  <a:lnTo>
                    <a:pt x="438" y="1325"/>
                  </a:lnTo>
                  <a:lnTo>
                    <a:pt x="413" y="1328"/>
                  </a:lnTo>
                  <a:lnTo>
                    <a:pt x="389" y="1331"/>
                  </a:lnTo>
                  <a:lnTo>
                    <a:pt x="365" y="1333"/>
                  </a:lnTo>
                  <a:lnTo>
                    <a:pt x="345" y="1335"/>
                  </a:lnTo>
                  <a:lnTo>
                    <a:pt x="325" y="1337"/>
                  </a:lnTo>
                  <a:lnTo>
                    <a:pt x="306" y="1340"/>
                  </a:lnTo>
                  <a:lnTo>
                    <a:pt x="291" y="1343"/>
                  </a:lnTo>
                  <a:lnTo>
                    <a:pt x="278" y="1345"/>
                  </a:lnTo>
                  <a:lnTo>
                    <a:pt x="266" y="1348"/>
                  </a:lnTo>
                  <a:lnTo>
                    <a:pt x="259" y="1350"/>
                  </a:lnTo>
                  <a:lnTo>
                    <a:pt x="254" y="1353"/>
                  </a:lnTo>
                  <a:lnTo>
                    <a:pt x="253" y="1356"/>
                  </a:lnTo>
                  <a:lnTo>
                    <a:pt x="256" y="1358"/>
                  </a:lnTo>
                  <a:lnTo>
                    <a:pt x="268" y="1363"/>
                  </a:lnTo>
                  <a:lnTo>
                    <a:pt x="287" y="1366"/>
                  </a:lnTo>
                  <a:lnTo>
                    <a:pt x="312" y="1369"/>
                  </a:lnTo>
                  <a:lnTo>
                    <a:pt x="343" y="1371"/>
                  </a:lnTo>
                  <a:lnTo>
                    <a:pt x="377" y="1373"/>
                  </a:lnTo>
                  <a:lnTo>
                    <a:pt x="415" y="1375"/>
                  </a:lnTo>
                  <a:lnTo>
                    <a:pt x="454" y="1376"/>
                  </a:lnTo>
                  <a:lnTo>
                    <a:pt x="495" y="1377"/>
                  </a:lnTo>
                  <a:lnTo>
                    <a:pt x="537" y="1377"/>
                  </a:lnTo>
                  <a:lnTo>
                    <a:pt x="577" y="1377"/>
                  </a:lnTo>
                  <a:lnTo>
                    <a:pt x="615" y="1377"/>
                  </a:lnTo>
                  <a:lnTo>
                    <a:pt x="651" y="1377"/>
                  </a:lnTo>
                  <a:lnTo>
                    <a:pt x="684" y="1376"/>
                  </a:lnTo>
                  <a:lnTo>
                    <a:pt x="710" y="1375"/>
                  </a:lnTo>
                  <a:lnTo>
                    <a:pt x="732" y="1375"/>
                  </a:lnTo>
                  <a:lnTo>
                    <a:pt x="747" y="1374"/>
                  </a:lnTo>
                  <a:lnTo>
                    <a:pt x="761" y="1370"/>
                  </a:lnTo>
                  <a:lnTo>
                    <a:pt x="778" y="1361"/>
                  </a:lnTo>
                  <a:lnTo>
                    <a:pt x="796" y="1348"/>
                  </a:lnTo>
                  <a:lnTo>
                    <a:pt x="811" y="1334"/>
                  </a:lnTo>
                  <a:lnTo>
                    <a:pt x="823" y="1319"/>
                  </a:lnTo>
                  <a:lnTo>
                    <a:pt x="827" y="1306"/>
                  </a:lnTo>
                  <a:lnTo>
                    <a:pt x="823" y="1296"/>
                  </a:lnTo>
                  <a:lnTo>
                    <a:pt x="807" y="1290"/>
                  </a:lnTo>
                  <a:lnTo>
                    <a:pt x="801" y="1290"/>
                  </a:lnTo>
                  <a:lnTo>
                    <a:pt x="793" y="1290"/>
                  </a:lnTo>
                  <a:lnTo>
                    <a:pt x="783" y="1291"/>
                  </a:lnTo>
                  <a:lnTo>
                    <a:pt x="770" y="1292"/>
                  </a:lnTo>
                  <a:lnTo>
                    <a:pt x="757" y="1293"/>
                  </a:lnTo>
                  <a:lnTo>
                    <a:pt x="741" y="1295"/>
                  </a:lnTo>
                  <a:lnTo>
                    <a:pt x="724" y="1298"/>
                  </a:lnTo>
                  <a:lnTo>
                    <a:pt x="706" y="1300"/>
                  </a:lnTo>
                  <a:lnTo>
                    <a:pt x="688" y="1303"/>
                  </a:lnTo>
                  <a:lnTo>
                    <a:pt x="668" y="1305"/>
                  </a:lnTo>
                  <a:lnTo>
                    <a:pt x="647" y="1308"/>
                  </a:lnTo>
                  <a:lnTo>
                    <a:pt x="626" y="1310"/>
                  </a:lnTo>
                  <a:lnTo>
                    <a:pt x="604" y="1312"/>
                  </a:lnTo>
                  <a:lnTo>
                    <a:pt x="584" y="1315"/>
                  </a:lnTo>
                  <a:lnTo>
                    <a:pt x="562" y="1317"/>
                  </a:lnTo>
                  <a:lnTo>
                    <a:pt x="540" y="1318"/>
                  </a:lnTo>
                  <a:lnTo>
                    <a:pt x="544" y="1155"/>
                  </a:lnTo>
                  <a:lnTo>
                    <a:pt x="544" y="926"/>
                  </a:lnTo>
                  <a:lnTo>
                    <a:pt x="540" y="673"/>
                  </a:lnTo>
                  <a:lnTo>
                    <a:pt x="536" y="435"/>
                  </a:lnTo>
                  <a:lnTo>
                    <a:pt x="580" y="435"/>
                  </a:lnTo>
                  <a:lnTo>
                    <a:pt x="624" y="435"/>
                  </a:lnTo>
                  <a:lnTo>
                    <a:pt x="668" y="436"/>
                  </a:lnTo>
                  <a:lnTo>
                    <a:pt x="710" y="436"/>
                  </a:lnTo>
                  <a:lnTo>
                    <a:pt x="751" y="437"/>
                  </a:lnTo>
                  <a:lnTo>
                    <a:pt x="791" y="437"/>
                  </a:lnTo>
                  <a:lnTo>
                    <a:pt x="829" y="438"/>
                  </a:lnTo>
                  <a:lnTo>
                    <a:pt x="863" y="439"/>
                  </a:lnTo>
                  <a:lnTo>
                    <a:pt x="896" y="439"/>
                  </a:lnTo>
                  <a:lnTo>
                    <a:pt x="926" y="440"/>
                  </a:lnTo>
                  <a:lnTo>
                    <a:pt x="953" y="441"/>
                  </a:lnTo>
                  <a:lnTo>
                    <a:pt x="976" y="442"/>
                  </a:lnTo>
                  <a:lnTo>
                    <a:pt x="995" y="442"/>
                  </a:lnTo>
                  <a:lnTo>
                    <a:pt x="1010" y="443"/>
                  </a:lnTo>
                  <a:lnTo>
                    <a:pt x="1021" y="445"/>
                  </a:lnTo>
                  <a:lnTo>
                    <a:pt x="1027" y="446"/>
                  </a:lnTo>
                  <a:lnTo>
                    <a:pt x="1028" y="446"/>
                  </a:lnTo>
                  <a:lnTo>
                    <a:pt x="1029" y="446"/>
                  </a:lnTo>
                  <a:lnTo>
                    <a:pt x="1030" y="454"/>
                  </a:lnTo>
                  <a:lnTo>
                    <a:pt x="1033" y="461"/>
                  </a:lnTo>
                  <a:lnTo>
                    <a:pt x="1035" y="467"/>
                  </a:lnTo>
                  <a:lnTo>
                    <a:pt x="1039" y="474"/>
                  </a:lnTo>
                  <a:lnTo>
                    <a:pt x="872" y="835"/>
                  </a:lnTo>
                  <a:lnTo>
                    <a:pt x="1072" y="507"/>
                  </a:lnTo>
                  <a:lnTo>
                    <a:pt x="1078" y="511"/>
                  </a:lnTo>
                  <a:lnTo>
                    <a:pt x="1083" y="513"/>
                  </a:lnTo>
                  <a:lnTo>
                    <a:pt x="1090" y="516"/>
                  </a:lnTo>
                  <a:lnTo>
                    <a:pt x="1096" y="519"/>
                  </a:lnTo>
                  <a:lnTo>
                    <a:pt x="1103" y="520"/>
                  </a:lnTo>
                  <a:lnTo>
                    <a:pt x="1109" y="521"/>
                  </a:lnTo>
                  <a:lnTo>
                    <a:pt x="1116" y="522"/>
                  </a:lnTo>
                  <a:lnTo>
                    <a:pt x="1123" y="522"/>
                  </a:lnTo>
                  <a:lnTo>
                    <a:pt x="1128" y="522"/>
                  </a:lnTo>
                  <a:lnTo>
                    <a:pt x="1134" y="522"/>
                  </a:lnTo>
                  <a:lnTo>
                    <a:pt x="1137" y="523"/>
                  </a:lnTo>
                  <a:lnTo>
                    <a:pt x="1141" y="523"/>
                  </a:lnTo>
                  <a:lnTo>
                    <a:pt x="1144" y="523"/>
                  </a:lnTo>
                  <a:lnTo>
                    <a:pt x="1148" y="522"/>
                  </a:lnTo>
                  <a:lnTo>
                    <a:pt x="1152" y="520"/>
                  </a:lnTo>
                  <a:lnTo>
                    <a:pt x="1156" y="519"/>
                  </a:lnTo>
                  <a:lnTo>
                    <a:pt x="1349" y="878"/>
                  </a:lnTo>
                  <a:lnTo>
                    <a:pt x="850" y="869"/>
                  </a:lnTo>
                  <a:lnTo>
                    <a:pt x="1335" y="941"/>
                  </a:lnTo>
                  <a:lnTo>
                    <a:pt x="1334" y="942"/>
                  </a:lnTo>
                  <a:lnTo>
                    <a:pt x="1333" y="945"/>
                  </a:lnTo>
                  <a:lnTo>
                    <a:pt x="1330" y="948"/>
                  </a:lnTo>
                  <a:lnTo>
                    <a:pt x="1326" y="952"/>
                  </a:lnTo>
                  <a:lnTo>
                    <a:pt x="1320" y="958"/>
                  </a:lnTo>
                  <a:lnTo>
                    <a:pt x="1313" y="965"/>
                  </a:lnTo>
                  <a:lnTo>
                    <a:pt x="1305" y="971"/>
                  </a:lnTo>
                  <a:lnTo>
                    <a:pt x="1295" y="979"/>
                  </a:lnTo>
                  <a:lnTo>
                    <a:pt x="1284" y="986"/>
                  </a:lnTo>
                  <a:lnTo>
                    <a:pt x="1272" y="994"/>
                  </a:lnTo>
                  <a:lnTo>
                    <a:pt x="1259" y="1001"/>
                  </a:lnTo>
                  <a:lnTo>
                    <a:pt x="1244" y="1007"/>
                  </a:lnTo>
                  <a:lnTo>
                    <a:pt x="1228" y="1013"/>
                  </a:lnTo>
                  <a:lnTo>
                    <a:pt x="1210" y="1018"/>
                  </a:lnTo>
                  <a:lnTo>
                    <a:pt x="1191" y="1023"/>
                  </a:lnTo>
                  <a:lnTo>
                    <a:pt x="1171" y="1025"/>
                  </a:lnTo>
                  <a:lnTo>
                    <a:pt x="1150" y="1026"/>
                  </a:lnTo>
                  <a:lnTo>
                    <a:pt x="1128" y="1027"/>
                  </a:lnTo>
                  <a:lnTo>
                    <a:pt x="1105" y="1026"/>
                  </a:lnTo>
                  <a:lnTo>
                    <a:pt x="1080" y="1024"/>
                  </a:lnTo>
                  <a:lnTo>
                    <a:pt x="1055" y="1023"/>
                  </a:lnTo>
                  <a:lnTo>
                    <a:pt x="1029" y="1020"/>
                  </a:lnTo>
                  <a:lnTo>
                    <a:pt x="1005" y="1017"/>
                  </a:lnTo>
                  <a:lnTo>
                    <a:pt x="981" y="1014"/>
                  </a:lnTo>
                  <a:lnTo>
                    <a:pt x="958" y="1010"/>
                  </a:lnTo>
                  <a:lnTo>
                    <a:pt x="936" y="1007"/>
                  </a:lnTo>
                  <a:lnTo>
                    <a:pt x="917" y="1004"/>
                  </a:lnTo>
                  <a:lnTo>
                    <a:pt x="901" y="1001"/>
                  </a:lnTo>
                  <a:lnTo>
                    <a:pt x="887" y="998"/>
                  </a:lnTo>
                  <a:lnTo>
                    <a:pt x="876" y="997"/>
                  </a:lnTo>
                  <a:lnTo>
                    <a:pt x="870" y="996"/>
                  </a:lnTo>
                  <a:lnTo>
                    <a:pt x="868" y="995"/>
                  </a:lnTo>
                  <a:lnTo>
                    <a:pt x="869" y="996"/>
                  </a:lnTo>
                  <a:lnTo>
                    <a:pt x="874" y="999"/>
                  </a:lnTo>
                  <a:lnTo>
                    <a:pt x="881" y="1004"/>
                  </a:lnTo>
                  <a:lnTo>
                    <a:pt x="891" y="1011"/>
                  </a:lnTo>
                  <a:lnTo>
                    <a:pt x="903" y="1020"/>
                  </a:lnTo>
                  <a:lnTo>
                    <a:pt x="918" y="1029"/>
                  </a:lnTo>
                  <a:lnTo>
                    <a:pt x="935" y="1038"/>
                  </a:lnTo>
                  <a:lnTo>
                    <a:pt x="954" y="1049"/>
                  </a:lnTo>
                  <a:lnTo>
                    <a:pt x="975" y="1059"/>
                  </a:lnTo>
                  <a:lnTo>
                    <a:pt x="997" y="1069"/>
                  </a:lnTo>
                  <a:lnTo>
                    <a:pt x="1022" y="1077"/>
                  </a:lnTo>
                  <a:lnTo>
                    <a:pt x="1047" y="1086"/>
                  </a:lnTo>
                  <a:lnTo>
                    <a:pt x="1074" y="1093"/>
                  </a:lnTo>
                  <a:lnTo>
                    <a:pt x="1102" y="1098"/>
                  </a:lnTo>
                  <a:lnTo>
                    <a:pt x="1130" y="1102"/>
                  </a:lnTo>
                  <a:lnTo>
                    <a:pt x="1160" y="1102"/>
                  </a:lnTo>
                  <a:lnTo>
                    <a:pt x="1201" y="1100"/>
                  </a:lnTo>
                  <a:lnTo>
                    <a:pt x="1239" y="1093"/>
                  </a:lnTo>
                  <a:lnTo>
                    <a:pt x="1273" y="1082"/>
                  </a:lnTo>
                  <a:lnTo>
                    <a:pt x="1302" y="1068"/>
                  </a:lnTo>
                  <a:lnTo>
                    <a:pt x="1328" y="1050"/>
                  </a:lnTo>
                  <a:lnTo>
                    <a:pt x="1350" y="1032"/>
                  </a:lnTo>
                  <a:lnTo>
                    <a:pt x="1369" y="1011"/>
                  </a:lnTo>
                  <a:lnTo>
                    <a:pt x="1386" y="991"/>
                  </a:lnTo>
                  <a:lnTo>
                    <a:pt x="1400" y="971"/>
                  </a:lnTo>
                  <a:lnTo>
                    <a:pt x="1410" y="950"/>
                  </a:lnTo>
                  <a:lnTo>
                    <a:pt x="1419" y="932"/>
                  </a:lnTo>
                  <a:lnTo>
                    <a:pt x="1426" y="914"/>
                  </a:lnTo>
                  <a:lnTo>
                    <a:pt x="1430" y="900"/>
                  </a:lnTo>
                  <a:lnTo>
                    <a:pt x="1433" y="889"/>
                  </a:lnTo>
                  <a:lnTo>
                    <a:pt x="1434" y="882"/>
                  </a:lnTo>
                  <a:lnTo>
                    <a:pt x="1435" y="880"/>
                  </a:lnTo>
                  <a:lnTo>
                    <a:pt x="1410" y="879"/>
                  </a:lnTo>
                  <a:close/>
                </a:path>
              </a:pathLst>
            </a:custGeom>
            <a:solidFill>
              <a:srgbClr val="CC99FF"/>
            </a:solidFill>
            <a:ln w="9525">
              <a:solidFill>
                <a:srgbClr val="FFFF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1" name="Freeform 17"/>
            <p:cNvSpPr>
              <a:spLocks/>
            </p:cNvSpPr>
            <p:nvPr/>
          </p:nvSpPr>
          <p:spPr bwMode="auto">
            <a:xfrm>
              <a:off x="2994" y="4154"/>
              <a:ext cx="727" cy="68"/>
            </a:xfrm>
            <a:custGeom>
              <a:avLst/>
              <a:gdLst>
                <a:gd name="T0" fmla="*/ 53 w 727"/>
                <a:gd name="T1" fmla="*/ 62 h 68"/>
                <a:gd name="T2" fmla="*/ 24 w 727"/>
                <a:gd name="T3" fmla="*/ 46 h 68"/>
                <a:gd name="T4" fmla="*/ 2 w 727"/>
                <a:gd name="T5" fmla="*/ 25 h 68"/>
                <a:gd name="T6" fmla="*/ 6 w 727"/>
                <a:gd name="T7" fmla="*/ 7 h 68"/>
                <a:gd name="T8" fmla="*/ 31 w 727"/>
                <a:gd name="T9" fmla="*/ 1 h 68"/>
                <a:gd name="T10" fmla="*/ 55 w 727"/>
                <a:gd name="T11" fmla="*/ 0 h 68"/>
                <a:gd name="T12" fmla="*/ 92 w 727"/>
                <a:gd name="T13" fmla="*/ 0 h 68"/>
                <a:gd name="T14" fmla="*/ 138 w 727"/>
                <a:gd name="T15" fmla="*/ 1 h 68"/>
                <a:gd name="T16" fmla="*/ 192 w 727"/>
                <a:gd name="T17" fmla="*/ 3 h 68"/>
                <a:gd name="T18" fmla="*/ 252 w 727"/>
                <a:gd name="T19" fmla="*/ 4 h 68"/>
                <a:gd name="T20" fmla="*/ 315 w 727"/>
                <a:gd name="T21" fmla="*/ 7 h 68"/>
                <a:gd name="T22" fmla="*/ 380 w 727"/>
                <a:gd name="T23" fmla="*/ 10 h 68"/>
                <a:gd name="T24" fmla="*/ 445 w 727"/>
                <a:gd name="T25" fmla="*/ 13 h 68"/>
                <a:gd name="T26" fmla="*/ 508 w 727"/>
                <a:gd name="T27" fmla="*/ 16 h 68"/>
                <a:gd name="T28" fmla="*/ 567 w 727"/>
                <a:gd name="T29" fmla="*/ 21 h 68"/>
                <a:gd name="T30" fmla="*/ 619 w 727"/>
                <a:gd name="T31" fmla="*/ 25 h 68"/>
                <a:gd name="T32" fmla="*/ 663 w 727"/>
                <a:gd name="T33" fmla="*/ 29 h 68"/>
                <a:gd name="T34" fmla="*/ 697 w 727"/>
                <a:gd name="T35" fmla="*/ 34 h 68"/>
                <a:gd name="T36" fmla="*/ 719 w 727"/>
                <a:gd name="T37" fmla="*/ 38 h 68"/>
                <a:gd name="T38" fmla="*/ 727 w 727"/>
                <a:gd name="T39" fmla="*/ 42 h 68"/>
                <a:gd name="T40" fmla="*/ 720 w 727"/>
                <a:gd name="T41" fmla="*/ 48 h 68"/>
                <a:gd name="T42" fmla="*/ 700 w 727"/>
                <a:gd name="T43" fmla="*/ 51 h 68"/>
                <a:gd name="T44" fmla="*/ 670 w 727"/>
                <a:gd name="T45" fmla="*/ 55 h 68"/>
                <a:gd name="T46" fmla="*/ 633 w 727"/>
                <a:gd name="T47" fmla="*/ 58 h 68"/>
                <a:gd name="T48" fmla="*/ 589 w 727"/>
                <a:gd name="T49" fmla="*/ 60 h 68"/>
                <a:gd name="T50" fmla="*/ 539 w 727"/>
                <a:gd name="T51" fmla="*/ 62 h 68"/>
                <a:gd name="T52" fmla="*/ 485 w 727"/>
                <a:gd name="T53" fmla="*/ 64 h 68"/>
                <a:gd name="T54" fmla="*/ 430 w 727"/>
                <a:gd name="T55" fmla="*/ 65 h 68"/>
                <a:gd name="T56" fmla="*/ 373 w 727"/>
                <a:gd name="T57" fmla="*/ 66 h 68"/>
                <a:gd name="T58" fmla="*/ 317 w 727"/>
                <a:gd name="T59" fmla="*/ 67 h 68"/>
                <a:gd name="T60" fmla="*/ 262 w 727"/>
                <a:gd name="T61" fmla="*/ 67 h 68"/>
                <a:gd name="T62" fmla="*/ 212 w 727"/>
                <a:gd name="T63" fmla="*/ 68 h 68"/>
                <a:gd name="T64" fmla="*/ 165 w 727"/>
                <a:gd name="T65" fmla="*/ 67 h 68"/>
                <a:gd name="T66" fmla="*/ 126 w 727"/>
                <a:gd name="T67" fmla="*/ 67 h 68"/>
                <a:gd name="T68" fmla="*/ 95 w 727"/>
                <a:gd name="T69" fmla="*/ 66 h 68"/>
                <a:gd name="T70" fmla="*/ 73 w 727"/>
                <a:gd name="T71" fmla="*/ 65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7"/>
                <a:gd name="T109" fmla="*/ 0 h 68"/>
                <a:gd name="T110" fmla="*/ 727 w 727"/>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7" h="68">
                  <a:moveTo>
                    <a:pt x="66" y="65"/>
                  </a:moveTo>
                  <a:lnTo>
                    <a:pt x="53" y="62"/>
                  </a:lnTo>
                  <a:lnTo>
                    <a:pt x="39" y="56"/>
                  </a:lnTo>
                  <a:lnTo>
                    <a:pt x="24" y="46"/>
                  </a:lnTo>
                  <a:lnTo>
                    <a:pt x="11" y="36"/>
                  </a:lnTo>
                  <a:lnTo>
                    <a:pt x="2" y="25"/>
                  </a:lnTo>
                  <a:lnTo>
                    <a:pt x="0" y="15"/>
                  </a:lnTo>
                  <a:lnTo>
                    <a:pt x="6" y="7"/>
                  </a:lnTo>
                  <a:lnTo>
                    <a:pt x="23" y="2"/>
                  </a:lnTo>
                  <a:lnTo>
                    <a:pt x="31" y="1"/>
                  </a:lnTo>
                  <a:lnTo>
                    <a:pt x="41" y="1"/>
                  </a:lnTo>
                  <a:lnTo>
                    <a:pt x="55" y="0"/>
                  </a:lnTo>
                  <a:lnTo>
                    <a:pt x="73" y="0"/>
                  </a:lnTo>
                  <a:lnTo>
                    <a:pt x="92" y="0"/>
                  </a:lnTo>
                  <a:lnTo>
                    <a:pt x="114" y="1"/>
                  </a:lnTo>
                  <a:lnTo>
                    <a:pt x="138" y="1"/>
                  </a:lnTo>
                  <a:lnTo>
                    <a:pt x="165" y="2"/>
                  </a:lnTo>
                  <a:lnTo>
                    <a:pt x="192" y="3"/>
                  </a:lnTo>
                  <a:lnTo>
                    <a:pt x="221" y="3"/>
                  </a:lnTo>
                  <a:lnTo>
                    <a:pt x="252" y="4"/>
                  </a:lnTo>
                  <a:lnTo>
                    <a:pt x="283" y="5"/>
                  </a:lnTo>
                  <a:lnTo>
                    <a:pt x="315" y="7"/>
                  </a:lnTo>
                  <a:lnTo>
                    <a:pt x="348" y="8"/>
                  </a:lnTo>
                  <a:lnTo>
                    <a:pt x="380" y="10"/>
                  </a:lnTo>
                  <a:lnTo>
                    <a:pt x="413" y="11"/>
                  </a:lnTo>
                  <a:lnTo>
                    <a:pt x="445" y="13"/>
                  </a:lnTo>
                  <a:lnTo>
                    <a:pt x="477" y="15"/>
                  </a:lnTo>
                  <a:lnTo>
                    <a:pt x="508" y="16"/>
                  </a:lnTo>
                  <a:lnTo>
                    <a:pt x="538" y="19"/>
                  </a:lnTo>
                  <a:lnTo>
                    <a:pt x="567" y="21"/>
                  </a:lnTo>
                  <a:lnTo>
                    <a:pt x="594" y="23"/>
                  </a:lnTo>
                  <a:lnTo>
                    <a:pt x="619" y="25"/>
                  </a:lnTo>
                  <a:lnTo>
                    <a:pt x="643" y="27"/>
                  </a:lnTo>
                  <a:lnTo>
                    <a:pt x="663" y="29"/>
                  </a:lnTo>
                  <a:lnTo>
                    <a:pt x="682" y="32"/>
                  </a:lnTo>
                  <a:lnTo>
                    <a:pt x="697" y="34"/>
                  </a:lnTo>
                  <a:lnTo>
                    <a:pt x="710" y="36"/>
                  </a:lnTo>
                  <a:lnTo>
                    <a:pt x="719" y="38"/>
                  </a:lnTo>
                  <a:lnTo>
                    <a:pt x="725" y="41"/>
                  </a:lnTo>
                  <a:lnTo>
                    <a:pt x="727" y="42"/>
                  </a:lnTo>
                  <a:lnTo>
                    <a:pt x="725" y="45"/>
                  </a:lnTo>
                  <a:lnTo>
                    <a:pt x="720" y="48"/>
                  </a:lnTo>
                  <a:lnTo>
                    <a:pt x="711" y="49"/>
                  </a:lnTo>
                  <a:lnTo>
                    <a:pt x="700" y="51"/>
                  </a:lnTo>
                  <a:lnTo>
                    <a:pt x="687" y="53"/>
                  </a:lnTo>
                  <a:lnTo>
                    <a:pt x="670" y="55"/>
                  </a:lnTo>
                  <a:lnTo>
                    <a:pt x="653" y="56"/>
                  </a:lnTo>
                  <a:lnTo>
                    <a:pt x="633" y="58"/>
                  </a:lnTo>
                  <a:lnTo>
                    <a:pt x="612" y="59"/>
                  </a:lnTo>
                  <a:lnTo>
                    <a:pt x="589" y="60"/>
                  </a:lnTo>
                  <a:lnTo>
                    <a:pt x="564" y="62"/>
                  </a:lnTo>
                  <a:lnTo>
                    <a:pt x="539" y="62"/>
                  </a:lnTo>
                  <a:lnTo>
                    <a:pt x="513" y="63"/>
                  </a:lnTo>
                  <a:lnTo>
                    <a:pt x="485" y="64"/>
                  </a:lnTo>
                  <a:lnTo>
                    <a:pt x="458" y="65"/>
                  </a:lnTo>
                  <a:lnTo>
                    <a:pt x="430" y="65"/>
                  </a:lnTo>
                  <a:lnTo>
                    <a:pt x="401" y="66"/>
                  </a:lnTo>
                  <a:lnTo>
                    <a:pt x="373" y="66"/>
                  </a:lnTo>
                  <a:lnTo>
                    <a:pt x="345" y="67"/>
                  </a:lnTo>
                  <a:lnTo>
                    <a:pt x="317" y="67"/>
                  </a:lnTo>
                  <a:lnTo>
                    <a:pt x="289" y="67"/>
                  </a:lnTo>
                  <a:lnTo>
                    <a:pt x="262" y="67"/>
                  </a:lnTo>
                  <a:lnTo>
                    <a:pt x="237" y="68"/>
                  </a:lnTo>
                  <a:lnTo>
                    <a:pt x="212" y="68"/>
                  </a:lnTo>
                  <a:lnTo>
                    <a:pt x="188" y="67"/>
                  </a:lnTo>
                  <a:lnTo>
                    <a:pt x="165" y="67"/>
                  </a:lnTo>
                  <a:lnTo>
                    <a:pt x="146" y="67"/>
                  </a:lnTo>
                  <a:lnTo>
                    <a:pt x="126" y="67"/>
                  </a:lnTo>
                  <a:lnTo>
                    <a:pt x="110" y="67"/>
                  </a:lnTo>
                  <a:lnTo>
                    <a:pt x="95" y="66"/>
                  </a:lnTo>
                  <a:lnTo>
                    <a:pt x="83" y="66"/>
                  </a:lnTo>
                  <a:lnTo>
                    <a:pt x="73" y="65"/>
                  </a:lnTo>
                  <a:lnTo>
                    <a:pt x="66" y="65"/>
                  </a:lnTo>
                  <a:close/>
                </a:path>
              </a:pathLst>
            </a:custGeom>
            <a:solidFill>
              <a:srgbClr val="CC99FF"/>
            </a:solidFill>
            <a:ln w="9525">
              <a:solidFill>
                <a:srgbClr val="FFFF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
        <p:nvSpPr>
          <p:cNvPr id="22" name="CasellaDiTesto 14"/>
          <p:cNvSpPr txBox="1">
            <a:spLocks noChangeArrowheads="1"/>
          </p:cNvSpPr>
          <p:nvPr/>
        </p:nvSpPr>
        <p:spPr bwMode="auto">
          <a:xfrm>
            <a:off x="6303964" y="3230564"/>
            <a:ext cx="1520825" cy="338137"/>
          </a:xfrm>
          <a:prstGeom prst="rect">
            <a:avLst/>
          </a:prstGeom>
          <a:solidFill>
            <a:srgbClr val="FFC000"/>
          </a:solid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1F497D">
                    <a:lumMod val="75000"/>
                  </a:srgbClr>
                </a:solidFill>
                <a:effectLst/>
                <a:uLnTx/>
                <a:uFillTx/>
                <a:latin typeface="Calibri" panose="020F0502020204030204"/>
                <a:ea typeface="+mn-ea"/>
                <a:cs typeface="+mn-cs"/>
              </a:rPr>
              <a:t>Toxicité</a:t>
            </a:r>
            <a:endParaRPr kumimoji="0" lang="en-US" sz="1600" b="1" i="0" u="none" strike="noStrike" kern="0" cap="none" spc="0" normalizeH="0" baseline="0" noProof="0" dirty="0">
              <a:ln>
                <a:noFill/>
              </a:ln>
              <a:solidFill>
                <a:srgbClr val="1F497D">
                  <a:lumMod val="75000"/>
                </a:srgbClr>
              </a:solidFill>
              <a:effectLst/>
              <a:uLnTx/>
              <a:uFillTx/>
              <a:latin typeface="Calibri" panose="020F0502020204030204"/>
              <a:ea typeface="+mn-ea"/>
              <a:cs typeface="+mn-cs"/>
            </a:endParaRPr>
          </a:p>
        </p:txBody>
      </p:sp>
      <p:sp>
        <p:nvSpPr>
          <p:cNvPr id="23" name="CasellaDiTesto 14"/>
          <p:cNvSpPr txBox="1">
            <a:spLocks noChangeArrowheads="1"/>
          </p:cNvSpPr>
          <p:nvPr/>
        </p:nvSpPr>
        <p:spPr bwMode="auto">
          <a:xfrm>
            <a:off x="4275138" y="3248025"/>
            <a:ext cx="1447800" cy="330200"/>
          </a:xfrm>
          <a:prstGeom prst="rect">
            <a:avLst/>
          </a:prstGeom>
          <a:solidFill>
            <a:srgbClr val="FFFF00"/>
          </a:solid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err="1">
                <a:ln>
                  <a:noFill/>
                </a:ln>
                <a:solidFill>
                  <a:srgbClr val="1F497D">
                    <a:lumMod val="75000"/>
                  </a:srgbClr>
                </a:solidFill>
                <a:effectLst/>
                <a:uLnTx/>
                <a:uFillTx/>
                <a:latin typeface="Calibri" panose="020F0502020204030204"/>
                <a:ea typeface="+mn-ea"/>
                <a:cs typeface="+mn-cs"/>
              </a:rPr>
              <a:t>Efficacité</a:t>
            </a:r>
            <a:endParaRPr kumimoji="0" lang="en-US" sz="1600" b="1" i="0" u="none" strike="noStrike" kern="0" cap="none" spc="0" normalizeH="0" baseline="0" noProof="0" dirty="0">
              <a:ln>
                <a:noFill/>
              </a:ln>
              <a:solidFill>
                <a:srgbClr val="1F497D">
                  <a:lumMod val="75000"/>
                </a:srgbClr>
              </a:solidFill>
              <a:effectLst/>
              <a:uLnTx/>
              <a:uFillTx/>
              <a:latin typeface="Calibri" panose="020F0502020204030204"/>
              <a:ea typeface="+mn-ea"/>
              <a:cs typeface="+mn-cs"/>
            </a:endParaRPr>
          </a:p>
        </p:txBody>
      </p:sp>
      <p:grpSp>
        <p:nvGrpSpPr>
          <p:cNvPr id="17415" name="Groep 1"/>
          <p:cNvGrpSpPr>
            <a:grpSpLocks/>
          </p:cNvGrpSpPr>
          <p:nvPr/>
        </p:nvGrpSpPr>
        <p:grpSpPr bwMode="auto">
          <a:xfrm>
            <a:off x="1720850" y="2451101"/>
            <a:ext cx="2527300" cy="1565275"/>
            <a:chOff x="83129" y="2040543"/>
            <a:chExt cx="2641401" cy="1556832"/>
          </a:xfrm>
        </p:grpSpPr>
        <p:pic>
          <p:nvPicPr>
            <p:cNvPr id="19632"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6594" y="2040543"/>
              <a:ext cx="1277936" cy="736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33"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29" y="2071474"/>
              <a:ext cx="1504400" cy="90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77" y="2653685"/>
              <a:ext cx="1751407" cy="94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29" y="2653686"/>
              <a:ext cx="674892" cy="94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3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9222" y="2653686"/>
              <a:ext cx="1245308" cy="943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416" name="Groep 25"/>
          <p:cNvGrpSpPr>
            <a:grpSpLocks/>
          </p:cNvGrpSpPr>
          <p:nvPr/>
        </p:nvGrpSpPr>
        <p:grpSpPr bwMode="auto">
          <a:xfrm>
            <a:off x="7924801" y="2263776"/>
            <a:ext cx="2214563" cy="2149475"/>
            <a:chOff x="4939050" y="3836802"/>
            <a:chExt cx="2895347" cy="2627076"/>
          </a:xfrm>
        </p:grpSpPr>
        <p:sp>
          <p:nvSpPr>
            <p:cNvPr id="27" name="Rechthoek 26"/>
            <p:cNvSpPr/>
            <p:nvPr/>
          </p:nvSpPr>
          <p:spPr>
            <a:xfrm>
              <a:off x="4939050" y="3836802"/>
              <a:ext cx="2804024" cy="26270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9466" name="Group 4"/>
            <p:cNvGrpSpPr>
              <a:grpSpLocks noChangeAspect="1"/>
            </p:cNvGrpSpPr>
            <p:nvPr/>
          </p:nvGrpSpPr>
          <p:grpSpPr bwMode="auto">
            <a:xfrm>
              <a:off x="5313447" y="3876370"/>
              <a:ext cx="2520950" cy="2460625"/>
              <a:chOff x="3111" y="1273"/>
              <a:chExt cx="1588" cy="1550"/>
            </a:xfrm>
          </p:grpSpPr>
          <p:sp>
            <p:nvSpPr>
              <p:cNvPr id="19467" name="AutoShape 3"/>
              <p:cNvSpPr>
                <a:spLocks noChangeAspect="1" noChangeArrowheads="1" noTextEdit="1"/>
              </p:cNvSpPr>
              <p:nvPr/>
            </p:nvSpPr>
            <p:spPr bwMode="auto">
              <a:xfrm>
                <a:off x="3111" y="1273"/>
                <a:ext cx="1588" cy="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68" name="Freeform 5"/>
              <p:cNvSpPr>
                <a:spLocks/>
              </p:cNvSpPr>
              <p:nvPr/>
            </p:nvSpPr>
            <p:spPr bwMode="auto">
              <a:xfrm>
                <a:off x="4572" y="1863"/>
                <a:ext cx="112" cy="21"/>
              </a:xfrm>
              <a:custGeom>
                <a:avLst/>
                <a:gdLst>
                  <a:gd name="T0" fmla="*/ 7 w 112"/>
                  <a:gd name="T1" fmla="*/ 1 h 21"/>
                  <a:gd name="T2" fmla="*/ 14 w 112"/>
                  <a:gd name="T3" fmla="*/ 1 h 21"/>
                  <a:gd name="T4" fmla="*/ 20 w 112"/>
                  <a:gd name="T5" fmla="*/ 1 h 21"/>
                  <a:gd name="T6" fmla="*/ 26 w 112"/>
                  <a:gd name="T7" fmla="*/ 0 h 21"/>
                  <a:gd name="T8" fmla="*/ 32 w 112"/>
                  <a:gd name="T9" fmla="*/ 0 h 21"/>
                  <a:gd name="T10" fmla="*/ 38 w 112"/>
                  <a:gd name="T11" fmla="*/ 0 h 21"/>
                  <a:gd name="T12" fmla="*/ 43 w 112"/>
                  <a:gd name="T13" fmla="*/ 0 h 21"/>
                  <a:gd name="T14" fmla="*/ 50 w 112"/>
                  <a:gd name="T15" fmla="*/ 0 h 21"/>
                  <a:gd name="T16" fmla="*/ 55 w 112"/>
                  <a:gd name="T17" fmla="*/ 0 h 21"/>
                  <a:gd name="T18" fmla="*/ 60 w 112"/>
                  <a:gd name="T19" fmla="*/ 0 h 21"/>
                  <a:gd name="T20" fmla="*/ 66 w 112"/>
                  <a:gd name="T21" fmla="*/ 0 h 21"/>
                  <a:gd name="T22" fmla="*/ 71 w 112"/>
                  <a:gd name="T23" fmla="*/ 0 h 21"/>
                  <a:gd name="T24" fmla="*/ 78 w 112"/>
                  <a:gd name="T25" fmla="*/ 0 h 21"/>
                  <a:gd name="T26" fmla="*/ 83 w 112"/>
                  <a:gd name="T27" fmla="*/ 0 h 21"/>
                  <a:gd name="T28" fmla="*/ 88 w 112"/>
                  <a:gd name="T29" fmla="*/ 0 h 21"/>
                  <a:gd name="T30" fmla="*/ 95 w 112"/>
                  <a:gd name="T31" fmla="*/ 0 h 21"/>
                  <a:gd name="T32" fmla="*/ 103 w 112"/>
                  <a:gd name="T33" fmla="*/ 0 h 21"/>
                  <a:gd name="T34" fmla="*/ 107 w 112"/>
                  <a:gd name="T35" fmla="*/ 1 h 21"/>
                  <a:gd name="T36" fmla="*/ 110 w 112"/>
                  <a:gd name="T37" fmla="*/ 4 h 21"/>
                  <a:gd name="T38" fmla="*/ 112 w 112"/>
                  <a:gd name="T39" fmla="*/ 7 h 21"/>
                  <a:gd name="T40" fmla="*/ 112 w 112"/>
                  <a:gd name="T41" fmla="*/ 11 h 21"/>
                  <a:gd name="T42" fmla="*/ 111 w 112"/>
                  <a:gd name="T43" fmla="*/ 15 h 21"/>
                  <a:gd name="T44" fmla="*/ 110 w 112"/>
                  <a:gd name="T45" fmla="*/ 19 h 21"/>
                  <a:gd name="T46" fmla="*/ 106 w 112"/>
                  <a:gd name="T47" fmla="*/ 20 h 21"/>
                  <a:gd name="T48" fmla="*/ 102 w 112"/>
                  <a:gd name="T49" fmla="*/ 21 h 21"/>
                  <a:gd name="T50" fmla="*/ 94 w 112"/>
                  <a:gd name="T51" fmla="*/ 20 h 21"/>
                  <a:gd name="T52" fmla="*/ 88 w 112"/>
                  <a:gd name="T53" fmla="*/ 20 h 21"/>
                  <a:gd name="T54" fmla="*/ 82 w 112"/>
                  <a:gd name="T55" fmla="*/ 20 h 21"/>
                  <a:gd name="T56" fmla="*/ 76 w 112"/>
                  <a:gd name="T57" fmla="*/ 19 h 21"/>
                  <a:gd name="T58" fmla="*/ 71 w 112"/>
                  <a:gd name="T59" fmla="*/ 19 h 21"/>
                  <a:gd name="T60" fmla="*/ 66 w 112"/>
                  <a:gd name="T61" fmla="*/ 19 h 21"/>
                  <a:gd name="T62" fmla="*/ 59 w 112"/>
                  <a:gd name="T63" fmla="*/ 17 h 21"/>
                  <a:gd name="T64" fmla="*/ 55 w 112"/>
                  <a:gd name="T65" fmla="*/ 17 h 21"/>
                  <a:gd name="T66" fmla="*/ 48 w 112"/>
                  <a:gd name="T67" fmla="*/ 16 h 21"/>
                  <a:gd name="T68" fmla="*/ 43 w 112"/>
                  <a:gd name="T69" fmla="*/ 16 h 21"/>
                  <a:gd name="T70" fmla="*/ 38 w 112"/>
                  <a:gd name="T71" fmla="*/ 15 h 21"/>
                  <a:gd name="T72" fmla="*/ 32 w 112"/>
                  <a:gd name="T73" fmla="*/ 15 h 21"/>
                  <a:gd name="T74" fmla="*/ 26 w 112"/>
                  <a:gd name="T75" fmla="*/ 13 h 21"/>
                  <a:gd name="T76" fmla="*/ 20 w 112"/>
                  <a:gd name="T77" fmla="*/ 13 h 21"/>
                  <a:gd name="T78" fmla="*/ 14 w 112"/>
                  <a:gd name="T79" fmla="*/ 13 h 21"/>
                  <a:gd name="T80" fmla="*/ 7 w 112"/>
                  <a:gd name="T81" fmla="*/ 13 h 21"/>
                  <a:gd name="T82" fmla="*/ 4 w 112"/>
                  <a:gd name="T83" fmla="*/ 13 h 21"/>
                  <a:gd name="T84" fmla="*/ 2 w 112"/>
                  <a:gd name="T85" fmla="*/ 12 h 21"/>
                  <a:gd name="T86" fmla="*/ 0 w 112"/>
                  <a:gd name="T87" fmla="*/ 9 h 21"/>
                  <a:gd name="T88" fmla="*/ 0 w 112"/>
                  <a:gd name="T89" fmla="*/ 8 h 21"/>
                  <a:gd name="T90" fmla="*/ 0 w 112"/>
                  <a:gd name="T91" fmla="*/ 5 h 21"/>
                  <a:gd name="T92" fmla="*/ 2 w 112"/>
                  <a:gd name="T93" fmla="*/ 3 h 21"/>
                  <a:gd name="T94" fmla="*/ 4 w 112"/>
                  <a:gd name="T95" fmla="*/ 1 h 21"/>
                  <a:gd name="T96" fmla="*/ 7 w 112"/>
                  <a:gd name="T97" fmla="*/ 1 h 21"/>
                  <a:gd name="T98" fmla="*/ 7 w 112"/>
                  <a:gd name="T99" fmla="*/ 1 h 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2" h="21">
                    <a:moveTo>
                      <a:pt x="7" y="1"/>
                    </a:moveTo>
                    <a:lnTo>
                      <a:pt x="14" y="1"/>
                    </a:lnTo>
                    <a:lnTo>
                      <a:pt x="20" y="1"/>
                    </a:lnTo>
                    <a:lnTo>
                      <a:pt x="26" y="0"/>
                    </a:lnTo>
                    <a:lnTo>
                      <a:pt x="32" y="0"/>
                    </a:lnTo>
                    <a:lnTo>
                      <a:pt x="38" y="0"/>
                    </a:lnTo>
                    <a:lnTo>
                      <a:pt x="43" y="0"/>
                    </a:lnTo>
                    <a:lnTo>
                      <a:pt x="50" y="0"/>
                    </a:lnTo>
                    <a:lnTo>
                      <a:pt x="55" y="0"/>
                    </a:lnTo>
                    <a:lnTo>
                      <a:pt x="60" y="0"/>
                    </a:lnTo>
                    <a:lnTo>
                      <a:pt x="66" y="0"/>
                    </a:lnTo>
                    <a:lnTo>
                      <a:pt x="71" y="0"/>
                    </a:lnTo>
                    <a:lnTo>
                      <a:pt x="78" y="0"/>
                    </a:lnTo>
                    <a:lnTo>
                      <a:pt x="83" y="0"/>
                    </a:lnTo>
                    <a:lnTo>
                      <a:pt x="88" y="0"/>
                    </a:lnTo>
                    <a:lnTo>
                      <a:pt x="95" y="0"/>
                    </a:lnTo>
                    <a:lnTo>
                      <a:pt x="103" y="0"/>
                    </a:lnTo>
                    <a:lnTo>
                      <a:pt x="107" y="1"/>
                    </a:lnTo>
                    <a:lnTo>
                      <a:pt x="110" y="4"/>
                    </a:lnTo>
                    <a:lnTo>
                      <a:pt x="112" y="7"/>
                    </a:lnTo>
                    <a:lnTo>
                      <a:pt x="112" y="11"/>
                    </a:lnTo>
                    <a:lnTo>
                      <a:pt x="111" y="15"/>
                    </a:lnTo>
                    <a:lnTo>
                      <a:pt x="110" y="19"/>
                    </a:lnTo>
                    <a:lnTo>
                      <a:pt x="106" y="20"/>
                    </a:lnTo>
                    <a:lnTo>
                      <a:pt x="102" y="21"/>
                    </a:lnTo>
                    <a:lnTo>
                      <a:pt x="94" y="20"/>
                    </a:lnTo>
                    <a:lnTo>
                      <a:pt x="88" y="20"/>
                    </a:lnTo>
                    <a:lnTo>
                      <a:pt x="82" y="20"/>
                    </a:lnTo>
                    <a:lnTo>
                      <a:pt x="76" y="19"/>
                    </a:lnTo>
                    <a:lnTo>
                      <a:pt x="71" y="19"/>
                    </a:lnTo>
                    <a:lnTo>
                      <a:pt x="66" y="19"/>
                    </a:lnTo>
                    <a:lnTo>
                      <a:pt x="59" y="17"/>
                    </a:lnTo>
                    <a:lnTo>
                      <a:pt x="55" y="17"/>
                    </a:lnTo>
                    <a:lnTo>
                      <a:pt x="48" y="16"/>
                    </a:lnTo>
                    <a:lnTo>
                      <a:pt x="43" y="16"/>
                    </a:lnTo>
                    <a:lnTo>
                      <a:pt x="38" y="15"/>
                    </a:lnTo>
                    <a:lnTo>
                      <a:pt x="32" y="15"/>
                    </a:lnTo>
                    <a:lnTo>
                      <a:pt x="26" y="13"/>
                    </a:lnTo>
                    <a:lnTo>
                      <a:pt x="20" y="13"/>
                    </a:lnTo>
                    <a:lnTo>
                      <a:pt x="14" y="13"/>
                    </a:lnTo>
                    <a:lnTo>
                      <a:pt x="7" y="13"/>
                    </a:lnTo>
                    <a:lnTo>
                      <a:pt x="4" y="13"/>
                    </a:lnTo>
                    <a:lnTo>
                      <a:pt x="2" y="12"/>
                    </a:lnTo>
                    <a:lnTo>
                      <a:pt x="0" y="9"/>
                    </a:lnTo>
                    <a:lnTo>
                      <a:pt x="0" y="8"/>
                    </a:lnTo>
                    <a:lnTo>
                      <a:pt x="0" y="5"/>
                    </a:lnTo>
                    <a:lnTo>
                      <a:pt x="2" y="3"/>
                    </a:lnTo>
                    <a:lnTo>
                      <a:pt x="4" y="1"/>
                    </a:lnTo>
                    <a:lnTo>
                      <a:pt x="7" y="1"/>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69" name="Freeform 6"/>
              <p:cNvSpPr>
                <a:spLocks/>
              </p:cNvSpPr>
              <p:nvPr/>
            </p:nvSpPr>
            <p:spPr bwMode="auto">
              <a:xfrm>
                <a:off x="4046" y="1953"/>
                <a:ext cx="173" cy="177"/>
              </a:xfrm>
              <a:custGeom>
                <a:avLst/>
                <a:gdLst>
                  <a:gd name="T0" fmla="*/ 22 w 173"/>
                  <a:gd name="T1" fmla="*/ 8 h 177"/>
                  <a:gd name="T2" fmla="*/ 34 w 173"/>
                  <a:gd name="T3" fmla="*/ 17 h 177"/>
                  <a:gd name="T4" fmla="*/ 47 w 173"/>
                  <a:gd name="T5" fmla="*/ 22 h 177"/>
                  <a:gd name="T6" fmla="*/ 61 w 173"/>
                  <a:gd name="T7" fmla="*/ 28 h 177"/>
                  <a:gd name="T8" fmla="*/ 73 w 173"/>
                  <a:gd name="T9" fmla="*/ 32 h 177"/>
                  <a:gd name="T10" fmla="*/ 86 w 173"/>
                  <a:gd name="T11" fmla="*/ 36 h 177"/>
                  <a:gd name="T12" fmla="*/ 98 w 173"/>
                  <a:gd name="T13" fmla="*/ 42 h 177"/>
                  <a:gd name="T14" fmla="*/ 111 w 173"/>
                  <a:gd name="T15" fmla="*/ 50 h 177"/>
                  <a:gd name="T16" fmla="*/ 125 w 173"/>
                  <a:gd name="T17" fmla="*/ 61 h 177"/>
                  <a:gd name="T18" fmla="*/ 135 w 173"/>
                  <a:gd name="T19" fmla="*/ 73 h 177"/>
                  <a:gd name="T20" fmla="*/ 145 w 173"/>
                  <a:gd name="T21" fmla="*/ 85 h 177"/>
                  <a:gd name="T22" fmla="*/ 151 w 173"/>
                  <a:gd name="T23" fmla="*/ 97 h 177"/>
                  <a:gd name="T24" fmla="*/ 158 w 173"/>
                  <a:gd name="T25" fmla="*/ 110 h 177"/>
                  <a:gd name="T26" fmla="*/ 162 w 173"/>
                  <a:gd name="T27" fmla="*/ 125 h 177"/>
                  <a:gd name="T28" fmla="*/ 167 w 173"/>
                  <a:gd name="T29" fmla="*/ 141 h 177"/>
                  <a:gd name="T30" fmla="*/ 171 w 173"/>
                  <a:gd name="T31" fmla="*/ 158 h 177"/>
                  <a:gd name="T32" fmla="*/ 173 w 173"/>
                  <a:gd name="T33" fmla="*/ 170 h 177"/>
                  <a:gd name="T34" fmla="*/ 169 w 173"/>
                  <a:gd name="T35" fmla="*/ 176 h 177"/>
                  <a:gd name="T36" fmla="*/ 162 w 173"/>
                  <a:gd name="T37" fmla="*/ 177 h 177"/>
                  <a:gd name="T38" fmla="*/ 158 w 173"/>
                  <a:gd name="T39" fmla="*/ 173 h 177"/>
                  <a:gd name="T40" fmla="*/ 154 w 173"/>
                  <a:gd name="T41" fmla="*/ 162 h 177"/>
                  <a:gd name="T42" fmla="*/ 150 w 173"/>
                  <a:gd name="T43" fmla="*/ 146 h 177"/>
                  <a:gd name="T44" fmla="*/ 146 w 173"/>
                  <a:gd name="T45" fmla="*/ 133 h 177"/>
                  <a:gd name="T46" fmla="*/ 141 w 173"/>
                  <a:gd name="T47" fmla="*/ 121 h 177"/>
                  <a:gd name="T48" fmla="*/ 134 w 173"/>
                  <a:gd name="T49" fmla="*/ 109 h 177"/>
                  <a:gd name="T50" fmla="*/ 126 w 173"/>
                  <a:gd name="T51" fmla="*/ 98 h 177"/>
                  <a:gd name="T52" fmla="*/ 118 w 173"/>
                  <a:gd name="T53" fmla="*/ 88 h 177"/>
                  <a:gd name="T54" fmla="*/ 107 w 173"/>
                  <a:gd name="T55" fmla="*/ 77 h 177"/>
                  <a:gd name="T56" fmla="*/ 97 w 173"/>
                  <a:gd name="T57" fmla="*/ 68 h 177"/>
                  <a:gd name="T58" fmla="*/ 83 w 173"/>
                  <a:gd name="T59" fmla="*/ 60 h 177"/>
                  <a:gd name="T60" fmla="*/ 70 w 173"/>
                  <a:gd name="T61" fmla="*/ 53 h 177"/>
                  <a:gd name="T62" fmla="*/ 58 w 173"/>
                  <a:gd name="T63" fmla="*/ 48 h 177"/>
                  <a:gd name="T64" fmla="*/ 46 w 173"/>
                  <a:gd name="T65" fmla="*/ 42 h 177"/>
                  <a:gd name="T66" fmla="*/ 34 w 173"/>
                  <a:gd name="T67" fmla="*/ 37 h 177"/>
                  <a:gd name="T68" fmla="*/ 22 w 173"/>
                  <a:gd name="T69" fmla="*/ 30 h 177"/>
                  <a:gd name="T70" fmla="*/ 8 w 173"/>
                  <a:gd name="T71" fmla="*/ 21 h 177"/>
                  <a:gd name="T72" fmla="*/ 0 w 173"/>
                  <a:gd name="T73" fmla="*/ 12 h 177"/>
                  <a:gd name="T74" fmla="*/ 2 w 173"/>
                  <a:gd name="T75" fmla="*/ 6 h 177"/>
                  <a:gd name="T76" fmla="*/ 6 w 173"/>
                  <a:gd name="T77" fmla="*/ 1 h 177"/>
                  <a:gd name="T78" fmla="*/ 12 w 173"/>
                  <a:gd name="T79" fmla="*/ 1 h 177"/>
                  <a:gd name="T80" fmla="*/ 16 w 173"/>
                  <a:gd name="T81" fmla="*/ 4 h 17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3" h="177">
                    <a:moveTo>
                      <a:pt x="16" y="4"/>
                    </a:moveTo>
                    <a:lnTo>
                      <a:pt x="22" y="8"/>
                    </a:lnTo>
                    <a:lnTo>
                      <a:pt x="28" y="13"/>
                    </a:lnTo>
                    <a:lnTo>
                      <a:pt x="34" y="17"/>
                    </a:lnTo>
                    <a:lnTo>
                      <a:pt x="40" y="21"/>
                    </a:lnTo>
                    <a:lnTo>
                      <a:pt x="47" y="22"/>
                    </a:lnTo>
                    <a:lnTo>
                      <a:pt x="54" y="25"/>
                    </a:lnTo>
                    <a:lnTo>
                      <a:pt x="61" y="28"/>
                    </a:lnTo>
                    <a:lnTo>
                      <a:pt x="66" y="30"/>
                    </a:lnTo>
                    <a:lnTo>
                      <a:pt x="73" y="32"/>
                    </a:lnTo>
                    <a:lnTo>
                      <a:pt x="79" y="34"/>
                    </a:lnTo>
                    <a:lnTo>
                      <a:pt x="86" y="36"/>
                    </a:lnTo>
                    <a:lnTo>
                      <a:pt x="93" y="40"/>
                    </a:lnTo>
                    <a:lnTo>
                      <a:pt x="98" y="42"/>
                    </a:lnTo>
                    <a:lnTo>
                      <a:pt x="105" y="45"/>
                    </a:lnTo>
                    <a:lnTo>
                      <a:pt x="111" y="50"/>
                    </a:lnTo>
                    <a:lnTo>
                      <a:pt x="118" y="56"/>
                    </a:lnTo>
                    <a:lnTo>
                      <a:pt x="125" y="61"/>
                    </a:lnTo>
                    <a:lnTo>
                      <a:pt x="130" y="66"/>
                    </a:lnTo>
                    <a:lnTo>
                      <a:pt x="135" y="73"/>
                    </a:lnTo>
                    <a:lnTo>
                      <a:pt x="141" y="78"/>
                    </a:lnTo>
                    <a:lnTo>
                      <a:pt x="145" y="85"/>
                    </a:lnTo>
                    <a:lnTo>
                      <a:pt x="149" y="92"/>
                    </a:lnTo>
                    <a:lnTo>
                      <a:pt x="151" y="97"/>
                    </a:lnTo>
                    <a:lnTo>
                      <a:pt x="155" y="105"/>
                    </a:lnTo>
                    <a:lnTo>
                      <a:pt x="158" y="110"/>
                    </a:lnTo>
                    <a:lnTo>
                      <a:pt x="159" y="118"/>
                    </a:lnTo>
                    <a:lnTo>
                      <a:pt x="162" y="125"/>
                    </a:lnTo>
                    <a:lnTo>
                      <a:pt x="165" y="133"/>
                    </a:lnTo>
                    <a:lnTo>
                      <a:pt x="167" y="141"/>
                    </a:lnTo>
                    <a:lnTo>
                      <a:pt x="169" y="149"/>
                    </a:lnTo>
                    <a:lnTo>
                      <a:pt x="171" y="158"/>
                    </a:lnTo>
                    <a:lnTo>
                      <a:pt x="173" y="168"/>
                    </a:lnTo>
                    <a:lnTo>
                      <a:pt x="173" y="170"/>
                    </a:lnTo>
                    <a:lnTo>
                      <a:pt x="171" y="174"/>
                    </a:lnTo>
                    <a:lnTo>
                      <a:pt x="169" y="176"/>
                    </a:lnTo>
                    <a:lnTo>
                      <a:pt x="166" y="177"/>
                    </a:lnTo>
                    <a:lnTo>
                      <a:pt x="162" y="177"/>
                    </a:lnTo>
                    <a:lnTo>
                      <a:pt x="159" y="176"/>
                    </a:lnTo>
                    <a:lnTo>
                      <a:pt x="158" y="173"/>
                    </a:lnTo>
                    <a:lnTo>
                      <a:pt x="157" y="170"/>
                    </a:lnTo>
                    <a:lnTo>
                      <a:pt x="154" y="162"/>
                    </a:lnTo>
                    <a:lnTo>
                      <a:pt x="153" y="154"/>
                    </a:lnTo>
                    <a:lnTo>
                      <a:pt x="150" y="146"/>
                    </a:lnTo>
                    <a:lnTo>
                      <a:pt x="149" y="141"/>
                    </a:lnTo>
                    <a:lnTo>
                      <a:pt x="146" y="133"/>
                    </a:lnTo>
                    <a:lnTo>
                      <a:pt x="143" y="128"/>
                    </a:lnTo>
                    <a:lnTo>
                      <a:pt x="141" y="121"/>
                    </a:lnTo>
                    <a:lnTo>
                      <a:pt x="138" y="116"/>
                    </a:lnTo>
                    <a:lnTo>
                      <a:pt x="134" y="109"/>
                    </a:lnTo>
                    <a:lnTo>
                      <a:pt x="131" y="104"/>
                    </a:lnTo>
                    <a:lnTo>
                      <a:pt x="126" y="98"/>
                    </a:lnTo>
                    <a:lnTo>
                      <a:pt x="123" y="93"/>
                    </a:lnTo>
                    <a:lnTo>
                      <a:pt x="118" y="88"/>
                    </a:lnTo>
                    <a:lnTo>
                      <a:pt x="114" y="82"/>
                    </a:lnTo>
                    <a:lnTo>
                      <a:pt x="107" y="77"/>
                    </a:lnTo>
                    <a:lnTo>
                      <a:pt x="102" y="73"/>
                    </a:lnTo>
                    <a:lnTo>
                      <a:pt x="97" y="68"/>
                    </a:lnTo>
                    <a:lnTo>
                      <a:pt x="90" y="64"/>
                    </a:lnTo>
                    <a:lnTo>
                      <a:pt x="83" y="60"/>
                    </a:lnTo>
                    <a:lnTo>
                      <a:pt x="77" y="56"/>
                    </a:lnTo>
                    <a:lnTo>
                      <a:pt x="70" y="53"/>
                    </a:lnTo>
                    <a:lnTo>
                      <a:pt x="65" y="50"/>
                    </a:lnTo>
                    <a:lnTo>
                      <a:pt x="58" y="48"/>
                    </a:lnTo>
                    <a:lnTo>
                      <a:pt x="52" y="45"/>
                    </a:lnTo>
                    <a:lnTo>
                      <a:pt x="46" y="42"/>
                    </a:lnTo>
                    <a:lnTo>
                      <a:pt x="39" y="41"/>
                    </a:lnTo>
                    <a:lnTo>
                      <a:pt x="34" y="37"/>
                    </a:lnTo>
                    <a:lnTo>
                      <a:pt x="27" y="34"/>
                    </a:lnTo>
                    <a:lnTo>
                      <a:pt x="22" y="30"/>
                    </a:lnTo>
                    <a:lnTo>
                      <a:pt x="15" y="26"/>
                    </a:lnTo>
                    <a:lnTo>
                      <a:pt x="8" y="21"/>
                    </a:lnTo>
                    <a:lnTo>
                      <a:pt x="3" y="17"/>
                    </a:lnTo>
                    <a:lnTo>
                      <a:pt x="0" y="12"/>
                    </a:lnTo>
                    <a:lnTo>
                      <a:pt x="0" y="9"/>
                    </a:lnTo>
                    <a:lnTo>
                      <a:pt x="2" y="6"/>
                    </a:lnTo>
                    <a:lnTo>
                      <a:pt x="3" y="4"/>
                    </a:lnTo>
                    <a:lnTo>
                      <a:pt x="6" y="1"/>
                    </a:lnTo>
                    <a:lnTo>
                      <a:pt x="10" y="0"/>
                    </a:lnTo>
                    <a:lnTo>
                      <a:pt x="12" y="1"/>
                    </a:lnTo>
                    <a:lnTo>
                      <a:pt x="16" y="4"/>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0" name="Freeform 7"/>
              <p:cNvSpPr>
                <a:spLocks/>
              </p:cNvSpPr>
              <p:nvPr/>
            </p:nvSpPr>
            <p:spPr bwMode="auto">
              <a:xfrm>
                <a:off x="4107" y="1872"/>
                <a:ext cx="157" cy="197"/>
              </a:xfrm>
              <a:custGeom>
                <a:avLst/>
                <a:gdLst>
                  <a:gd name="T0" fmla="*/ 17 w 157"/>
                  <a:gd name="T1" fmla="*/ 3 h 197"/>
                  <a:gd name="T2" fmla="*/ 26 w 157"/>
                  <a:gd name="T3" fmla="*/ 7 h 197"/>
                  <a:gd name="T4" fmla="*/ 34 w 157"/>
                  <a:gd name="T5" fmla="*/ 10 h 197"/>
                  <a:gd name="T6" fmla="*/ 42 w 157"/>
                  <a:gd name="T7" fmla="*/ 12 h 197"/>
                  <a:gd name="T8" fmla="*/ 52 w 157"/>
                  <a:gd name="T9" fmla="*/ 14 h 197"/>
                  <a:gd name="T10" fmla="*/ 60 w 157"/>
                  <a:gd name="T11" fmla="*/ 16 h 197"/>
                  <a:gd name="T12" fmla="*/ 69 w 157"/>
                  <a:gd name="T13" fmla="*/ 22 h 197"/>
                  <a:gd name="T14" fmla="*/ 78 w 157"/>
                  <a:gd name="T15" fmla="*/ 26 h 197"/>
                  <a:gd name="T16" fmla="*/ 93 w 157"/>
                  <a:gd name="T17" fmla="*/ 34 h 197"/>
                  <a:gd name="T18" fmla="*/ 110 w 157"/>
                  <a:gd name="T19" fmla="*/ 49 h 197"/>
                  <a:gd name="T20" fmla="*/ 124 w 157"/>
                  <a:gd name="T21" fmla="*/ 65 h 197"/>
                  <a:gd name="T22" fmla="*/ 136 w 157"/>
                  <a:gd name="T23" fmla="*/ 83 h 197"/>
                  <a:gd name="T24" fmla="*/ 144 w 157"/>
                  <a:gd name="T25" fmla="*/ 103 h 197"/>
                  <a:gd name="T26" fmla="*/ 152 w 157"/>
                  <a:gd name="T27" fmla="*/ 125 h 197"/>
                  <a:gd name="T28" fmla="*/ 154 w 157"/>
                  <a:gd name="T29" fmla="*/ 147 h 197"/>
                  <a:gd name="T30" fmla="*/ 157 w 157"/>
                  <a:gd name="T31" fmla="*/ 173 h 197"/>
                  <a:gd name="T32" fmla="*/ 156 w 157"/>
                  <a:gd name="T33" fmla="*/ 190 h 197"/>
                  <a:gd name="T34" fmla="*/ 149 w 157"/>
                  <a:gd name="T35" fmla="*/ 195 h 197"/>
                  <a:gd name="T36" fmla="*/ 140 w 157"/>
                  <a:gd name="T37" fmla="*/ 195 h 197"/>
                  <a:gd name="T38" fmla="*/ 133 w 157"/>
                  <a:gd name="T39" fmla="*/ 190 h 197"/>
                  <a:gd name="T40" fmla="*/ 132 w 157"/>
                  <a:gd name="T41" fmla="*/ 174 h 197"/>
                  <a:gd name="T42" fmla="*/ 130 w 157"/>
                  <a:gd name="T43" fmla="*/ 153 h 197"/>
                  <a:gd name="T44" fmla="*/ 128 w 157"/>
                  <a:gd name="T45" fmla="*/ 134 h 197"/>
                  <a:gd name="T46" fmla="*/ 122 w 157"/>
                  <a:gd name="T47" fmla="*/ 115 h 197"/>
                  <a:gd name="T48" fmla="*/ 114 w 157"/>
                  <a:gd name="T49" fmla="*/ 98 h 197"/>
                  <a:gd name="T50" fmla="*/ 105 w 157"/>
                  <a:gd name="T51" fmla="*/ 82 h 197"/>
                  <a:gd name="T52" fmla="*/ 93 w 157"/>
                  <a:gd name="T53" fmla="*/ 69 h 197"/>
                  <a:gd name="T54" fmla="*/ 78 w 157"/>
                  <a:gd name="T55" fmla="*/ 57 h 197"/>
                  <a:gd name="T56" fmla="*/ 65 w 157"/>
                  <a:gd name="T57" fmla="*/ 49 h 197"/>
                  <a:gd name="T58" fmla="*/ 56 w 157"/>
                  <a:gd name="T59" fmla="*/ 43 h 197"/>
                  <a:gd name="T60" fmla="*/ 48 w 157"/>
                  <a:gd name="T61" fmla="*/ 39 h 197"/>
                  <a:gd name="T62" fmla="*/ 41 w 157"/>
                  <a:gd name="T63" fmla="*/ 35 h 197"/>
                  <a:gd name="T64" fmla="*/ 33 w 157"/>
                  <a:gd name="T65" fmla="*/ 31 h 197"/>
                  <a:gd name="T66" fmla="*/ 25 w 157"/>
                  <a:gd name="T67" fmla="*/ 28 h 197"/>
                  <a:gd name="T68" fmla="*/ 17 w 157"/>
                  <a:gd name="T69" fmla="*/ 23 h 197"/>
                  <a:gd name="T70" fmla="*/ 9 w 157"/>
                  <a:gd name="T71" fmla="*/ 18 h 197"/>
                  <a:gd name="T72" fmla="*/ 1 w 157"/>
                  <a:gd name="T73" fmla="*/ 14 h 197"/>
                  <a:gd name="T74" fmla="*/ 0 w 157"/>
                  <a:gd name="T75" fmla="*/ 7 h 197"/>
                  <a:gd name="T76" fmla="*/ 2 w 157"/>
                  <a:gd name="T77" fmla="*/ 2 h 197"/>
                  <a:gd name="T78" fmla="*/ 8 w 157"/>
                  <a:gd name="T79" fmla="*/ 0 h 197"/>
                  <a:gd name="T80" fmla="*/ 12 w 157"/>
                  <a:gd name="T81" fmla="*/ 2 h 1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7" h="197">
                    <a:moveTo>
                      <a:pt x="12" y="2"/>
                    </a:moveTo>
                    <a:lnTo>
                      <a:pt x="17" y="3"/>
                    </a:lnTo>
                    <a:lnTo>
                      <a:pt x="21" y="6"/>
                    </a:lnTo>
                    <a:lnTo>
                      <a:pt x="26" y="7"/>
                    </a:lnTo>
                    <a:lnTo>
                      <a:pt x="30" y="8"/>
                    </a:lnTo>
                    <a:lnTo>
                      <a:pt x="34" y="10"/>
                    </a:lnTo>
                    <a:lnTo>
                      <a:pt x="40" y="11"/>
                    </a:lnTo>
                    <a:lnTo>
                      <a:pt x="42" y="12"/>
                    </a:lnTo>
                    <a:lnTo>
                      <a:pt x="48" y="14"/>
                    </a:lnTo>
                    <a:lnTo>
                      <a:pt x="52" y="14"/>
                    </a:lnTo>
                    <a:lnTo>
                      <a:pt x="56" y="15"/>
                    </a:lnTo>
                    <a:lnTo>
                      <a:pt x="60" y="16"/>
                    </a:lnTo>
                    <a:lnTo>
                      <a:pt x="65" y="20"/>
                    </a:lnTo>
                    <a:lnTo>
                      <a:pt x="69" y="22"/>
                    </a:lnTo>
                    <a:lnTo>
                      <a:pt x="73" y="23"/>
                    </a:lnTo>
                    <a:lnTo>
                      <a:pt x="78" y="26"/>
                    </a:lnTo>
                    <a:lnTo>
                      <a:pt x="84" y="28"/>
                    </a:lnTo>
                    <a:lnTo>
                      <a:pt x="93" y="34"/>
                    </a:lnTo>
                    <a:lnTo>
                      <a:pt x="102" y="42"/>
                    </a:lnTo>
                    <a:lnTo>
                      <a:pt x="110" y="49"/>
                    </a:lnTo>
                    <a:lnTo>
                      <a:pt x="118" y="57"/>
                    </a:lnTo>
                    <a:lnTo>
                      <a:pt x="124" y="65"/>
                    </a:lnTo>
                    <a:lnTo>
                      <a:pt x="130" y="75"/>
                    </a:lnTo>
                    <a:lnTo>
                      <a:pt x="136" y="83"/>
                    </a:lnTo>
                    <a:lnTo>
                      <a:pt x="141" y="94"/>
                    </a:lnTo>
                    <a:lnTo>
                      <a:pt x="144" y="103"/>
                    </a:lnTo>
                    <a:lnTo>
                      <a:pt x="149" y="114"/>
                    </a:lnTo>
                    <a:lnTo>
                      <a:pt x="152" y="125"/>
                    </a:lnTo>
                    <a:lnTo>
                      <a:pt x="153" y="137"/>
                    </a:lnTo>
                    <a:lnTo>
                      <a:pt x="154" y="147"/>
                    </a:lnTo>
                    <a:lnTo>
                      <a:pt x="157" y="159"/>
                    </a:lnTo>
                    <a:lnTo>
                      <a:pt x="157" y="173"/>
                    </a:lnTo>
                    <a:lnTo>
                      <a:pt x="157" y="186"/>
                    </a:lnTo>
                    <a:lnTo>
                      <a:pt x="156" y="190"/>
                    </a:lnTo>
                    <a:lnTo>
                      <a:pt x="153" y="194"/>
                    </a:lnTo>
                    <a:lnTo>
                      <a:pt x="149" y="195"/>
                    </a:lnTo>
                    <a:lnTo>
                      <a:pt x="144" y="197"/>
                    </a:lnTo>
                    <a:lnTo>
                      <a:pt x="140" y="195"/>
                    </a:lnTo>
                    <a:lnTo>
                      <a:pt x="136" y="194"/>
                    </a:lnTo>
                    <a:lnTo>
                      <a:pt x="133" y="190"/>
                    </a:lnTo>
                    <a:lnTo>
                      <a:pt x="132" y="186"/>
                    </a:lnTo>
                    <a:lnTo>
                      <a:pt x="132" y="174"/>
                    </a:lnTo>
                    <a:lnTo>
                      <a:pt x="132" y="163"/>
                    </a:lnTo>
                    <a:lnTo>
                      <a:pt x="130" y="153"/>
                    </a:lnTo>
                    <a:lnTo>
                      <a:pt x="129" y="143"/>
                    </a:lnTo>
                    <a:lnTo>
                      <a:pt x="128" y="134"/>
                    </a:lnTo>
                    <a:lnTo>
                      <a:pt x="125" y="125"/>
                    </a:lnTo>
                    <a:lnTo>
                      <a:pt x="122" y="115"/>
                    </a:lnTo>
                    <a:lnTo>
                      <a:pt x="120" y="107"/>
                    </a:lnTo>
                    <a:lnTo>
                      <a:pt x="114" y="98"/>
                    </a:lnTo>
                    <a:lnTo>
                      <a:pt x="110" y="90"/>
                    </a:lnTo>
                    <a:lnTo>
                      <a:pt x="105" y="82"/>
                    </a:lnTo>
                    <a:lnTo>
                      <a:pt x="100" y="75"/>
                    </a:lnTo>
                    <a:lnTo>
                      <a:pt x="93" y="69"/>
                    </a:lnTo>
                    <a:lnTo>
                      <a:pt x="86" y="62"/>
                    </a:lnTo>
                    <a:lnTo>
                      <a:pt x="78" y="57"/>
                    </a:lnTo>
                    <a:lnTo>
                      <a:pt x="69" y="51"/>
                    </a:lnTo>
                    <a:lnTo>
                      <a:pt x="65" y="49"/>
                    </a:lnTo>
                    <a:lnTo>
                      <a:pt x="60" y="46"/>
                    </a:lnTo>
                    <a:lnTo>
                      <a:pt x="56" y="43"/>
                    </a:lnTo>
                    <a:lnTo>
                      <a:pt x="53" y="42"/>
                    </a:lnTo>
                    <a:lnTo>
                      <a:pt x="48" y="39"/>
                    </a:lnTo>
                    <a:lnTo>
                      <a:pt x="45" y="36"/>
                    </a:lnTo>
                    <a:lnTo>
                      <a:pt x="41" y="35"/>
                    </a:lnTo>
                    <a:lnTo>
                      <a:pt x="37" y="34"/>
                    </a:lnTo>
                    <a:lnTo>
                      <a:pt x="33" y="31"/>
                    </a:lnTo>
                    <a:lnTo>
                      <a:pt x="30" y="30"/>
                    </a:lnTo>
                    <a:lnTo>
                      <a:pt x="25" y="28"/>
                    </a:lnTo>
                    <a:lnTo>
                      <a:pt x="22" y="26"/>
                    </a:lnTo>
                    <a:lnTo>
                      <a:pt x="17" y="23"/>
                    </a:lnTo>
                    <a:lnTo>
                      <a:pt x="13" y="22"/>
                    </a:lnTo>
                    <a:lnTo>
                      <a:pt x="9" y="18"/>
                    </a:lnTo>
                    <a:lnTo>
                      <a:pt x="5" y="16"/>
                    </a:lnTo>
                    <a:lnTo>
                      <a:pt x="1" y="14"/>
                    </a:lnTo>
                    <a:lnTo>
                      <a:pt x="0" y="11"/>
                    </a:lnTo>
                    <a:lnTo>
                      <a:pt x="0" y="7"/>
                    </a:lnTo>
                    <a:lnTo>
                      <a:pt x="1" y="4"/>
                    </a:lnTo>
                    <a:lnTo>
                      <a:pt x="2" y="2"/>
                    </a:lnTo>
                    <a:lnTo>
                      <a:pt x="5" y="0"/>
                    </a:lnTo>
                    <a:lnTo>
                      <a:pt x="8" y="0"/>
                    </a:lnTo>
                    <a:lnTo>
                      <a:pt x="12" y="2"/>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1" name="Freeform 8"/>
              <p:cNvSpPr>
                <a:spLocks/>
              </p:cNvSpPr>
              <p:nvPr/>
            </p:nvSpPr>
            <p:spPr bwMode="auto">
              <a:xfrm>
                <a:off x="4127" y="1819"/>
                <a:ext cx="114" cy="56"/>
              </a:xfrm>
              <a:custGeom>
                <a:avLst/>
                <a:gdLst>
                  <a:gd name="T0" fmla="*/ 12 w 114"/>
                  <a:gd name="T1" fmla="*/ 5 h 56"/>
                  <a:gd name="T2" fmla="*/ 17 w 114"/>
                  <a:gd name="T3" fmla="*/ 3 h 56"/>
                  <a:gd name="T4" fmla="*/ 25 w 114"/>
                  <a:gd name="T5" fmla="*/ 3 h 56"/>
                  <a:gd name="T6" fmla="*/ 30 w 114"/>
                  <a:gd name="T7" fmla="*/ 1 h 56"/>
                  <a:gd name="T8" fmla="*/ 37 w 114"/>
                  <a:gd name="T9" fmla="*/ 1 h 56"/>
                  <a:gd name="T10" fmla="*/ 42 w 114"/>
                  <a:gd name="T11" fmla="*/ 0 h 56"/>
                  <a:gd name="T12" fmla="*/ 48 w 114"/>
                  <a:gd name="T13" fmla="*/ 0 h 56"/>
                  <a:gd name="T14" fmla="*/ 53 w 114"/>
                  <a:gd name="T15" fmla="*/ 1 h 56"/>
                  <a:gd name="T16" fmla="*/ 58 w 114"/>
                  <a:gd name="T17" fmla="*/ 3 h 56"/>
                  <a:gd name="T18" fmla="*/ 64 w 114"/>
                  <a:gd name="T19" fmla="*/ 3 h 56"/>
                  <a:gd name="T20" fmla="*/ 68 w 114"/>
                  <a:gd name="T21" fmla="*/ 4 h 56"/>
                  <a:gd name="T22" fmla="*/ 73 w 114"/>
                  <a:gd name="T23" fmla="*/ 5 h 56"/>
                  <a:gd name="T24" fmla="*/ 78 w 114"/>
                  <a:gd name="T25" fmla="*/ 8 h 56"/>
                  <a:gd name="T26" fmla="*/ 84 w 114"/>
                  <a:gd name="T27" fmla="*/ 9 h 56"/>
                  <a:gd name="T28" fmla="*/ 89 w 114"/>
                  <a:gd name="T29" fmla="*/ 12 h 56"/>
                  <a:gd name="T30" fmla="*/ 96 w 114"/>
                  <a:gd name="T31" fmla="*/ 16 h 56"/>
                  <a:gd name="T32" fmla="*/ 102 w 114"/>
                  <a:gd name="T33" fmla="*/ 20 h 56"/>
                  <a:gd name="T34" fmla="*/ 104 w 114"/>
                  <a:gd name="T35" fmla="*/ 21 h 56"/>
                  <a:gd name="T36" fmla="*/ 108 w 114"/>
                  <a:gd name="T37" fmla="*/ 24 h 56"/>
                  <a:gd name="T38" fmla="*/ 109 w 114"/>
                  <a:gd name="T39" fmla="*/ 27 h 56"/>
                  <a:gd name="T40" fmla="*/ 110 w 114"/>
                  <a:gd name="T41" fmla="*/ 29 h 56"/>
                  <a:gd name="T42" fmla="*/ 112 w 114"/>
                  <a:gd name="T43" fmla="*/ 32 h 56"/>
                  <a:gd name="T44" fmla="*/ 113 w 114"/>
                  <a:gd name="T45" fmla="*/ 36 h 56"/>
                  <a:gd name="T46" fmla="*/ 114 w 114"/>
                  <a:gd name="T47" fmla="*/ 40 h 56"/>
                  <a:gd name="T48" fmla="*/ 114 w 114"/>
                  <a:gd name="T49" fmla="*/ 44 h 56"/>
                  <a:gd name="T50" fmla="*/ 114 w 114"/>
                  <a:gd name="T51" fmla="*/ 47 h 56"/>
                  <a:gd name="T52" fmla="*/ 114 w 114"/>
                  <a:gd name="T53" fmla="*/ 49 h 56"/>
                  <a:gd name="T54" fmla="*/ 113 w 114"/>
                  <a:gd name="T55" fmla="*/ 52 h 56"/>
                  <a:gd name="T56" fmla="*/ 113 w 114"/>
                  <a:gd name="T57" fmla="*/ 53 h 56"/>
                  <a:gd name="T58" fmla="*/ 110 w 114"/>
                  <a:gd name="T59" fmla="*/ 56 h 56"/>
                  <a:gd name="T60" fmla="*/ 106 w 114"/>
                  <a:gd name="T61" fmla="*/ 55 h 56"/>
                  <a:gd name="T62" fmla="*/ 100 w 114"/>
                  <a:gd name="T63" fmla="*/ 52 h 56"/>
                  <a:gd name="T64" fmla="*/ 94 w 114"/>
                  <a:gd name="T65" fmla="*/ 48 h 56"/>
                  <a:gd name="T66" fmla="*/ 88 w 114"/>
                  <a:gd name="T67" fmla="*/ 45 h 56"/>
                  <a:gd name="T68" fmla="*/ 82 w 114"/>
                  <a:gd name="T69" fmla="*/ 43 h 56"/>
                  <a:gd name="T70" fmla="*/ 76 w 114"/>
                  <a:gd name="T71" fmla="*/ 39 h 56"/>
                  <a:gd name="T72" fmla="*/ 70 w 114"/>
                  <a:gd name="T73" fmla="*/ 37 h 56"/>
                  <a:gd name="T74" fmla="*/ 64 w 114"/>
                  <a:gd name="T75" fmla="*/ 35 h 56"/>
                  <a:gd name="T76" fmla="*/ 58 w 114"/>
                  <a:gd name="T77" fmla="*/ 33 h 56"/>
                  <a:gd name="T78" fmla="*/ 52 w 114"/>
                  <a:gd name="T79" fmla="*/ 32 h 56"/>
                  <a:gd name="T80" fmla="*/ 45 w 114"/>
                  <a:gd name="T81" fmla="*/ 29 h 56"/>
                  <a:gd name="T82" fmla="*/ 40 w 114"/>
                  <a:gd name="T83" fmla="*/ 28 h 56"/>
                  <a:gd name="T84" fmla="*/ 33 w 114"/>
                  <a:gd name="T85" fmla="*/ 28 h 56"/>
                  <a:gd name="T86" fmla="*/ 28 w 114"/>
                  <a:gd name="T87" fmla="*/ 27 h 56"/>
                  <a:gd name="T88" fmla="*/ 21 w 114"/>
                  <a:gd name="T89" fmla="*/ 27 h 56"/>
                  <a:gd name="T90" fmla="*/ 14 w 114"/>
                  <a:gd name="T91" fmla="*/ 27 h 56"/>
                  <a:gd name="T92" fmla="*/ 8 w 114"/>
                  <a:gd name="T93" fmla="*/ 28 h 56"/>
                  <a:gd name="T94" fmla="*/ 4 w 114"/>
                  <a:gd name="T95" fmla="*/ 28 h 56"/>
                  <a:gd name="T96" fmla="*/ 2 w 114"/>
                  <a:gd name="T97" fmla="*/ 25 h 56"/>
                  <a:gd name="T98" fmla="*/ 0 w 114"/>
                  <a:gd name="T99" fmla="*/ 21 h 56"/>
                  <a:gd name="T100" fmla="*/ 1 w 114"/>
                  <a:gd name="T101" fmla="*/ 19 h 56"/>
                  <a:gd name="T102" fmla="*/ 2 w 114"/>
                  <a:gd name="T103" fmla="*/ 13 h 56"/>
                  <a:gd name="T104" fmla="*/ 4 w 114"/>
                  <a:gd name="T105" fmla="*/ 9 h 56"/>
                  <a:gd name="T106" fmla="*/ 8 w 114"/>
                  <a:gd name="T107" fmla="*/ 7 h 56"/>
                  <a:gd name="T108" fmla="*/ 12 w 114"/>
                  <a:gd name="T109" fmla="*/ 5 h 56"/>
                  <a:gd name="T110" fmla="*/ 12 w 114"/>
                  <a:gd name="T111" fmla="*/ 5 h 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56">
                    <a:moveTo>
                      <a:pt x="12" y="5"/>
                    </a:moveTo>
                    <a:lnTo>
                      <a:pt x="17" y="3"/>
                    </a:lnTo>
                    <a:lnTo>
                      <a:pt x="25" y="3"/>
                    </a:lnTo>
                    <a:lnTo>
                      <a:pt x="30" y="1"/>
                    </a:lnTo>
                    <a:lnTo>
                      <a:pt x="37" y="1"/>
                    </a:lnTo>
                    <a:lnTo>
                      <a:pt x="42" y="0"/>
                    </a:lnTo>
                    <a:lnTo>
                      <a:pt x="48" y="0"/>
                    </a:lnTo>
                    <a:lnTo>
                      <a:pt x="53" y="1"/>
                    </a:lnTo>
                    <a:lnTo>
                      <a:pt x="58" y="3"/>
                    </a:lnTo>
                    <a:lnTo>
                      <a:pt x="64" y="3"/>
                    </a:lnTo>
                    <a:lnTo>
                      <a:pt x="68" y="4"/>
                    </a:lnTo>
                    <a:lnTo>
                      <a:pt x="73" y="5"/>
                    </a:lnTo>
                    <a:lnTo>
                      <a:pt x="78" y="8"/>
                    </a:lnTo>
                    <a:lnTo>
                      <a:pt x="84" y="9"/>
                    </a:lnTo>
                    <a:lnTo>
                      <a:pt x="89" y="12"/>
                    </a:lnTo>
                    <a:lnTo>
                      <a:pt x="96" y="16"/>
                    </a:lnTo>
                    <a:lnTo>
                      <a:pt x="102" y="20"/>
                    </a:lnTo>
                    <a:lnTo>
                      <a:pt x="104" y="21"/>
                    </a:lnTo>
                    <a:lnTo>
                      <a:pt x="108" y="24"/>
                    </a:lnTo>
                    <a:lnTo>
                      <a:pt x="109" y="27"/>
                    </a:lnTo>
                    <a:lnTo>
                      <a:pt x="110" y="29"/>
                    </a:lnTo>
                    <a:lnTo>
                      <a:pt x="112" y="32"/>
                    </a:lnTo>
                    <a:lnTo>
                      <a:pt x="113" y="36"/>
                    </a:lnTo>
                    <a:lnTo>
                      <a:pt x="114" y="40"/>
                    </a:lnTo>
                    <a:lnTo>
                      <a:pt x="114" y="44"/>
                    </a:lnTo>
                    <a:lnTo>
                      <a:pt x="114" y="47"/>
                    </a:lnTo>
                    <a:lnTo>
                      <a:pt x="114" y="49"/>
                    </a:lnTo>
                    <a:lnTo>
                      <a:pt x="113" y="52"/>
                    </a:lnTo>
                    <a:lnTo>
                      <a:pt x="113" y="53"/>
                    </a:lnTo>
                    <a:lnTo>
                      <a:pt x="110" y="56"/>
                    </a:lnTo>
                    <a:lnTo>
                      <a:pt x="106" y="55"/>
                    </a:lnTo>
                    <a:lnTo>
                      <a:pt x="100" y="52"/>
                    </a:lnTo>
                    <a:lnTo>
                      <a:pt x="94" y="48"/>
                    </a:lnTo>
                    <a:lnTo>
                      <a:pt x="88" y="45"/>
                    </a:lnTo>
                    <a:lnTo>
                      <a:pt x="82" y="43"/>
                    </a:lnTo>
                    <a:lnTo>
                      <a:pt x="76" y="39"/>
                    </a:lnTo>
                    <a:lnTo>
                      <a:pt x="70" y="37"/>
                    </a:lnTo>
                    <a:lnTo>
                      <a:pt x="64" y="35"/>
                    </a:lnTo>
                    <a:lnTo>
                      <a:pt x="58" y="33"/>
                    </a:lnTo>
                    <a:lnTo>
                      <a:pt x="52" y="32"/>
                    </a:lnTo>
                    <a:lnTo>
                      <a:pt x="45" y="29"/>
                    </a:lnTo>
                    <a:lnTo>
                      <a:pt x="40" y="28"/>
                    </a:lnTo>
                    <a:lnTo>
                      <a:pt x="33" y="28"/>
                    </a:lnTo>
                    <a:lnTo>
                      <a:pt x="28" y="27"/>
                    </a:lnTo>
                    <a:lnTo>
                      <a:pt x="21" y="27"/>
                    </a:lnTo>
                    <a:lnTo>
                      <a:pt x="14" y="27"/>
                    </a:lnTo>
                    <a:lnTo>
                      <a:pt x="8" y="28"/>
                    </a:lnTo>
                    <a:lnTo>
                      <a:pt x="4" y="28"/>
                    </a:lnTo>
                    <a:lnTo>
                      <a:pt x="2" y="25"/>
                    </a:lnTo>
                    <a:lnTo>
                      <a:pt x="0" y="21"/>
                    </a:lnTo>
                    <a:lnTo>
                      <a:pt x="1" y="19"/>
                    </a:lnTo>
                    <a:lnTo>
                      <a:pt x="2" y="13"/>
                    </a:lnTo>
                    <a:lnTo>
                      <a:pt x="4" y="9"/>
                    </a:lnTo>
                    <a:lnTo>
                      <a:pt x="8" y="7"/>
                    </a:lnTo>
                    <a:lnTo>
                      <a:pt x="12" y="5"/>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2" name="Freeform 9"/>
              <p:cNvSpPr>
                <a:spLocks/>
              </p:cNvSpPr>
              <p:nvPr/>
            </p:nvSpPr>
            <p:spPr bwMode="auto">
              <a:xfrm>
                <a:off x="3800" y="1479"/>
                <a:ext cx="105" cy="189"/>
              </a:xfrm>
              <a:custGeom>
                <a:avLst/>
                <a:gdLst>
                  <a:gd name="T0" fmla="*/ 84 w 105"/>
                  <a:gd name="T1" fmla="*/ 20 h 189"/>
                  <a:gd name="T2" fmla="*/ 73 w 105"/>
                  <a:gd name="T3" fmla="*/ 21 h 189"/>
                  <a:gd name="T4" fmla="*/ 62 w 105"/>
                  <a:gd name="T5" fmla="*/ 24 h 189"/>
                  <a:gd name="T6" fmla="*/ 52 w 105"/>
                  <a:gd name="T7" fmla="*/ 26 h 189"/>
                  <a:gd name="T8" fmla="*/ 42 w 105"/>
                  <a:gd name="T9" fmla="*/ 30 h 189"/>
                  <a:gd name="T10" fmla="*/ 34 w 105"/>
                  <a:gd name="T11" fmla="*/ 36 h 189"/>
                  <a:gd name="T12" fmla="*/ 29 w 105"/>
                  <a:gd name="T13" fmla="*/ 42 h 189"/>
                  <a:gd name="T14" fmla="*/ 25 w 105"/>
                  <a:gd name="T15" fmla="*/ 50 h 189"/>
                  <a:gd name="T16" fmla="*/ 22 w 105"/>
                  <a:gd name="T17" fmla="*/ 64 h 189"/>
                  <a:gd name="T18" fmla="*/ 21 w 105"/>
                  <a:gd name="T19" fmla="*/ 78 h 189"/>
                  <a:gd name="T20" fmla="*/ 20 w 105"/>
                  <a:gd name="T21" fmla="*/ 94 h 189"/>
                  <a:gd name="T22" fmla="*/ 20 w 105"/>
                  <a:gd name="T23" fmla="*/ 109 h 189"/>
                  <a:gd name="T24" fmla="*/ 20 w 105"/>
                  <a:gd name="T25" fmla="*/ 125 h 189"/>
                  <a:gd name="T26" fmla="*/ 20 w 105"/>
                  <a:gd name="T27" fmla="*/ 140 h 189"/>
                  <a:gd name="T28" fmla="*/ 21 w 105"/>
                  <a:gd name="T29" fmla="*/ 154 h 189"/>
                  <a:gd name="T30" fmla="*/ 22 w 105"/>
                  <a:gd name="T31" fmla="*/ 172 h 189"/>
                  <a:gd name="T32" fmla="*/ 24 w 105"/>
                  <a:gd name="T33" fmla="*/ 184 h 189"/>
                  <a:gd name="T34" fmla="*/ 18 w 105"/>
                  <a:gd name="T35" fmla="*/ 188 h 189"/>
                  <a:gd name="T36" fmla="*/ 12 w 105"/>
                  <a:gd name="T37" fmla="*/ 189 h 189"/>
                  <a:gd name="T38" fmla="*/ 6 w 105"/>
                  <a:gd name="T39" fmla="*/ 185 h 189"/>
                  <a:gd name="T40" fmla="*/ 5 w 105"/>
                  <a:gd name="T41" fmla="*/ 173 h 189"/>
                  <a:gd name="T42" fmla="*/ 2 w 105"/>
                  <a:gd name="T43" fmla="*/ 157 h 189"/>
                  <a:gd name="T44" fmla="*/ 1 w 105"/>
                  <a:gd name="T45" fmla="*/ 138 h 189"/>
                  <a:gd name="T46" fmla="*/ 1 w 105"/>
                  <a:gd name="T47" fmla="*/ 122 h 189"/>
                  <a:gd name="T48" fmla="*/ 0 w 105"/>
                  <a:gd name="T49" fmla="*/ 106 h 189"/>
                  <a:gd name="T50" fmla="*/ 0 w 105"/>
                  <a:gd name="T51" fmla="*/ 89 h 189"/>
                  <a:gd name="T52" fmla="*/ 1 w 105"/>
                  <a:gd name="T53" fmla="*/ 73 h 189"/>
                  <a:gd name="T54" fmla="*/ 1 w 105"/>
                  <a:gd name="T55" fmla="*/ 57 h 189"/>
                  <a:gd name="T56" fmla="*/ 4 w 105"/>
                  <a:gd name="T57" fmla="*/ 42 h 189"/>
                  <a:gd name="T58" fmla="*/ 10 w 105"/>
                  <a:gd name="T59" fmla="*/ 30 h 189"/>
                  <a:gd name="T60" fmla="*/ 20 w 105"/>
                  <a:gd name="T61" fmla="*/ 21 h 189"/>
                  <a:gd name="T62" fmla="*/ 32 w 105"/>
                  <a:gd name="T63" fmla="*/ 14 h 189"/>
                  <a:gd name="T64" fmla="*/ 46 w 105"/>
                  <a:gd name="T65" fmla="*/ 9 h 189"/>
                  <a:gd name="T66" fmla="*/ 62 w 105"/>
                  <a:gd name="T67" fmla="*/ 6 h 189"/>
                  <a:gd name="T68" fmla="*/ 77 w 105"/>
                  <a:gd name="T69" fmla="*/ 4 h 189"/>
                  <a:gd name="T70" fmla="*/ 93 w 105"/>
                  <a:gd name="T71" fmla="*/ 1 h 189"/>
                  <a:gd name="T72" fmla="*/ 104 w 105"/>
                  <a:gd name="T73" fmla="*/ 0 h 189"/>
                  <a:gd name="T74" fmla="*/ 105 w 105"/>
                  <a:gd name="T75" fmla="*/ 5 h 189"/>
                  <a:gd name="T76" fmla="*/ 100 w 105"/>
                  <a:gd name="T77" fmla="*/ 12 h 189"/>
                  <a:gd name="T78" fmla="*/ 93 w 105"/>
                  <a:gd name="T79" fmla="*/ 17 h 189"/>
                  <a:gd name="T80" fmla="*/ 90 w 105"/>
                  <a:gd name="T81" fmla="*/ 20 h 18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 h="189">
                    <a:moveTo>
                      <a:pt x="90" y="20"/>
                    </a:moveTo>
                    <a:lnTo>
                      <a:pt x="84" y="20"/>
                    </a:lnTo>
                    <a:lnTo>
                      <a:pt x="78" y="21"/>
                    </a:lnTo>
                    <a:lnTo>
                      <a:pt x="73" y="21"/>
                    </a:lnTo>
                    <a:lnTo>
                      <a:pt x="68" y="22"/>
                    </a:lnTo>
                    <a:lnTo>
                      <a:pt x="62" y="24"/>
                    </a:lnTo>
                    <a:lnTo>
                      <a:pt x="57" y="25"/>
                    </a:lnTo>
                    <a:lnTo>
                      <a:pt x="52" y="26"/>
                    </a:lnTo>
                    <a:lnTo>
                      <a:pt x="48" y="29"/>
                    </a:lnTo>
                    <a:lnTo>
                      <a:pt x="42" y="30"/>
                    </a:lnTo>
                    <a:lnTo>
                      <a:pt x="38" y="33"/>
                    </a:lnTo>
                    <a:lnTo>
                      <a:pt x="34" y="36"/>
                    </a:lnTo>
                    <a:lnTo>
                      <a:pt x="32" y="38"/>
                    </a:lnTo>
                    <a:lnTo>
                      <a:pt x="29" y="42"/>
                    </a:lnTo>
                    <a:lnTo>
                      <a:pt x="26" y="46"/>
                    </a:lnTo>
                    <a:lnTo>
                      <a:pt x="25" y="50"/>
                    </a:lnTo>
                    <a:lnTo>
                      <a:pt x="24" y="56"/>
                    </a:lnTo>
                    <a:lnTo>
                      <a:pt x="22" y="64"/>
                    </a:lnTo>
                    <a:lnTo>
                      <a:pt x="22" y="72"/>
                    </a:lnTo>
                    <a:lnTo>
                      <a:pt x="21" y="78"/>
                    </a:lnTo>
                    <a:lnTo>
                      <a:pt x="21" y="86"/>
                    </a:lnTo>
                    <a:lnTo>
                      <a:pt x="20" y="94"/>
                    </a:lnTo>
                    <a:lnTo>
                      <a:pt x="20" y="101"/>
                    </a:lnTo>
                    <a:lnTo>
                      <a:pt x="20" y="109"/>
                    </a:lnTo>
                    <a:lnTo>
                      <a:pt x="20" y="117"/>
                    </a:lnTo>
                    <a:lnTo>
                      <a:pt x="20" y="125"/>
                    </a:lnTo>
                    <a:lnTo>
                      <a:pt x="20" y="132"/>
                    </a:lnTo>
                    <a:lnTo>
                      <a:pt x="20" y="140"/>
                    </a:lnTo>
                    <a:lnTo>
                      <a:pt x="21" y="148"/>
                    </a:lnTo>
                    <a:lnTo>
                      <a:pt x="21" y="154"/>
                    </a:lnTo>
                    <a:lnTo>
                      <a:pt x="22" y="164"/>
                    </a:lnTo>
                    <a:lnTo>
                      <a:pt x="22" y="172"/>
                    </a:lnTo>
                    <a:lnTo>
                      <a:pt x="24" y="180"/>
                    </a:lnTo>
                    <a:lnTo>
                      <a:pt x="24" y="184"/>
                    </a:lnTo>
                    <a:lnTo>
                      <a:pt x="21" y="187"/>
                    </a:lnTo>
                    <a:lnTo>
                      <a:pt x="18" y="188"/>
                    </a:lnTo>
                    <a:lnTo>
                      <a:pt x="16" y="189"/>
                    </a:lnTo>
                    <a:lnTo>
                      <a:pt x="12" y="189"/>
                    </a:lnTo>
                    <a:lnTo>
                      <a:pt x="9" y="188"/>
                    </a:lnTo>
                    <a:lnTo>
                      <a:pt x="6" y="185"/>
                    </a:lnTo>
                    <a:lnTo>
                      <a:pt x="6" y="181"/>
                    </a:lnTo>
                    <a:lnTo>
                      <a:pt x="5" y="173"/>
                    </a:lnTo>
                    <a:lnTo>
                      <a:pt x="4" y="165"/>
                    </a:lnTo>
                    <a:lnTo>
                      <a:pt x="2" y="157"/>
                    </a:lnTo>
                    <a:lnTo>
                      <a:pt x="2" y="148"/>
                    </a:lnTo>
                    <a:lnTo>
                      <a:pt x="1" y="138"/>
                    </a:lnTo>
                    <a:lnTo>
                      <a:pt x="1" y="130"/>
                    </a:lnTo>
                    <a:lnTo>
                      <a:pt x="1" y="122"/>
                    </a:lnTo>
                    <a:lnTo>
                      <a:pt x="1" y="114"/>
                    </a:lnTo>
                    <a:lnTo>
                      <a:pt x="0" y="106"/>
                    </a:lnTo>
                    <a:lnTo>
                      <a:pt x="0" y="97"/>
                    </a:lnTo>
                    <a:lnTo>
                      <a:pt x="0" y="89"/>
                    </a:lnTo>
                    <a:lnTo>
                      <a:pt x="1" y="82"/>
                    </a:lnTo>
                    <a:lnTo>
                      <a:pt x="1" y="73"/>
                    </a:lnTo>
                    <a:lnTo>
                      <a:pt x="1" y="65"/>
                    </a:lnTo>
                    <a:lnTo>
                      <a:pt x="1" y="57"/>
                    </a:lnTo>
                    <a:lnTo>
                      <a:pt x="2" y="49"/>
                    </a:lnTo>
                    <a:lnTo>
                      <a:pt x="4" y="42"/>
                    </a:lnTo>
                    <a:lnTo>
                      <a:pt x="6" y="36"/>
                    </a:lnTo>
                    <a:lnTo>
                      <a:pt x="10" y="30"/>
                    </a:lnTo>
                    <a:lnTo>
                      <a:pt x="14" y="26"/>
                    </a:lnTo>
                    <a:lnTo>
                      <a:pt x="20" y="21"/>
                    </a:lnTo>
                    <a:lnTo>
                      <a:pt x="26" y="18"/>
                    </a:lnTo>
                    <a:lnTo>
                      <a:pt x="32" y="14"/>
                    </a:lnTo>
                    <a:lnTo>
                      <a:pt x="40" y="13"/>
                    </a:lnTo>
                    <a:lnTo>
                      <a:pt x="46" y="9"/>
                    </a:lnTo>
                    <a:lnTo>
                      <a:pt x="54" y="8"/>
                    </a:lnTo>
                    <a:lnTo>
                      <a:pt x="62" y="6"/>
                    </a:lnTo>
                    <a:lnTo>
                      <a:pt x="70" y="5"/>
                    </a:lnTo>
                    <a:lnTo>
                      <a:pt x="77" y="4"/>
                    </a:lnTo>
                    <a:lnTo>
                      <a:pt x="85" y="2"/>
                    </a:lnTo>
                    <a:lnTo>
                      <a:pt x="93" y="1"/>
                    </a:lnTo>
                    <a:lnTo>
                      <a:pt x="101" y="0"/>
                    </a:lnTo>
                    <a:lnTo>
                      <a:pt x="104" y="0"/>
                    </a:lnTo>
                    <a:lnTo>
                      <a:pt x="105" y="2"/>
                    </a:lnTo>
                    <a:lnTo>
                      <a:pt x="105" y="5"/>
                    </a:lnTo>
                    <a:lnTo>
                      <a:pt x="104" y="9"/>
                    </a:lnTo>
                    <a:lnTo>
                      <a:pt x="100" y="12"/>
                    </a:lnTo>
                    <a:lnTo>
                      <a:pt x="97" y="16"/>
                    </a:lnTo>
                    <a:lnTo>
                      <a:pt x="93" y="17"/>
                    </a:lnTo>
                    <a:lnTo>
                      <a:pt x="90" y="20"/>
                    </a:lnTo>
                    <a:close/>
                  </a:path>
                </a:pathLst>
              </a:custGeom>
              <a:solidFill>
                <a:srgbClr val="00D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3" name="Freeform 10"/>
              <p:cNvSpPr>
                <a:spLocks/>
              </p:cNvSpPr>
              <p:nvPr/>
            </p:nvSpPr>
            <p:spPr bwMode="auto">
              <a:xfrm>
                <a:off x="3877" y="1468"/>
                <a:ext cx="81" cy="123"/>
              </a:xfrm>
              <a:custGeom>
                <a:avLst/>
                <a:gdLst>
                  <a:gd name="T0" fmla="*/ 24 w 81"/>
                  <a:gd name="T1" fmla="*/ 61 h 123"/>
                  <a:gd name="T2" fmla="*/ 20 w 81"/>
                  <a:gd name="T3" fmla="*/ 75 h 123"/>
                  <a:gd name="T4" fmla="*/ 17 w 81"/>
                  <a:gd name="T5" fmla="*/ 84 h 123"/>
                  <a:gd name="T6" fmla="*/ 17 w 81"/>
                  <a:gd name="T7" fmla="*/ 91 h 123"/>
                  <a:gd name="T8" fmla="*/ 19 w 81"/>
                  <a:gd name="T9" fmla="*/ 100 h 123"/>
                  <a:gd name="T10" fmla="*/ 24 w 81"/>
                  <a:gd name="T11" fmla="*/ 105 h 123"/>
                  <a:gd name="T12" fmla="*/ 33 w 81"/>
                  <a:gd name="T13" fmla="*/ 108 h 123"/>
                  <a:gd name="T14" fmla="*/ 44 w 81"/>
                  <a:gd name="T15" fmla="*/ 109 h 123"/>
                  <a:gd name="T16" fmla="*/ 52 w 81"/>
                  <a:gd name="T17" fmla="*/ 109 h 123"/>
                  <a:gd name="T18" fmla="*/ 60 w 81"/>
                  <a:gd name="T19" fmla="*/ 105 h 123"/>
                  <a:gd name="T20" fmla="*/ 69 w 81"/>
                  <a:gd name="T21" fmla="*/ 99 h 123"/>
                  <a:gd name="T22" fmla="*/ 75 w 81"/>
                  <a:gd name="T23" fmla="*/ 103 h 123"/>
                  <a:gd name="T24" fmla="*/ 69 w 81"/>
                  <a:gd name="T25" fmla="*/ 111 h 123"/>
                  <a:gd name="T26" fmla="*/ 61 w 81"/>
                  <a:gd name="T27" fmla="*/ 116 h 123"/>
                  <a:gd name="T28" fmla="*/ 55 w 81"/>
                  <a:gd name="T29" fmla="*/ 119 h 123"/>
                  <a:gd name="T30" fmla="*/ 48 w 81"/>
                  <a:gd name="T31" fmla="*/ 121 h 123"/>
                  <a:gd name="T32" fmla="*/ 41 w 81"/>
                  <a:gd name="T33" fmla="*/ 123 h 123"/>
                  <a:gd name="T34" fmla="*/ 33 w 81"/>
                  <a:gd name="T35" fmla="*/ 123 h 123"/>
                  <a:gd name="T36" fmla="*/ 27 w 81"/>
                  <a:gd name="T37" fmla="*/ 123 h 123"/>
                  <a:gd name="T38" fmla="*/ 20 w 81"/>
                  <a:gd name="T39" fmla="*/ 121 h 123"/>
                  <a:gd name="T40" fmla="*/ 15 w 81"/>
                  <a:gd name="T41" fmla="*/ 119 h 123"/>
                  <a:gd name="T42" fmla="*/ 11 w 81"/>
                  <a:gd name="T43" fmla="*/ 115 h 123"/>
                  <a:gd name="T44" fmla="*/ 7 w 81"/>
                  <a:gd name="T45" fmla="*/ 108 h 123"/>
                  <a:gd name="T46" fmla="*/ 4 w 81"/>
                  <a:gd name="T47" fmla="*/ 100 h 123"/>
                  <a:gd name="T48" fmla="*/ 1 w 81"/>
                  <a:gd name="T49" fmla="*/ 91 h 123"/>
                  <a:gd name="T50" fmla="*/ 0 w 81"/>
                  <a:gd name="T51" fmla="*/ 80 h 123"/>
                  <a:gd name="T52" fmla="*/ 0 w 81"/>
                  <a:gd name="T53" fmla="*/ 71 h 123"/>
                  <a:gd name="T54" fmla="*/ 0 w 81"/>
                  <a:gd name="T55" fmla="*/ 60 h 123"/>
                  <a:gd name="T56" fmla="*/ 0 w 81"/>
                  <a:gd name="T57" fmla="*/ 47 h 123"/>
                  <a:gd name="T58" fmla="*/ 4 w 81"/>
                  <a:gd name="T59" fmla="*/ 31 h 123"/>
                  <a:gd name="T60" fmla="*/ 11 w 81"/>
                  <a:gd name="T61" fmla="*/ 20 h 123"/>
                  <a:gd name="T62" fmla="*/ 17 w 81"/>
                  <a:gd name="T63" fmla="*/ 11 h 123"/>
                  <a:gd name="T64" fmla="*/ 28 w 81"/>
                  <a:gd name="T65" fmla="*/ 5 h 123"/>
                  <a:gd name="T66" fmla="*/ 40 w 81"/>
                  <a:gd name="T67" fmla="*/ 3 h 123"/>
                  <a:gd name="T68" fmla="*/ 55 w 81"/>
                  <a:gd name="T69" fmla="*/ 0 h 123"/>
                  <a:gd name="T70" fmla="*/ 72 w 81"/>
                  <a:gd name="T71" fmla="*/ 0 h 123"/>
                  <a:gd name="T72" fmla="*/ 80 w 81"/>
                  <a:gd name="T73" fmla="*/ 0 h 123"/>
                  <a:gd name="T74" fmla="*/ 72 w 81"/>
                  <a:gd name="T75" fmla="*/ 4 h 123"/>
                  <a:gd name="T76" fmla="*/ 65 w 81"/>
                  <a:gd name="T77" fmla="*/ 9 h 123"/>
                  <a:gd name="T78" fmla="*/ 56 w 81"/>
                  <a:gd name="T79" fmla="*/ 16 h 123"/>
                  <a:gd name="T80" fmla="*/ 48 w 81"/>
                  <a:gd name="T81" fmla="*/ 24 h 123"/>
                  <a:gd name="T82" fmla="*/ 39 w 81"/>
                  <a:gd name="T83" fmla="*/ 35 h 123"/>
                  <a:gd name="T84" fmla="*/ 31 w 81"/>
                  <a:gd name="T85" fmla="*/ 47 h 123"/>
                  <a:gd name="T86" fmla="*/ 28 w 81"/>
                  <a:gd name="T87" fmla="*/ 55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 h="123">
                    <a:moveTo>
                      <a:pt x="28" y="55"/>
                    </a:moveTo>
                    <a:lnTo>
                      <a:pt x="24" y="61"/>
                    </a:lnTo>
                    <a:lnTo>
                      <a:pt x="21" y="68"/>
                    </a:lnTo>
                    <a:lnTo>
                      <a:pt x="20" y="75"/>
                    </a:lnTo>
                    <a:lnTo>
                      <a:pt x="19" y="80"/>
                    </a:lnTo>
                    <a:lnTo>
                      <a:pt x="17" y="84"/>
                    </a:lnTo>
                    <a:lnTo>
                      <a:pt x="17" y="88"/>
                    </a:lnTo>
                    <a:lnTo>
                      <a:pt x="17" y="91"/>
                    </a:lnTo>
                    <a:lnTo>
                      <a:pt x="17" y="95"/>
                    </a:lnTo>
                    <a:lnTo>
                      <a:pt x="19" y="100"/>
                    </a:lnTo>
                    <a:lnTo>
                      <a:pt x="21" y="103"/>
                    </a:lnTo>
                    <a:lnTo>
                      <a:pt x="24" y="105"/>
                    </a:lnTo>
                    <a:lnTo>
                      <a:pt x="28" y="107"/>
                    </a:lnTo>
                    <a:lnTo>
                      <a:pt x="33" y="108"/>
                    </a:lnTo>
                    <a:lnTo>
                      <a:pt x="39" y="109"/>
                    </a:lnTo>
                    <a:lnTo>
                      <a:pt x="44" y="109"/>
                    </a:lnTo>
                    <a:lnTo>
                      <a:pt x="48" y="111"/>
                    </a:lnTo>
                    <a:lnTo>
                      <a:pt x="52" y="109"/>
                    </a:lnTo>
                    <a:lnTo>
                      <a:pt x="56" y="108"/>
                    </a:lnTo>
                    <a:lnTo>
                      <a:pt x="60" y="105"/>
                    </a:lnTo>
                    <a:lnTo>
                      <a:pt x="65" y="103"/>
                    </a:lnTo>
                    <a:lnTo>
                      <a:pt x="69" y="99"/>
                    </a:lnTo>
                    <a:lnTo>
                      <a:pt x="75" y="100"/>
                    </a:lnTo>
                    <a:lnTo>
                      <a:pt x="75" y="103"/>
                    </a:lnTo>
                    <a:lnTo>
                      <a:pt x="73" y="108"/>
                    </a:lnTo>
                    <a:lnTo>
                      <a:pt x="69" y="111"/>
                    </a:lnTo>
                    <a:lnTo>
                      <a:pt x="65" y="113"/>
                    </a:lnTo>
                    <a:lnTo>
                      <a:pt x="61" y="116"/>
                    </a:lnTo>
                    <a:lnTo>
                      <a:pt x="59" y="117"/>
                    </a:lnTo>
                    <a:lnTo>
                      <a:pt x="55" y="119"/>
                    </a:lnTo>
                    <a:lnTo>
                      <a:pt x="51" y="121"/>
                    </a:lnTo>
                    <a:lnTo>
                      <a:pt x="48" y="121"/>
                    </a:lnTo>
                    <a:lnTo>
                      <a:pt x="44" y="123"/>
                    </a:lnTo>
                    <a:lnTo>
                      <a:pt x="41" y="123"/>
                    </a:lnTo>
                    <a:lnTo>
                      <a:pt x="37" y="123"/>
                    </a:lnTo>
                    <a:lnTo>
                      <a:pt x="33" y="123"/>
                    </a:lnTo>
                    <a:lnTo>
                      <a:pt x="31" y="123"/>
                    </a:lnTo>
                    <a:lnTo>
                      <a:pt x="27" y="123"/>
                    </a:lnTo>
                    <a:lnTo>
                      <a:pt x="23" y="121"/>
                    </a:lnTo>
                    <a:lnTo>
                      <a:pt x="20" y="121"/>
                    </a:lnTo>
                    <a:lnTo>
                      <a:pt x="17" y="120"/>
                    </a:lnTo>
                    <a:lnTo>
                      <a:pt x="15" y="119"/>
                    </a:lnTo>
                    <a:lnTo>
                      <a:pt x="12" y="117"/>
                    </a:lnTo>
                    <a:lnTo>
                      <a:pt x="11" y="115"/>
                    </a:lnTo>
                    <a:lnTo>
                      <a:pt x="9" y="112"/>
                    </a:lnTo>
                    <a:lnTo>
                      <a:pt x="7" y="108"/>
                    </a:lnTo>
                    <a:lnTo>
                      <a:pt x="5" y="104"/>
                    </a:lnTo>
                    <a:lnTo>
                      <a:pt x="4" y="100"/>
                    </a:lnTo>
                    <a:lnTo>
                      <a:pt x="3" y="96"/>
                    </a:lnTo>
                    <a:lnTo>
                      <a:pt x="1" y="91"/>
                    </a:lnTo>
                    <a:lnTo>
                      <a:pt x="1" y="85"/>
                    </a:lnTo>
                    <a:lnTo>
                      <a:pt x="0" y="80"/>
                    </a:lnTo>
                    <a:lnTo>
                      <a:pt x="0" y="76"/>
                    </a:lnTo>
                    <a:lnTo>
                      <a:pt x="0" y="71"/>
                    </a:lnTo>
                    <a:lnTo>
                      <a:pt x="0" y="65"/>
                    </a:lnTo>
                    <a:lnTo>
                      <a:pt x="0" y="60"/>
                    </a:lnTo>
                    <a:lnTo>
                      <a:pt x="0" y="56"/>
                    </a:lnTo>
                    <a:lnTo>
                      <a:pt x="0" y="47"/>
                    </a:lnTo>
                    <a:lnTo>
                      <a:pt x="3" y="39"/>
                    </a:lnTo>
                    <a:lnTo>
                      <a:pt x="4" y="31"/>
                    </a:lnTo>
                    <a:lnTo>
                      <a:pt x="8" y="25"/>
                    </a:lnTo>
                    <a:lnTo>
                      <a:pt x="11" y="20"/>
                    </a:lnTo>
                    <a:lnTo>
                      <a:pt x="13" y="15"/>
                    </a:lnTo>
                    <a:lnTo>
                      <a:pt x="17" y="11"/>
                    </a:lnTo>
                    <a:lnTo>
                      <a:pt x="23" y="8"/>
                    </a:lnTo>
                    <a:lnTo>
                      <a:pt x="28" y="5"/>
                    </a:lnTo>
                    <a:lnTo>
                      <a:pt x="35" y="4"/>
                    </a:lnTo>
                    <a:lnTo>
                      <a:pt x="40" y="3"/>
                    </a:lnTo>
                    <a:lnTo>
                      <a:pt x="48" y="1"/>
                    </a:lnTo>
                    <a:lnTo>
                      <a:pt x="55" y="0"/>
                    </a:lnTo>
                    <a:lnTo>
                      <a:pt x="64" y="0"/>
                    </a:lnTo>
                    <a:lnTo>
                      <a:pt x="72" y="0"/>
                    </a:lnTo>
                    <a:lnTo>
                      <a:pt x="81" y="0"/>
                    </a:lnTo>
                    <a:lnTo>
                      <a:pt x="80" y="0"/>
                    </a:lnTo>
                    <a:lnTo>
                      <a:pt x="76" y="3"/>
                    </a:lnTo>
                    <a:lnTo>
                      <a:pt x="72" y="4"/>
                    </a:lnTo>
                    <a:lnTo>
                      <a:pt x="69" y="7"/>
                    </a:lnTo>
                    <a:lnTo>
                      <a:pt x="65" y="9"/>
                    </a:lnTo>
                    <a:lnTo>
                      <a:pt x="61" y="12"/>
                    </a:lnTo>
                    <a:lnTo>
                      <a:pt x="56" y="16"/>
                    </a:lnTo>
                    <a:lnTo>
                      <a:pt x="52" y="20"/>
                    </a:lnTo>
                    <a:lnTo>
                      <a:pt x="48" y="24"/>
                    </a:lnTo>
                    <a:lnTo>
                      <a:pt x="44" y="29"/>
                    </a:lnTo>
                    <a:lnTo>
                      <a:pt x="39" y="35"/>
                    </a:lnTo>
                    <a:lnTo>
                      <a:pt x="35" y="41"/>
                    </a:lnTo>
                    <a:lnTo>
                      <a:pt x="31" y="47"/>
                    </a:lnTo>
                    <a:lnTo>
                      <a:pt x="28" y="55"/>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4" name="Freeform 11"/>
              <p:cNvSpPr>
                <a:spLocks/>
              </p:cNvSpPr>
              <p:nvPr/>
            </p:nvSpPr>
            <p:spPr bwMode="auto">
              <a:xfrm>
                <a:off x="3961" y="1463"/>
                <a:ext cx="171" cy="219"/>
              </a:xfrm>
              <a:custGeom>
                <a:avLst/>
                <a:gdLst>
                  <a:gd name="T0" fmla="*/ 27 w 171"/>
                  <a:gd name="T1" fmla="*/ 13 h 219"/>
                  <a:gd name="T2" fmla="*/ 35 w 171"/>
                  <a:gd name="T3" fmla="*/ 25 h 219"/>
                  <a:gd name="T4" fmla="*/ 41 w 171"/>
                  <a:gd name="T5" fmla="*/ 41 h 219"/>
                  <a:gd name="T6" fmla="*/ 40 w 171"/>
                  <a:gd name="T7" fmla="*/ 57 h 219"/>
                  <a:gd name="T8" fmla="*/ 35 w 171"/>
                  <a:gd name="T9" fmla="*/ 80 h 219"/>
                  <a:gd name="T10" fmla="*/ 29 w 171"/>
                  <a:gd name="T11" fmla="*/ 102 h 219"/>
                  <a:gd name="T12" fmla="*/ 28 w 171"/>
                  <a:gd name="T13" fmla="*/ 117 h 219"/>
                  <a:gd name="T14" fmla="*/ 31 w 171"/>
                  <a:gd name="T15" fmla="*/ 130 h 219"/>
                  <a:gd name="T16" fmla="*/ 41 w 171"/>
                  <a:gd name="T17" fmla="*/ 140 h 219"/>
                  <a:gd name="T18" fmla="*/ 52 w 171"/>
                  <a:gd name="T19" fmla="*/ 144 h 219"/>
                  <a:gd name="T20" fmla="*/ 65 w 171"/>
                  <a:gd name="T21" fmla="*/ 144 h 219"/>
                  <a:gd name="T22" fmla="*/ 76 w 171"/>
                  <a:gd name="T23" fmla="*/ 144 h 219"/>
                  <a:gd name="T24" fmla="*/ 89 w 171"/>
                  <a:gd name="T25" fmla="*/ 142 h 219"/>
                  <a:gd name="T26" fmla="*/ 105 w 171"/>
                  <a:gd name="T27" fmla="*/ 142 h 219"/>
                  <a:gd name="T28" fmla="*/ 124 w 171"/>
                  <a:gd name="T29" fmla="*/ 146 h 219"/>
                  <a:gd name="T30" fmla="*/ 139 w 171"/>
                  <a:gd name="T31" fmla="*/ 157 h 219"/>
                  <a:gd name="T32" fmla="*/ 151 w 171"/>
                  <a:gd name="T33" fmla="*/ 170 h 219"/>
                  <a:gd name="T34" fmla="*/ 160 w 171"/>
                  <a:gd name="T35" fmla="*/ 189 h 219"/>
                  <a:gd name="T36" fmla="*/ 171 w 171"/>
                  <a:gd name="T37" fmla="*/ 209 h 219"/>
                  <a:gd name="T38" fmla="*/ 168 w 171"/>
                  <a:gd name="T39" fmla="*/ 217 h 219"/>
                  <a:gd name="T40" fmla="*/ 160 w 171"/>
                  <a:gd name="T41" fmla="*/ 219 h 219"/>
                  <a:gd name="T42" fmla="*/ 154 w 171"/>
                  <a:gd name="T43" fmla="*/ 209 h 219"/>
                  <a:gd name="T44" fmla="*/ 146 w 171"/>
                  <a:gd name="T45" fmla="*/ 194 h 219"/>
                  <a:gd name="T46" fmla="*/ 137 w 171"/>
                  <a:gd name="T47" fmla="*/ 182 h 219"/>
                  <a:gd name="T48" fmla="*/ 127 w 171"/>
                  <a:gd name="T49" fmla="*/ 173 h 219"/>
                  <a:gd name="T50" fmla="*/ 113 w 171"/>
                  <a:gd name="T51" fmla="*/ 166 h 219"/>
                  <a:gd name="T52" fmla="*/ 99 w 171"/>
                  <a:gd name="T53" fmla="*/ 165 h 219"/>
                  <a:gd name="T54" fmla="*/ 81 w 171"/>
                  <a:gd name="T55" fmla="*/ 165 h 219"/>
                  <a:gd name="T56" fmla="*/ 65 w 171"/>
                  <a:gd name="T57" fmla="*/ 166 h 219"/>
                  <a:gd name="T58" fmla="*/ 51 w 171"/>
                  <a:gd name="T59" fmla="*/ 166 h 219"/>
                  <a:gd name="T60" fmla="*/ 35 w 171"/>
                  <a:gd name="T61" fmla="*/ 164 h 219"/>
                  <a:gd name="T62" fmla="*/ 21 w 171"/>
                  <a:gd name="T63" fmla="*/ 157 h 219"/>
                  <a:gd name="T64" fmla="*/ 11 w 171"/>
                  <a:gd name="T65" fmla="*/ 146 h 219"/>
                  <a:gd name="T66" fmla="*/ 5 w 171"/>
                  <a:gd name="T67" fmla="*/ 136 h 219"/>
                  <a:gd name="T68" fmla="*/ 1 w 171"/>
                  <a:gd name="T69" fmla="*/ 125 h 219"/>
                  <a:gd name="T70" fmla="*/ 0 w 171"/>
                  <a:gd name="T71" fmla="*/ 113 h 219"/>
                  <a:gd name="T72" fmla="*/ 3 w 171"/>
                  <a:gd name="T73" fmla="*/ 101 h 219"/>
                  <a:gd name="T74" fmla="*/ 9 w 171"/>
                  <a:gd name="T75" fmla="*/ 88 h 219"/>
                  <a:gd name="T76" fmla="*/ 16 w 171"/>
                  <a:gd name="T77" fmla="*/ 72 h 219"/>
                  <a:gd name="T78" fmla="*/ 20 w 171"/>
                  <a:gd name="T79" fmla="*/ 57 h 219"/>
                  <a:gd name="T80" fmla="*/ 19 w 171"/>
                  <a:gd name="T81" fmla="*/ 41 h 219"/>
                  <a:gd name="T82" fmla="*/ 13 w 171"/>
                  <a:gd name="T83" fmla="*/ 26 h 219"/>
                  <a:gd name="T84" fmla="*/ 4 w 171"/>
                  <a:gd name="T85" fmla="*/ 10 h 219"/>
                  <a:gd name="T86" fmla="*/ 4 w 171"/>
                  <a:gd name="T87" fmla="*/ 2 h 219"/>
                  <a:gd name="T88" fmla="*/ 15 w 171"/>
                  <a:gd name="T89" fmla="*/ 0 h 219"/>
                  <a:gd name="T90" fmla="*/ 20 w 171"/>
                  <a:gd name="T91" fmla="*/ 6 h 2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1" h="219">
                    <a:moveTo>
                      <a:pt x="20" y="6"/>
                    </a:moveTo>
                    <a:lnTo>
                      <a:pt x="24" y="10"/>
                    </a:lnTo>
                    <a:lnTo>
                      <a:pt x="27" y="13"/>
                    </a:lnTo>
                    <a:lnTo>
                      <a:pt x="29" y="17"/>
                    </a:lnTo>
                    <a:lnTo>
                      <a:pt x="33" y="22"/>
                    </a:lnTo>
                    <a:lnTo>
                      <a:pt x="35" y="25"/>
                    </a:lnTo>
                    <a:lnTo>
                      <a:pt x="39" y="30"/>
                    </a:lnTo>
                    <a:lnTo>
                      <a:pt x="40" y="36"/>
                    </a:lnTo>
                    <a:lnTo>
                      <a:pt x="41" y="41"/>
                    </a:lnTo>
                    <a:lnTo>
                      <a:pt x="41" y="45"/>
                    </a:lnTo>
                    <a:lnTo>
                      <a:pt x="41" y="52"/>
                    </a:lnTo>
                    <a:lnTo>
                      <a:pt x="40" y="57"/>
                    </a:lnTo>
                    <a:lnTo>
                      <a:pt x="40" y="64"/>
                    </a:lnTo>
                    <a:lnTo>
                      <a:pt x="36" y="72"/>
                    </a:lnTo>
                    <a:lnTo>
                      <a:pt x="35" y="80"/>
                    </a:lnTo>
                    <a:lnTo>
                      <a:pt x="32" y="88"/>
                    </a:lnTo>
                    <a:lnTo>
                      <a:pt x="29" y="97"/>
                    </a:lnTo>
                    <a:lnTo>
                      <a:pt x="29" y="102"/>
                    </a:lnTo>
                    <a:lnTo>
                      <a:pt x="29" y="106"/>
                    </a:lnTo>
                    <a:lnTo>
                      <a:pt x="28" y="112"/>
                    </a:lnTo>
                    <a:lnTo>
                      <a:pt x="28" y="117"/>
                    </a:lnTo>
                    <a:lnTo>
                      <a:pt x="27" y="121"/>
                    </a:lnTo>
                    <a:lnTo>
                      <a:pt x="28" y="126"/>
                    </a:lnTo>
                    <a:lnTo>
                      <a:pt x="31" y="130"/>
                    </a:lnTo>
                    <a:lnTo>
                      <a:pt x="33" y="136"/>
                    </a:lnTo>
                    <a:lnTo>
                      <a:pt x="39" y="137"/>
                    </a:lnTo>
                    <a:lnTo>
                      <a:pt x="41" y="140"/>
                    </a:lnTo>
                    <a:lnTo>
                      <a:pt x="45" y="141"/>
                    </a:lnTo>
                    <a:lnTo>
                      <a:pt x="49" y="142"/>
                    </a:lnTo>
                    <a:lnTo>
                      <a:pt x="52" y="144"/>
                    </a:lnTo>
                    <a:lnTo>
                      <a:pt x="56" y="144"/>
                    </a:lnTo>
                    <a:lnTo>
                      <a:pt x="60" y="144"/>
                    </a:lnTo>
                    <a:lnTo>
                      <a:pt x="65" y="144"/>
                    </a:lnTo>
                    <a:lnTo>
                      <a:pt x="68" y="144"/>
                    </a:lnTo>
                    <a:lnTo>
                      <a:pt x="73" y="144"/>
                    </a:lnTo>
                    <a:lnTo>
                      <a:pt x="76" y="144"/>
                    </a:lnTo>
                    <a:lnTo>
                      <a:pt x="81" y="144"/>
                    </a:lnTo>
                    <a:lnTo>
                      <a:pt x="85" y="142"/>
                    </a:lnTo>
                    <a:lnTo>
                      <a:pt x="89" y="142"/>
                    </a:lnTo>
                    <a:lnTo>
                      <a:pt x="95" y="142"/>
                    </a:lnTo>
                    <a:lnTo>
                      <a:pt x="99" y="142"/>
                    </a:lnTo>
                    <a:lnTo>
                      <a:pt x="105" y="142"/>
                    </a:lnTo>
                    <a:lnTo>
                      <a:pt x="112" y="144"/>
                    </a:lnTo>
                    <a:lnTo>
                      <a:pt x="117" y="144"/>
                    </a:lnTo>
                    <a:lnTo>
                      <a:pt x="124" y="146"/>
                    </a:lnTo>
                    <a:lnTo>
                      <a:pt x="128" y="149"/>
                    </a:lnTo>
                    <a:lnTo>
                      <a:pt x="133" y="153"/>
                    </a:lnTo>
                    <a:lnTo>
                      <a:pt x="139" y="157"/>
                    </a:lnTo>
                    <a:lnTo>
                      <a:pt x="143" y="161"/>
                    </a:lnTo>
                    <a:lnTo>
                      <a:pt x="147" y="165"/>
                    </a:lnTo>
                    <a:lnTo>
                      <a:pt x="151" y="170"/>
                    </a:lnTo>
                    <a:lnTo>
                      <a:pt x="155" y="177"/>
                    </a:lnTo>
                    <a:lnTo>
                      <a:pt x="158" y="184"/>
                    </a:lnTo>
                    <a:lnTo>
                      <a:pt x="160" y="189"/>
                    </a:lnTo>
                    <a:lnTo>
                      <a:pt x="164" y="194"/>
                    </a:lnTo>
                    <a:lnTo>
                      <a:pt x="167" y="201"/>
                    </a:lnTo>
                    <a:lnTo>
                      <a:pt x="171" y="209"/>
                    </a:lnTo>
                    <a:lnTo>
                      <a:pt x="171" y="212"/>
                    </a:lnTo>
                    <a:lnTo>
                      <a:pt x="170" y="215"/>
                    </a:lnTo>
                    <a:lnTo>
                      <a:pt x="168" y="217"/>
                    </a:lnTo>
                    <a:lnTo>
                      <a:pt x="166" y="219"/>
                    </a:lnTo>
                    <a:lnTo>
                      <a:pt x="163" y="219"/>
                    </a:lnTo>
                    <a:lnTo>
                      <a:pt x="160" y="219"/>
                    </a:lnTo>
                    <a:lnTo>
                      <a:pt x="158" y="217"/>
                    </a:lnTo>
                    <a:lnTo>
                      <a:pt x="156" y="215"/>
                    </a:lnTo>
                    <a:lnTo>
                      <a:pt x="154" y="209"/>
                    </a:lnTo>
                    <a:lnTo>
                      <a:pt x="151" y="204"/>
                    </a:lnTo>
                    <a:lnTo>
                      <a:pt x="148" y="200"/>
                    </a:lnTo>
                    <a:lnTo>
                      <a:pt x="146" y="194"/>
                    </a:lnTo>
                    <a:lnTo>
                      <a:pt x="143" y="189"/>
                    </a:lnTo>
                    <a:lnTo>
                      <a:pt x="140" y="186"/>
                    </a:lnTo>
                    <a:lnTo>
                      <a:pt x="137" y="182"/>
                    </a:lnTo>
                    <a:lnTo>
                      <a:pt x="135" y="180"/>
                    </a:lnTo>
                    <a:lnTo>
                      <a:pt x="131" y="176"/>
                    </a:lnTo>
                    <a:lnTo>
                      <a:pt x="127" y="173"/>
                    </a:lnTo>
                    <a:lnTo>
                      <a:pt x="123" y="169"/>
                    </a:lnTo>
                    <a:lnTo>
                      <a:pt x="119" y="168"/>
                    </a:lnTo>
                    <a:lnTo>
                      <a:pt x="113" y="166"/>
                    </a:lnTo>
                    <a:lnTo>
                      <a:pt x="109" y="165"/>
                    </a:lnTo>
                    <a:lnTo>
                      <a:pt x="104" y="165"/>
                    </a:lnTo>
                    <a:lnTo>
                      <a:pt x="99" y="165"/>
                    </a:lnTo>
                    <a:lnTo>
                      <a:pt x="93" y="165"/>
                    </a:lnTo>
                    <a:lnTo>
                      <a:pt x="87" y="165"/>
                    </a:lnTo>
                    <a:lnTo>
                      <a:pt x="81" y="165"/>
                    </a:lnTo>
                    <a:lnTo>
                      <a:pt x="76" y="165"/>
                    </a:lnTo>
                    <a:lnTo>
                      <a:pt x="71" y="165"/>
                    </a:lnTo>
                    <a:lnTo>
                      <a:pt x="65" y="166"/>
                    </a:lnTo>
                    <a:lnTo>
                      <a:pt x="60" y="166"/>
                    </a:lnTo>
                    <a:lnTo>
                      <a:pt x="56" y="166"/>
                    </a:lnTo>
                    <a:lnTo>
                      <a:pt x="51" y="166"/>
                    </a:lnTo>
                    <a:lnTo>
                      <a:pt x="45" y="165"/>
                    </a:lnTo>
                    <a:lnTo>
                      <a:pt x="41" y="165"/>
                    </a:lnTo>
                    <a:lnTo>
                      <a:pt x="35" y="164"/>
                    </a:lnTo>
                    <a:lnTo>
                      <a:pt x="31" y="162"/>
                    </a:lnTo>
                    <a:lnTo>
                      <a:pt x="25" y="160"/>
                    </a:lnTo>
                    <a:lnTo>
                      <a:pt x="21" y="157"/>
                    </a:lnTo>
                    <a:lnTo>
                      <a:pt x="17" y="153"/>
                    </a:lnTo>
                    <a:lnTo>
                      <a:pt x="13" y="150"/>
                    </a:lnTo>
                    <a:lnTo>
                      <a:pt x="11" y="146"/>
                    </a:lnTo>
                    <a:lnTo>
                      <a:pt x="8" y="144"/>
                    </a:lnTo>
                    <a:lnTo>
                      <a:pt x="7" y="140"/>
                    </a:lnTo>
                    <a:lnTo>
                      <a:pt x="5" y="136"/>
                    </a:lnTo>
                    <a:lnTo>
                      <a:pt x="3" y="133"/>
                    </a:lnTo>
                    <a:lnTo>
                      <a:pt x="3" y="129"/>
                    </a:lnTo>
                    <a:lnTo>
                      <a:pt x="1" y="125"/>
                    </a:lnTo>
                    <a:lnTo>
                      <a:pt x="0" y="121"/>
                    </a:lnTo>
                    <a:lnTo>
                      <a:pt x="0" y="117"/>
                    </a:lnTo>
                    <a:lnTo>
                      <a:pt x="0" y="113"/>
                    </a:lnTo>
                    <a:lnTo>
                      <a:pt x="1" y="109"/>
                    </a:lnTo>
                    <a:lnTo>
                      <a:pt x="1" y="105"/>
                    </a:lnTo>
                    <a:lnTo>
                      <a:pt x="3" y="101"/>
                    </a:lnTo>
                    <a:lnTo>
                      <a:pt x="5" y="97"/>
                    </a:lnTo>
                    <a:lnTo>
                      <a:pt x="7" y="94"/>
                    </a:lnTo>
                    <a:lnTo>
                      <a:pt x="9" y="88"/>
                    </a:lnTo>
                    <a:lnTo>
                      <a:pt x="12" y="82"/>
                    </a:lnTo>
                    <a:lnTo>
                      <a:pt x="13" y="77"/>
                    </a:lnTo>
                    <a:lnTo>
                      <a:pt x="16" y="72"/>
                    </a:lnTo>
                    <a:lnTo>
                      <a:pt x="17" y="66"/>
                    </a:lnTo>
                    <a:lnTo>
                      <a:pt x="19" y="61"/>
                    </a:lnTo>
                    <a:lnTo>
                      <a:pt x="20" y="57"/>
                    </a:lnTo>
                    <a:lnTo>
                      <a:pt x="20" y="52"/>
                    </a:lnTo>
                    <a:lnTo>
                      <a:pt x="20" y="46"/>
                    </a:lnTo>
                    <a:lnTo>
                      <a:pt x="19" y="41"/>
                    </a:lnTo>
                    <a:lnTo>
                      <a:pt x="17" y="36"/>
                    </a:lnTo>
                    <a:lnTo>
                      <a:pt x="16" y="32"/>
                    </a:lnTo>
                    <a:lnTo>
                      <a:pt x="13" y="26"/>
                    </a:lnTo>
                    <a:lnTo>
                      <a:pt x="11" y="21"/>
                    </a:lnTo>
                    <a:lnTo>
                      <a:pt x="8" y="16"/>
                    </a:lnTo>
                    <a:lnTo>
                      <a:pt x="4" y="10"/>
                    </a:lnTo>
                    <a:lnTo>
                      <a:pt x="1" y="8"/>
                    </a:lnTo>
                    <a:lnTo>
                      <a:pt x="3" y="5"/>
                    </a:lnTo>
                    <a:lnTo>
                      <a:pt x="4" y="2"/>
                    </a:lnTo>
                    <a:lnTo>
                      <a:pt x="8" y="1"/>
                    </a:lnTo>
                    <a:lnTo>
                      <a:pt x="11" y="0"/>
                    </a:lnTo>
                    <a:lnTo>
                      <a:pt x="15" y="0"/>
                    </a:lnTo>
                    <a:lnTo>
                      <a:pt x="17" y="2"/>
                    </a:lnTo>
                    <a:lnTo>
                      <a:pt x="20" y="6"/>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5" name="Freeform 12"/>
              <p:cNvSpPr>
                <a:spLocks/>
              </p:cNvSpPr>
              <p:nvPr/>
            </p:nvSpPr>
            <p:spPr bwMode="auto">
              <a:xfrm>
                <a:off x="3909" y="1644"/>
                <a:ext cx="224" cy="395"/>
              </a:xfrm>
              <a:custGeom>
                <a:avLst/>
                <a:gdLst>
                  <a:gd name="T0" fmla="*/ 214 w 224"/>
                  <a:gd name="T1" fmla="*/ 26 h 395"/>
                  <a:gd name="T2" fmla="*/ 218 w 224"/>
                  <a:gd name="T3" fmla="*/ 51 h 395"/>
                  <a:gd name="T4" fmla="*/ 219 w 224"/>
                  <a:gd name="T5" fmla="*/ 75 h 395"/>
                  <a:gd name="T6" fmla="*/ 220 w 224"/>
                  <a:gd name="T7" fmla="*/ 100 h 395"/>
                  <a:gd name="T8" fmla="*/ 220 w 224"/>
                  <a:gd name="T9" fmla="*/ 134 h 395"/>
                  <a:gd name="T10" fmla="*/ 223 w 224"/>
                  <a:gd name="T11" fmla="*/ 164 h 395"/>
                  <a:gd name="T12" fmla="*/ 223 w 224"/>
                  <a:gd name="T13" fmla="*/ 192 h 395"/>
                  <a:gd name="T14" fmla="*/ 219 w 224"/>
                  <a:gd name="T15" fmla="*/ 224 h 395"/>
                  <a:gd name="T16" fmla="*/ 210 w 224"/>
                  <a:gd name="T17" fmla="*/ 250 h 395"/>
                  <a:gd name="T18" fmla="*/ 200 w 224"/>
                  <a:gd name="T19" fmla="*/ 268 h 395"/>
                  <a:gd name="T20" fmla="*/ 188 w 224"/>
                  <a:gd name="T21" fmla="*/ 285 h 395"/>
                  <a:gd name="T22" fmla="*/ 172 w 224"/>
                  <a:gd name="T23" fmla="*/ 301 h 395"/>
                  <a:gd name="T24" fmla="*/ 156 w 224"/>
                  <a:gd name="T25" fmla="*/ 313 h 395"/>
                  <a:gd name="T26" fmla="*/ 143 w 224"/>
                  <a:gd name="T27" fmla="*/ 319 h 395"/>
                  <a:gd name="T28" fmla="*/ 129 w 224"/>
                  <a:gd name="T29" fmla="*/ 323 h 395"/>
                  <a:gd name="T30" fmla="*/ 112 w 224"/>
                  <a:gd name="T31" fmla="*/ 329 h 395"/>
                  <a:gd name="T32" fmla="*/ 99 w 224"/>
                  <a:gd name="T33" fmla="*/ 335 h 395"/>
                  <a:gd name="T34" fmla="*/ 85 w 224"/>
                  <a:gd name="T35" fmla="*/ 345 h 395"/>
                  <a:gd name="T36" fmla="*/ 71 w 224"/>
                  <a:gd name="T37" fmla="*/ 359 h 395"/>
                  <a:gd name="T38" fmla="*/ 55 w 224"/>
                  <a:gd name="T39" fmla="*/ 374 h 395"/>
                  <a:gd name="T40" fmla="*/ 40 w 224"/>
                  <a:gd name="T41" fmla="*/ 386 h 395"/>
                  <a:gd name="T42" fmla="*/ 19 w 224"/>
                  <a:gd name="T43" fmla="*/ 394 h 395"/>
                  <a:gd name="T44" fmla="*/ 1 w 224"/>
                  <a:gd name="T45" fmla="*/ 393 h 395"/>
                  <a:gd name="T46" fmla="*/ 4 w 224"/>
                  <a:gd name="T47" fmla="*/ 385 h 395"/>
                  <a:gd name="T48" fmla="*/ 23 w 224"/>
                  <a:gd name="T49" fmla="*/ 379 h 395"/>
                  <a:gd name="T50" fmla="*/ 40 w 224"/>
                  <a:gd name="T51" fmla="*/ 369 h 395"/>
                  <a:gd name="T52" fmla="*/ 52 w 224"/>
                  <a:gd name="T53" fmla="*/ 354 h 395"/>
                  <a:gd name="T54" fmla="*/ 67 w 224"/>
                  <a:gd name="T55" fmla="*/ 339 h 395"/>
                  <a:gd name="T56" fmla="*/ 81 w 224"/>
                  <a:gd name="T57" fmla="*/ 326 h 395"/>
                  <a:gd name="T58" fmla="*/ 97 w 224"/>
                  <a:gd name="T59" fmla="*/ 318 h 395"/>
                  <a:gd name="T60" fmla="*/ 113 w 224"/>
                  <a:gd name="T61" fmla="*/ 311 h 395"/>
                  <a:gd name="T62" fmla="*/ 129 w 224"/>
                  <a:gd name="T63" fmla="*/ 305 h 395"/>
                  <a:gd name="T64" fmla="*/ 144 w 224"/>
                  <a:gd name="T65" fmla="*/ 298 h 395"/>
                  <a:gd name="T66" fmla="*/ 159 w 224"/>
                  <a:gd name="T67" fmla="*/ 289 h 395"/>
                  <a:gd name="T68" fmla="*/ 171 w 224"/>
                  <a:gd name="T69" fmla="*/ 275 h 395"/>
                  <a:gd name="T70" fmla="*/ 181 w 224"/>
                  <a:gd name="T71" fmla="*/ 260 h 395"/>
                  <a:gd name="T72" fmla="*/ 189 w 224"/>
                  <a:gd name="T73" fmla="*/ 243 h 395"/>
                  <a:gd name="T74" fmla="*/ 195 w 224"/>
                  <a:gd name="T75" fmla="*/ 224 h 395"/>
                  <a:gd name="T76" fmla="*/ 202 w 224"/>
                  <a:gd name="T77" fmla="*/ 198 h 395"/>
                  <a:gd name="T78" fmla="*/ 203 w 224"/>
                  <a:gd name="T79" fmla="*/ 171 h 395"/>
                  <a:gd name="T80" fmla="*/ 199 w 224"/>
                  <a:gd name="T81" fmla="*/ 146 h 395"/>
                  <a:gd name="T82" fmla="*/ 196 w 224"/>
                  <a:gd name="T83" fmla="*/ 116 h 395"/>
                  <a:gd name="T84" fmla="*/ 198 w 224"/>
                  <a:gd name="T85" fmla="*/ 88 h 395"/>
                  <a:gd name="T86" fmla="*/ 199 w 224"/>
                  <a:gd name="T87" fmla="*/ 64 h 395"/>
                  <a:gd name="T88" fmla="*/ 199 w 224"/>
                  <a:gd name="T89" fmla="*/ 42 h 395"/>
                  <a:gd name="T90" fmla="*/ 196 w 224"/>
                  <a:gd name="T91" fmla="*/ 18 h 395"/>
                  <a:gd name="T92" fmla="*/ 196 w 224"/>
                  <a:gd name="T93" fmla="*/ 3 h 395"/>
                  <a:gd name="T94" fmla="*/ 207 w 224"/>
                  <a:gd name="T95" fmla="*/ 3 h 3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4" h="395">
                    <a:moveTo>
                      <a:pt x="210" y="7"/>
                    </a:moveTo>
                    <a:lnTo>
                      <a:pt x="211" y="13"/>
                    </a:lnTo>
                    <a:lnTo>
                      <a:pt x="212" y="20"/>
                    </a:lnTo>
                    <a:lnTo>
                      <a:pt x="214" y="26"/>
                    </a:lnTo>
                    <a:lnTo>
                      <a:pt x="215" y="32"/>
                    </a:lnTo>
                    <a:lnTo>
                      <a:pt x="216" y="39"/>
                    </a:lnTo>
                    <a:lnTo>
                      <a:pt x="218" y="44"/>
                    </a:lnTo>
                    <a:lnTo>
                      <a:pt x="218" y="51"/>
                    </a:lnTo>
                    <a:lnTo>
                      <a:pt x="219" y="56"/>
                    </a:lnTo>
                    <a:lnTo>
                      <a:pt x="219" y="62"/>
                    </a:lnTo>
                    <a:lnTo>
                      <a:pt x="219" y="68"/>
                    </a:lnTo>
                    <a:lnTo>
                      <a:pt x="219" y="75"/>
                    </a:lnTo>
                    <a:lnTo>
                      <a:pt x="220" y="80"/>
                    </a:lnTo>
                    <a:lnTo>
                      <a:pt x="220" y="87"/>
                    </a:lnTo>
                    <a:lnTo>
                      <a:pt x="220" y="94"/>
                    </a:lnTo>
                    <a:lnTo>
                      <a:pt x="220" y="100"/>
                    </a:lnTo>
                    <a:lnTo>
                      <a:pt x="220" y="108"/>
                    </a:lnTo>
                    <a:lnTo>
                      <a:pt x="220" y="118"/>
                    </a:lnTo>
                    <a:lnTo>
                      <a:pt x="220" y="126"/>
                    </a:lnTo>
                    <a:lnTo>
                      <a:pt x="220" y="134"/>
                    </a:lnTo>
                    <a:lnTo>
                      <a:pt x="222" y="142"/>
                    </a:lnTo>
                    <a:lnTo>
                      <a:pt x="222" y="150"/>
                    </a:lnTo>
                    <a:lnTo>
                      <a:pt x="223" y="156"/>
                    </a:lnTo>
                    <a:lnTo>
                      <a:pt x="223" y="164"/>
                    </a:lnTo>
                    <a:lnTo>
                      <a:pt x="224" y="171"/>
                    </a:lnTo>
                    <a:lnTo>
                      <a:pt x="224" y="178"/>
                    </a:lnTo>
                    <a:lnTo>
                      <a:pt x="224" y="186"/>
                    </a:lnTo>
                    <a:lnTo>
                      <a:pt x="223" y="192"/>
                    </a:lnTo>
                    <a:lnTo>
                      <a:pt x="223" y="200"/>
                    </a:lnTo>
                    <a:lnTo>
                      <a:pt x="222" y="208"/>
                    </a:lnTo>
                    <a:lnTo>
                      <a:pt x="220" y="216"/>
                    </a:lnTo>
                    <a:lnTo>
                      <a:pt x="219" y="224"/>
                    </a:lnTo>
                    <a:lnTo>
                      <a:pt x="218" y="232"/>
                    </a:lnTo>
                    <a:lnTo>
                      <a:pt x="215" y="238"/>
                    </a:lnTo>
                    <a:lnTo>
                      <a:pt x="212" y="243"/>
                    </a:lnTo>
                    <a:lnTo>
                      <a:pt x="210" y="250"/>
                    </a:lnTo>
                    <a:lnTo>
                      <a:pt x="208" y="255"/>
                    </a:lnTo>
                    <a:lnTo>
                      <a:pt x="206" y="259"/>
                    </a:lnTo>
                    <a:lnTo>
                      <a:pt x="203" y="264"/>
                    </a:lnTo>
                    <a:lnTo>
                      <a:pt x="200" y="268"/>
                    </a:lnTo>
                    <a:lnTo>
                      <a:pt x="199" y="272"/>
                    </a:lnTo>
                    <a:lnTo>
                      <a:pt x="195" y="277"/>
                    </a:lnTo>
                    <a:lnTo>
                      <a:pt x="192" y="281"/>
                    </a:lnTo>
                    <a:lnTo>
                      <a:pt x="188" y="285"/>
                    </a:lnTo>
                    <a:lnTo>
                      <a:pt x="184" y="289"/>
                    </a:lnTo>
                    <a:lnTo>
                      <a:pt x="180" y="293"/>
                    </a:lnTo>
                    <a:lnTo>
                      <a:pt x="176" y="297"/>
                    </a:lnTo>
                    <a:lnTo>
                      <a:pt x="172" y="301"/>
                    </a:lnTo>
                    <a:lnTo>
                      <a:pt x="168" y="305"/>
                    </a:lnTo>
                    <a:lnTo>
                      <a:pt x="164" y="309"/>
                    </a:lnTo>
                    <a:lnTo>
                      <a:pt x="160" y="310"/>
                    </a:lnTo>
                    <a:lnTo>
                      <a:pt x="156" y="313"/>
                    </a:lnTo>
                    <a:lnTo>
                      <a:pt x="153" y="315"/>
                    </a:lnTo>
                    <a:lnTo>
                      <a:pt x="149" y="315"/>
                    </a:lnTo>
                    <a:lnTo>
                      <a:pt x="147" y="318"/>
                    </a:lnTo>
                    <a:lnTo>
                      <a:pt x="143" y="319"/>
                    </a:lnTo>
                    <a:lnTo>
                      <a:pt x="140" y="321"/>
                    </a:lnTo>
                    <a:lnTo>
                      <a:pt x="136" y="321"/>
                    </a:lnTo>
                    <a:lnTo>
                      <a:pt x="133" y="322"/>
                    </a:lnTo>
                    <a:lnTo>
                      <a:pt x="129" y="323"/>
                    </a:lnTo>
                    <a:lnTo>
                      <a:pt x="125" y="325"/>
                    </a:lnTo>
                    <a:lnTo>
                      <a:pt x="121" y="326"/>
                    </a:lnTo>
                    <a:lnTo>
                      <a:pt x="117" y="326"/>
                    </a:lnTo>
                    <a:lnTo>
                      <a:pt x="112" y="329"/>
                    </a:lnTo>
                    <a:lnTo>
                      <a:pt x="109" y="330"/>
                    </a:lnTo>
                    <a:lnTo>
                      <a:pt x="105" y="331"/>
                    </a:lnTo>
                    <a:lnTo>
                      <a:pt x="103" y="333"/>
                    </a:lnTo>
                    <a:lnTo>
                      <a:pt x="99" y="335"/>
                    </a:lnTo>
                    <a:lnTo>
                      <a:pt x="96" y="338"/>
                    </a:lnTo>
                    <a:lnTo>
                      <a:pt x="93" y="339"/>
                    </a:lnTo>
                    <a:lnTo>
                      <a:pt x="88" y="342"/>
                    </a:lnTo>
                    <a:lnTo>
                      <a:pt x="85" y="345"/>
                    </a:lnTo>
                    <a:lnTo>
                      <a:pt x="84" y="349"/>
                    </a:lnTo>
                    <a:lnTo>
                      <a:pt x="79" y="351"/>
                    </a:lnTo>
                    <a:lnTo>
                      <a:pt x="75" y="357"/>
                    </a:lnTo>
                    <a:lnTo>
                      <a:pt x="71" y="359"/>
                    </a:lnTo>
                    <a:lnTo>
                      <a:pt x="67" y="365"/>
                    </a:lnTo>
                    <a:lnTo>
                      <a:pt x="63" y="367"/>
                    </a:lnTo>
                    <a:lnTo>
                      <a:pt x="59" y="371"/>
                    </a:lnTo>
                    <a:lnTo>
                      <a:pt x="55" y="374"/>
                    </a:lnTo>
                    <a:lnTo>
                      <a:pt x="52" y="378"/>
                    </a:lnTo>
                    <a:lnTo>
                      <a:pt x="48" y="381"/>
                    </a:lnTo>
                    <a:lnTo>
                      <a:pt x="44" y="383"/>
                    </a:lnTo>
                    <a:lnTo>
                      <a:pt x="40" y="386"/>
                    </a:lnTo>
                    <a:lnTo>
                      <a:pt x="35" y="389"/>
                    </a:lnTo>
                    <a:lnTo>
                      <a:pt x="29" y="390"/>
                    </a:lnTo>
                    <a:lnTo>
                      <a:pt x="24" y="393"/>
                    </a:lnTo>
                    <a:lnTo>
                      <a:pt x="19" y="394"/>
                    </a:lnTo>
                    <a:lnTo>
                      <a:pt x="13" y="395"/>
                    </a:lnTo>
                    <a:lnTo>
                      <a:pt x="8" y="395"/>
                    </a:lnTo>
                    <a:lnTo>
                      <a:pt x="4" y="394"/>
                    </a:lnTo>
                    <a:lnTo>
                      <a:pt x="1" y="393"/>
                    </a:lnTo>
                    <a:lnTo>
                      <a:pt x="0" y="391"/>
                    </a:lnTo>
                    <a:lnTo>
                      <a:pt x="0" y="389"/>
                    </a:lnTo>
                    <a:lnTo>
                      <a:pt x="1" y="387"/>
                    </a:lnTo>
                    <a:lnTo>
                      <a:pt x="4" y="385"/>
                    </a:lnTo>
                    <a:lnTo>
                      <a:pt x="9" y="385"/>
                    </a:lnTo>
                    <a:lnTo>
                      <a:pt x="13" y="383"/>
                    </a:lnTo>
                    <a:lnTo>
                      <a:pt x="19" y="381"/>
                    </a:lnTo>
                    <a:lnTo>
                      <a:pt x="23" y="379"/>
                    </a:lnTo>
                    <a:lnTo>
                      <a:pt x="28" y="377"/>
                    </a:lnTo>
                    <a:lnTo>
                      <a:pt x="32" y="374"/>
                    </a:lnTo>
                    <a:lnTo>
                      <a:pt x="36" y="371"/>
                    </a:lnTo>
                    <a:lnTo>
                      <a:pt x="40" y="369"/>
                    </a:lnTo>
                    <a:lnTo>
                      <a:pt x="43" y="365"/>
                    </a:lnTo>
                    <a:lnTo>
                      <a:pt x="47" y="362"/>
                    </a:lnTo>
                    <a:lnTo>
                      <a:pt x="49" y="358"/>
                    </a:lnTo>
                    <a:lnTo>
                      <a:pt x="52" y="354"/>
                    </a:lnTo>
                    <a:lnTo>
                      <a:pt x="56" y="350"/>
                    </a:lnTo>
                    <a:lnTo>
                      <a:pt x="60" y="346"/>
                    </a:lnTo>
                    <a:lnTo>
                      <a:pt x="63" y="343"/>
                    </a:lnTo>
                    <a:lnTo>
                      <a:pt x="67" y="339"/>
                    </a:lnTo>
                    <a:lnTo>
                      <a:pt x="72" y="335"/>
                    </a:lnTo>
                    <a:lnTo>
                      <a:pt x="75" y="331"/>
                    </a:lnTo>
                    <a:lnTo>
                      <a:pt x="77" y="329"/>
                    </a:lnTo>
                    <a:lnTo>
                      <a:pt x="81" y="326"/>
                    </a:lnTo>
                    <a:lnTo>
                      <a:pt x="85" y="325"/>
                    </a:lnTo>
                    <a:lnTo>
                      <a:pt x="88" y="322"/>
                    </a:lnTo>
                    <a:lnTo>
                      <a:pt x="93" y="319"/>
                    </a:lnTo>
                    <a:lnTo>
                      <a:pt x="97" y="318"/>
                    </a:lnTo>
                    <a:lnTo>
                      <a:pt x="103" y="317"/>
                    </a:lnTo>
                    <a:lnTo>
                      <a:pt x="105" y="315"/>
                    </a:lnTo>
                    <a:lnTo>
                      <a:pt x="109" y="314"/>
                    </a:lnTo>
                    <a:lnTo>
                      <a:pt x="113" y="311"/>
                    </a:lnTo>
                    <a:lnTo>
                      <a:pt x="117" y="310"/>
                    </a:lnTo>
                    <a:lnTo>
                      <a:pt x="121" y="309"/>
                    </a:lnTo>
                    <a:lnTo>
                      <a:pt x="125" y="307"/>
                    </a:lnTo>
                    <a:lnTo>
                      <a:pt x="129" y="305"/>
                    </a:lnTo>
                    <a:lnTo>
                      <a:pt x="133" y="303"/>
                    </a:lnTo>
                    <a:lnTo>
                      <a:pt x="136" y="302"/>
                    </a:lnTo>
                    <a:lnTo>
                      <a:pt x="140" y="299"/>
                    </a:lnTo>
                    <a:lnTo>
                      <a:pt x="144" y="298"/>
                    </a:lnTo>
                    <a:lnTo>
                      <a:pt x="148" y="295"/>
                    </a:lnTo>
                    <a:lnTo>
                      <a:pt x="151" y="293"/>
                    </a:lnTo>
                    <a:lnTo>
                      <a:pt x="155" y="291"/>
                    </a:lnTo>
                    <a:lnTo>
                      <a:pt x="159" y="289"/>
                    </a:lnTo>
                    <a:lnTo>
                      <a:pt x="161" y="286"/>
                    </a:lnTo>
                    <a:lnTo>
                      <a:pt x="165" y="282"/>
                    </a:lnTo>
                    <a:lnTo>
                      <a:pt x="169" y="279"/>
                    </a:lnTo>
                    <a:lnTo>
                      <a:pt x="171" y="275"/>
                    </a:lnTo>
                    <a:lnTo>
                      <a:pt x="175" y="272"/>
                    </a:lnTo>
                    <a:lnTo>
                      <a:pt x="176" y="268"/>
                    </a:lnTo>
                    <a:lnTo>
                      <a:pt x="179" y="264"/>
                    </a:lnTo>
                    <a:lnTo>
                      <a:pt x="181" y="260"/>
                    </a:lnTo>
                    <a:lnTo>
                      <a:pt x="184" y="256"/>
                    </a:lnTo>
                    <a:lnTo>
                      <a:pt x="185" y="252"/>
                    </a:lnTo>
                    <a:lnTo>
                      <a:pt x="187" y="248"/>
                    </a:lnTo>
                    <a:lnTo>
                      <a:pt x="189" y="243"/>
                    </a:lnTo>
                    <a:lnTo>
                      <a:pt x="191" y="239"/>
                    </a:lnTo>
                    <a:lnTo>
                      <a:pt x="192" y="235"/>
                    </a:lnTo>
                    <a:lnTo>
                      <a:pt x="193" y="230"/>
                    </a:lnTo>
                    <a:lnTo>
                      <a:pt x="195" y="224"/>
                    </a:lnTo>
                    <a:lnTo>
                      <a:pt x="196" y="220"/>
                    </a:lnTo>
                    <a:lnTo>
                      <a:pt x="199" y="212"/>
                    </a:lnTo>
                    <a:lnTo>
                      <a:pt x="200" y="204"/>
                    </a:lnTo>
                    <a:lnTo>
                      <a:pt x="202" y="198"/>
                    </a:lnTo>
                    <a:lnTo>
                      <a:pt x="203" y="191"/>
                    </a:lnTo>
                    <a:lnTo>
                      <a:pt x="203" y="184"/>
                    </a:lnTo>
                    <a:lnTo>
                      <a:pt x="203" y="178"/>
                    </a:lnTo>
                    <a:lnTo>
                      <a:pt x="203" y="171"/>
                    </a:lnTo>
                    <a:lnTo>
                      <a:pt x="202" y="166"/>
                    </a:lnTo>
                    <a:lnTo>
                      <a:pt x="200" y="159"/>
                    </a:lnTo>
                    <a:lnTo>
                      <a:pt x="199" y="152"/>
                    </a:lnTo>
                    <a:lnTo>
                      <a:pt x="199" y="146"/>
                    </a:lnTo>
                    <a:lnTo>
                      <a:pt x="198" y="139"/>
                    </a:lnTo>
                    <a:lnTo>
                      <a:pt x="198" y="131"/>
                    </a:lnTo>
                    <a:lnTo>
                      <a:pt x="196" y="124"/>
                    </a:lnTo>
                    <a:lnTo>
                      <a:pt x="196" y="116"/>
                    </a:lnTo>
                    <a:lnTo>
                      <a:pt x="196" y="108"/>
                    </a:lnTo>
                    <a:lnTo>
                      <a:pt x="196" y="102"/>
                    </a:lnTo>
                    <a:lnTo>
                      <a:pt x="196" y="95"/>
                    </a:lnTo>
                    <a:lnTo>
                      <a:pt x="198" y="88"/>
                    </a:lnTo>
                    <a:lnTo>
                      <a:pt x="198" y="83"/>
                    </a:lnTo>
                    <a:lnTo>
                      <a:pt x="198" y="76"/>
                    </a:lnTo>
                    <a:lnTo>
                      <a:pt x="199" y="70"/>
                    </a:lnTo>
                    <a:lnTo>
                      <a:pt x="199" y="64"/>
                    </a:lnTo>
                    <a:lnTo>
                      <a:pt x="200" y="59"/>
                    </a:lnTo>
                    <a:lnTo>
                      <a:pt x="200" y="52"/>
                    </a:lnTo>
                    <a:lnTo>
                      <a:pt x="200" y="47"/>
                    </a:lnTo>
                    <a:lnTo>
                      <a:pt x="199" y="42"/>
                    </a:lnTo>
                    <a:lnTo>
                      <a:pt x="199" y="36"/>
                    </a:lnTo>
                    <a:lnTo>
                      <a:pt x="199" y="30"/>
                    </a:lnTo>
                    <a:lnTo>
                      <a:pt x="198" y="24"/>
                    </a:lnTo>
                    <a:lnTo>
                      <a:pt x="196" y="18"/>
                    </a:lnTo>
                    <a:lnTo>
                      <a:pt x="195" y="11"/>
                    </a:lnTo>
                    <a:lnTo>
                      <a:pt x="193" y="7"/>
                    </a:lnTo>
                    <a:lnTo>
                      <a:pt x="195" y="4"/>
                    </a:lnTo>
                    <a:lnTo>
                      <a:pt x="196" y="3"/>
                    </a:lnTo>
                    <a:lnTo>
                      <a:pt x="199" y="1"/>
                    </a:lnTo>
                    <a:lnTo>
                      <a:pt x="202" y="0"/>
                    </a:lnTo>
                    <a:lnTo>
                      <a:pt x="204" y="1"/>
                    </a:lnTo>
                    <a:lnTo>
                      <a:pt x="207" y="3"/>
                    </a:lnTo>
                    <a:lnTo>
                      <a:pt x="210" y="7"/>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6" name="Freeform 13"/>
              <p:cNvSpPr>
                <a:spLocks/>
              </p:cNvSpPr>
              <p:nvPr/>
            </p:nvSpPr>
            <p:spPr bwMode="auto">
              <a:xfrm>
                <a:off x="3788" y="1621"/>
                <a:ext cx="114" cy="141"/>
              </a:xfrm>
              <a:custGeom>
                <a:avLst/>
                <a:gdLst>
                  <a:gd name="T0" fmla="*/ 106 w 114"/>
                  <a:gd name="T1" fmla="*/ 12 h 141"/>
                  <a:gd name="T2" fmla="*/ 94 w 114"/>
                  <a:gd name="T3" fmla="*/ 16 h 141"/>
                  <a:gd name="T4" fmla="*/ 84 w 114"/>
                  <a:gd name="T5" fmla="*/ 19 h 141"/>
                  <a:gd name="T6" fmla="*/ 74 w 114"/>
                  <a:gd name="T7" fmla="*/ 20 h 141"/>
                  <a:gd name="T8" fmla="*/ 65 w 114"/>
                  <a:gd name="T9" fmla="*/ 23 h 141"/>
                  <a:gd name="T10" fmla="*/ 56 w 114"/>
                  <a:gd name="T11" fmla="*/ 26 h 141"/>
                  <a:gd name="T12" fmla="*/ 46 w 114"/>
                  <a:gd name="T13" fmla="*/ 31 h 141"/>
                  <a:gd name="T14" fmla="*/ 40 w 114"/>
                  <a:gd name="T15" fmla="*/ 38 h 141"/>
                  <a:gd name="T16" fmla="*/ 32 w 114"/>
                  <a:gd name="T17" fmla="*/ 47 h 141"/>
                  <a:gd name="T18" fmla="*/ 26 w 114"/>
                  <a:gd name="T19" fmla="*/ 58 h 141"/>
                  <a:gd name="T20" fmla="*/ 21 w 114"/>
                  <a:gd name="T21" fmla="*/ 69 h 141"/>
                  <a:gd name="T22" fmla="*/ 17 w 114"/>
                  <a:gd name="T23" fmla="*/ 79 h 141"/>
                  <a:gd name="T24" fmla="*/ 14 w 114"/>
                  <a:gd name="T25" fmla="*/ 91 h 141"/>
                  <a:gd name="T26" fmla="*/ 13 w 114"/>
                  <a:gd name="T27" fmla="*/ 103 h 141"/>
                  <a:gd name="T28" fmla="*/ 13 w 114"/>
                  <a:gd name="T29" fmla="*/ 115 h 141"/>
                  <a:gd name="T30" fmla="*/ 13 w 114"/>
                  <a:gd name="T31" fmla="*/ 127 h 141"/>
                  <a:gd name="T32" fmla="*/ 12 w 114"/>
                  <a:gd name="T33" fmla="*/ 137 h 141"/>
                  <a:gd name="T34" fmla="*/ 9 w 114"/>
                  <a:gd name="T35" fmla="*/ 139 h 141"/>
                  <a:gd name="T36" fmla="*/ 4 w 114"/>
                  <a:gd name="T37" fmla="*/ 139 h 141"/>
                  <a:gd name="T38" fmla="*/ 0 w 114"/>
                  <a:gd name="T39" fmla="*/ 137 h 141"/>
                  <a:gd name="T40" fmla="*/ 0 w 114"/>
                  <a:gd name="T41" fmla="*/ 126 h 141"/>
                  <a:gd name="T42" fmla="*/ 0 w 114"/>
                  <a:gd name="T43" fmla="*/ 113 h 141"/>
                  <a:gd name="T44" fmla="*/ 0 w 114"/>
                  <a:gd name="T45" fmla="*/ 98 h 141"/>
                  <a:gd name="T46" fmla="*/ 0 w 114"/>
                  <a:gd name="T47" fmla="*/ 85 h 141"/>
                  <a:gd name="T48" fmla="*/ 2 w 114"/>
                  <a:gd name="T49" fmla="*/ 73 h 141"/>
                  <a:gd name="T50" fmla="*/ 5 w 114"/>
                  <a:gd name="T51" fmla="*/ 59 h 141"/>
                  <a:gd name="T52" fmla="*/ 9 w 114"/>
                  <a:gd name="T53" fmla="*/ 47 h 141"/>
                  <a:gd name="T54" fmla="*/ 14 w 114"/>
                  <a:gd name="T55" fmla="*/ 35 h 141"/>
                  <a:gd name="T56" fmla="*/ 22 w 114"/>
                  <a:gd name="T57" fmla="*/ 26 h 141"/>
                  <a:gd name="T58" fmla="*/ 33 w 114"/>
                  <a:gd name="T59" fmla="*/ 18 h 141"/>
                  <a:gd name="T60" fmla="*/ 42 w 114"/>
                  <a:gd name="T61" fmla="*/ 12 h 141"/>
                  <a:gd name="T62" fmla="*/ 53 w 114"/>
                  <a:gd name="T63" fmla="*/ 10 h 141"/>
                  <a:gd name="T64" fmla="*/ 65 w 114"/>
                  <a:gd name="T65" fmla="*/ 8 h 141"/>
                  <a:gd name="T66" fmla="*/ 76 w 114"/>
                  <a:gd name="T67" fmla="*/ 7 h 141"/>
                  <a:gd name="T68" fmla="*/ 88 w 114"/>
                  <a:gd name="T69" fmla="*/ 6 h 141"/>
                  <a:gd name="T70" fmla="*/ 101 w 114"/>
                  <a:gd name="T71" fmla="*/ 3 h 141"/>
                  <a:gd name="T72" fmla="*/ 112 w 114"/>
                  <a:gd name="T73" fmla="*/ 0 h 141"/>
                  <a:gd name="T74" fmla="*/ 114 w 114"/>
                  <a:gd name="T75" fmla="*/ 7 h 141"/>
                  <a:gd name="T76" fmla="*/ 112 w 114"/>
                  <a:gd name="T77" fmla="*/ 11 h 1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4" h="141">
                    <a:moveTo>
                      <a:pt x="112" y="11"/>
                    </a:moveTo>
                    <a:lnTo>
                      <a:pt x="106" y="12"/>
                    </a:lnTo>
                    <a:lnTo>
                      <a:pt x="101" y="15"/>
                    </a:lnTo>
                    <a:lnTo>
                      <a:pt x="94" y="16"/>
                    </a:lnTo>
                    <a:lnTo>
                      <a:pt x="90" y="18"/>
                    </a:lnTo>
                    <a:lnTo>
                      <a:pt x="84" y="19"/>
                    </a:lnTo>
                    <a:lnTo>
                      <a:pt x="80" y="20"/>
                    </a:lnTo>
                    <a:lnTo>
                      <a:pt x="74" y="20"/>
                    </a:lnTo>
                    <a:lnTo>
                      <a:pt x="70" y="23"/>
                    </a:lnTo>
                    <a:lnTo>
                      <a:pt x="65" y="23"/>
                    </a:lnTo>
                    <a:lnTo>
                      <a:pt x="60" y="24"/>
                    </a:lnTo>
                    <a:lnTo>
                      <a:pt x="56" y="26"/>
                    </a:lnTo>
                    <a:lnTo>
                      <a:pt x="52" y="28"/>
                    </a:lnTo>
                    <a:lnTo>
                      <a:pt x="46" y="31"/>
                    </a:lnTo>
                    <a:lnTo>
                      <a:pt x="42" y="34"/>
                    </a:lnTo>
                    <a:lnTo>
                      <a:pt x="40" y="38"/>
                    </a:lnTo>
                    <a:lnTo>
                      <a:pt x="36" y="43"/>
                    </a:lnTo>
                    <a:lnTo>
                      <a:pt x="32" y="47"/>
                    </a:lnTo>
                    <a:lnTo>
                      <a:pt x="29" y="53"/>
                    </a:lnTo>
                    <a:lnTo>
                      <a:pt x="26" y="58"/>
                    </a:lnTo>
                    <a:lnTo>
                      <a:pt x="24" y="63"/>
                    </a:lnTo>
                    <a:lnTo>
                      <a:pt x="21" y="69"/>
                    </a:lnTo>
                    <a:lnTo>
                      <a:pt x="20" y="74"/>
                    </a:lnTo>
                    <a:lnTo>
                      <a:pt x="17" y="79"/>
                    </a:lnTo>
                    <a:lnTo>
                      <a:pt x="17" y="86"/>
                    </a:lnTo>
                    <a:lnTo>
                      <a:pt x="14" y="91"/>
                    </a:lnTo>
                    <a:lnTo>
                      <a:pt x="14" y="97"/>
                    </a:lnTo>
                    <a:lnTo>
                      <a:pt x="13" y="103"/>
                    </a:lnTo>
                    <a:lnTo>
                      <a:pt x="13" y="109"/>
                    </a:lnTo>
                    <a:lnTo>
                      <a:pt x="13" y="115"/>
                    </a:lnTo>
                    <a:lnTo>
                      <a:pt x="13" y="121"/>
                    </a:lnTo>
                    <a:lnTo>
                      <a:pt x="13" y="127"/>
                    </a:lnTo>
                    <a:lnTo>
                      <a:pt x="13" y="134"/>
                    </a:lnTo>
                    <a:lnTo>
                      <a:pt x="12" y="137"/>
                    </a:lnTo>
                    <a:lnTo>
                      <a:pt x="10" y="139"/>
                    </a:lnTo>
                    <a:lnTo>
                      <a:pt x="9" y="139"/>
                    </a:lnTo>
                    <a:lnTo>
                      <a:pt x="6" y="141"/>
                    </a:lnTo>
                    <a:lnTo>
                      <a:pt x="4" y="139"/>
                    </a:lnTo>
                    <a:lnTo>
                      <a:pt x="2" y="139"/>
                    </a:lnTo>
                    <a:lnTo>
                      <a:pt x="0" y="137"/>
                    </a:lnTo>
                    <a:lnTo>
                      <a:pt x="0" y="134"/>
                    </a:lnTo>
                    <a:lnTo>
                      <a:pt x="0" y="126"/>
                    </a:lnTo>
                    <a:lnTo>
                      <a:pt x="0" y="119"/>
                    </a:lnTo>
                    <a:lnTo>
                      <a:pt x="0" y="113"/>
                    </a:lnTo>
                    <a:lnTo>
                      <a:pt x="0" y="106"/>
                    </a:lnTo>
                    <a:lnTo>
                      <a:pt x="0" y="98"/>
                    </a:lnTo>
                    <a:lnTo>
                      <a:pt x="0" y="91"/>
                    </a:lnTo>
                    <a:lnTo>
                      <a:pt x="0" y="85"/>
                    </a:lnTo>
                    <a:lnTo>
                      <a:pt x="1" y="79"/>
                    </a:lnTo>
                    <a:lnTo>
                      <a:pt x="2" y="73"/>
                    </a:lnTo>
                    <a:lnTo>
                      <a:pt x="2" y="65"/>
                    </a:lnTo>
                    <a:lnTo>
                      <a:pt x="5" y="59"/>
                    </a:lnTo>
                    <a:lnTo>
                      <a:pt x="6" y="53"/>
                    </a:lnTo>
                    <a:lnTo>
                      <a:pt x="9" y="47"/>
                    </a:lnTo>
                    <a:lnTo>
                      <a:pt x="12" y="42"/>
                    </a:lnTo>
                    <a:lnTo>
                      <a:pt x="14" y="35"/>
                    </a:lnTo>
                    <a:lnTo>
                      <a:pt x="20" y="31"/>
                    </a:lnTo>
                    <a:lnTo>
                      <a:pt x="22" y="26"/>
                    </a:lnTo>
                    <a:lnTo>
                      <a:pt x="28" y="22"/>
                    </a:lnTo>
                    <a:lnTo>
                      <a:pt x="33" y="18"/>
                    </a:lnTo>
                    <a:lnTo>
                      <a:pt x="38" y="15"/>
                    </a:lnTo>
                    <a:lnTo>
                      <a:pt x="42" y="12"/>
                    </a:lnTo>
                    <a:lnTo>
                      <a:pt x="48" y="11"/>
                    </a:lnTo>
                    <a:lnTo>
                      <a:pt x="53" y="10"/>
                    </a:lnTo>
                    <a:lnTo>
                      <a:pt x="60" y="10"/>
                    </a:lnTo>
                    <a:lnTo>
                      <a:pt x="65" y="8"/>
                    </a:lnTo>
                    <a:lnTo>
                      <a:pt x="70" y="7"/>
                    </a:lnTo>
                    <a:lnTo>
                      <a:pt x="76" y="7"/>
                    </a:lnTo>
                    <a:lnTo>
                      <a:pt x="82" y="7"/>
                    </a:lnTo>
                    <a:lnTo>
                      <a:pt x="88" y="6"/>
                    </a:lnTo>
                    <a:lnTo>
                      <a:pt x="94" y="4"/>
                    </a:lnTo>
                    <a:lnTo>
                      <a:pt x="101" y="3"/>
                    </a:lnTo>
                    <a:lnTo>
                      <a:pt x="106" y="2"/>
                    </a:lnTo>
                    <a:lnTo>
                      <a:pt x="112" y="0"/>
                    </a:lnTo>
                    <a:lnTo>
                      <a:pt x="114" y="3"/>
                    </a:lnTo>
                    <a:lnTo>
                      <a:pt x="114" y="7"/>
                    </a:lnTo>
                    <a:lnTo>
                      <a:pt x="112" y="11"/>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7" name="Freeform 14"/>
              <p:cNvSpPr>
                <a:spLocks/>
              </p:cNvSpPr>
              <p:nvPr/>
            </p:nvSpPr>
            <p:spPr bwMode="auto">
              <a:xfrm>
                <a:off x="3586" y="1489"/>
                <a:ext cx="248" cy="302"/>
              </a:xfrm>
              <a:custGeom>
                <a:avLst/>
                <a:gdLst>
                  <a:gd name="T0" fmla="*/ 29 w 248"/>
                  <a:gd name="T1" fmla="*/ 11 h 302"/>
                  <a:gd name="T2" fmla="*/ 41 w 248"/>
                  <a:gd name="T3" fmla="*/ 30 h 302"/>
                  <a:gd name="T4" fmla="*/ 51 w 248"/>
                  <a:gd name="T5" fmla="*/ 48 h 302"/>
                  <a:gd name="T6" fmla="*/ 59 w 248"/>
                  <a:gd name="T7" fmla="*/ 66 h 302"/>
                  <a:gd name="T8" fmla="*/ 65 w 248"/>
                  <a:gd name="T9" fmla="*/ 84 h 302"/>
                  <a:gd name="T10" fmla="*/ 71 w 248"/>
                  <a:gd name="T11" fmla="*/ 103 h 302"/>
                  <a:gd name="T12" fmla="*/ 76 w 248"/>
                  <a:gd name="T13" fmla="*/ 124 h 302"/>
                  <a:gd name="T14" fmla="*/ 80 w 248"/>
                  <a:gd name="T15" fmla="*/ 147 h 302"/>
                  <a:gd name="T16" fmla="*/ 83 w 248"/>
                  <a:gd name="T17" fmla="*/ 168 h 302"/>
                  <a:gd name="T18" fmla="*/ 85 w 248"/>
                  <a:gd name="T19" fmla="*/ 185 h 302"/>
                  <a:gd name="T20" fmla="*/ 87 w 248"/>
                  <a:gd name="T21" fmla="*/ 202 h 302"/>
                  <a:gd name="T22" fmla="*/ 88 w 248"/>
                  <a:gd name="T23" fmla="*/ 218 h 302"/>
                  <a:gd name="T24" fmla="*/ 92 w 248"/>
                  <a:gd name="T25" fmla="*/ 233 h 302"/>
                  <a:gd name="T26" fmla="*/ 97 w 248"/>
                  <a:gd name="T27" fmla="*/ 246 h 302"/>
                  <a:gd name="T28" fmla="*/ 105 w 248"/>
                  <a:gd name="T29" fmla="*/ 255 h 302"/>
                  <a:gd name="T30" fmla="*/ 116 w 248"/>
                  <a:gd name="T31" fmla="*/ 263 h 302"/>
                  <a:gd name="T32" fmla="*/ 131 w 248"/>
                  <a:gd name="T33" fmla="*/ 267 h 302"/>
                  <a:gd name="T34" fmla="*/ 146 w 248"/>
                  <a:gd name="T35" fmla="*/ 270 h 302"/>
                  <a:gd name="T36" fmla="*/ 163 w 248"/>
                  <a:gd name="T37" fmla="*/ 271 h 302"/>
                  <a:gd name="T38" fmla="*/ 178 w 248"/>
                  <a:gd name="T39" fmla="*/ 273 h 302"/>
                  <a:gd name="T40" fmla="*/ 194 w 248"/>
                  <a:gd name="T41" fmla="*/ 271 h 302"/>
                  <a:gd name="T42" fmla="*/ 208 w 248"/>
                  <a:gd name="T43" fmla="*/ 270 h 302"/>
                  <a:gd name="T44" fmla="*/ 222 w 248"/>
                  <a:gd name="T45" fmla="*/ 266 h 302"/>
                  <a:gd name="T46" fmla="*/ 235 w 248"/>
                  <a:gd name="T47" fmla="*/ 259 h 302"/>
                  <a:gd name="T48" fmla="*/ 243 w 248"/>
                  <a:gd name="T49" fmla="*/ 254 h 302"/>
                  <a:gd name="T50" fmla="*/ 247 w 248"/>
                  <a:gd name="T51" fmla="*/ 259 h 302"/>
                  <a:gd name="T52" fmla="*/ 248 w 248"/>
                  <a:gd name="T53" fmla="*/ 269 h 302"/>
                  <a:gd name="T54" fmla="*/ 246 w 248"/>
                  <a:gd name="T55" fmla="*/ 278 h 302"/>
                  <a:gd name="T56" fmla="*/ 236 w 248"/>
                  <a:gd name="T57" fmla="*/ 286 h 302"/>
                  <a:gd name="T58" fmla="*/ 222 w 248"/>
                  <a:gd name="T59" fmla="*/ 293 h 302"/>
                  <a:gd name="T60" fmla="*/ 207 w 248"/>
                  <a:gd name="T61" fmla="*/ 298 h 302"/>
                  <a:gd name="T62" fmla="*/ 191 w 248"/>
                  <a:gd name="T63" fmla="*/ 301 h 302"/>
                  <a:gd name="T64" fmla="*/ 176 w 248"/>
                  <a:gd name="T65" fmla="*/ 302 h 302"/>
                  <a:gd name="T66" fmla="*/ 159 w 248"/>
                  <a:gd name="T67" fmla="*/ 301 h 302"/>
                  <a:gd name="T68" fmla="*/ 142 w 248"/>
                  <a:gd name="T69" fmla="*/ 299 h 302"/>
                  <a:gd name="T70" fmla="*/ 126 w 248"/>
                  <a:gd name="T71" fmla="*/ 295 h 302"/>
                  <a:gd name="T72" fmla="*/ 108 w 248"/>
                  <a:gd name="T73" fmla="*/ 291 h 302"/>
                  <a:gd name="T74" fmla="*/ 92 w 248"/>
                  <a:gd name="T75" fmla="*/ 282 h 302"/>
                  <a:gd name="T76" fmla="*/ 81 w 248"/>
                  <a:gd name="T77" fmla="*/ 269 h 302"/>
                  <a:gd name="T78" fmla="*/ 75 w 248"/>
                  <a:gd name="T79" fmla="*/ 253 h 302"/>
                  <a:gd name="T80" fmla="*/ 69 w 248"/>
                  <a:gd name="T81" fmla="*/ 235 h 302"/>
                  <a:gd name="T82" fmla="*/ 67 w 248"/>
                  <a:gd name="T83" fmla="*/ 215 h 302"/>
                  <a:gd name="T84" fmla="*/ 64 w 248"/>
                  <a:gd name="T85" fmla="*/ 195 h 302"/>
                  <a:gd name="T86" fmla="*/ 61 w 248"/>
                  <a:gd name="T87" fmla="*/ 174 h 302"/>
                  <a:gd name="T88" fmla="*/ 57 w 248"/>
                  <a:gd name="T89" fmla="*/ 152 h 302"/>
                  <a:gd name="T90" fmla="*/ 53 w 248"/>
                  <a:gd name="T91" fmla="*/ 130 h 302"/>
                  <a:gd name="T92" fmla="*/ 49 w 248"/>
                  <a:gd name="T93" fmla="*/ 111 h 302"/>
                  <a:gd name="T94" fmla="*/ 43 w 248"/>
                  <a:gd name="T95" fmla="*/ 92 h 302"/>
                  <a:gd name="T96" fmla="*/ 36 w 248"/>
                  <a:gd name="T97" fmla="*/ 76 h 302"/>
                  <a:gd name="T98" fmla="*/ 28 w 248"/>
                  <a:gd name="T99" fmla="*/ 59 h 302"/>
                  <a:gd name="T100" fmla="*/ 19 w 248"/>
                  <a:gd name="T101" fmla="*/ 43 h 302"/>
                  <a:gd name="T102" fmla="*/ 7 w 248"/>
                  <a:gd name="T103" fmla="*/ 26 h 302"/>
                  <a:gd name="T104" fmla="*/ 0 w 248"/>
                  <a:gd name="T105" fmla="*/ 14 h 302"/>
                  <a:gd name="T106" fmla="*/ 4 w 248"/>
                  <a:gd name="T107" fmla="*/ 7 h 302"/>
                  <a:gd name="T108" fmla="*/ 12 w 248"/>
                  <a:gd name="T109" fmla="*/ 2 h 302"/>
                  <a:gd name="T110" fmla="*/ 20 w 248"/>
                  <a:gd name="T111" fmla="*/ 0 h 302"/>
                  <a:gd name="T112" fmla="*/ 24 w 248"/>
                  <a:gd name="T113" fmla="*/ 3 h 3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8" h="302">
                    <a:moveTo>
                      <a:pt x="24" y="3"/>
                    </a:moveTo>
                    <a:lnTo>
                      <a:pt x="29" y="11"/>
                    </a:lnTo>
                    <a:lnTo>
                      <a:pt x="36" y="20"/>
                    </a:lnTo>
                    <a:lnTo>
                      <a:pt x="41" y="30"/>
                    </a:lnTo>
                    <a:lnTo>
                      <a:pt x="47" y="39"/>
                    </a:lnTo>
                    <a:lnTo>
                      <a:pt x="51" y="48"/>
                    </a:lnTo>
                    <a:lnTo>
                      <a:pt x="55" y="56"/>
                    </a:lnTo>
                    <a:lnTo>
                      <a:pt x="59" y="66"/>
                    </a:lnTo>
                    <a:lnTo>
                      <a:pt x="63" y="75"/>
                    </a:lnTo>
                    <a:lnTo>
                      <a:pt x="65" y="84"/>
                    </a:lnTo>
                    <a:lnTo>
                      <a:pt x="68" y="94"/>
                    </a:lnTo>
                    <a:lnTo>
                      <a:pt x="71" y="103"/>
                    </a:lnTo>
                    <a:lnTo>
                      <a:pt x="73" y="114"/>
                    </a:lnTo>
                    <a:lnTo>
                      <a:pt x="76" y="124"/>
                    </a:lnTo>
                    <a:lnTo>
                      <a:pt x="77" y="135"/>
                    </a:lnTo>
                    <a:lnTo>
                      <a:pt x="80" y="147"/>
                    </a:lnTo>
                    <a:lnTo>
                      <a:pt x="83" y="160"/>
                    </a:lnTo>
                    <a:lnTo>
                      <a:pt x="83" y="168"/>
                    </a:lnTo>
                    <a:lnTo>
                      <a:pt x="84" y="177"/>
                    </a:lnTo>
                    <a:lnTo>
                      <a:pt x="85" y="185"/>
                    </a:lnTo>
                    <a:lnTo>
                      <a:pt x="85" y="194"/>
                    </a:lnTo>
                    <a:lnTo>
                      <a:pt x="87" y="202"/>
                    </a:lnTo>
                    <a:lnTo>
                      <a:pt x="87" y="210"/>
                    </a:lnTo>
                    <a:lnTo>
                      <a:pt x="88" y="218"/>
                    </a:lnTo>
                    <a:lnTo>
                      <a:pt x="91" y="226"/>
                    </a:lnTo>
                    <a:lnTo>
                      <a:pt x="92" y="233"/>
                    </a:lnTo>
                    <a:lnTo>
                      <a:pt x="93" y="239"/>
                    </a:lnTo>
                    <a:lnTo>
                      <a:pt x="97" y="246"/>
                    </a:lnTo>
                    <a:lnTo>
                      <a:pt x="100" y="251"/>
                    </a:lnTo>
                    <a:lnTo>
                      <a:pt x="105" y="255"/>
                    </a:lnTo>
                    <a:lnTo>
                      <a:pt x="111" y="261"/>
                    </a:lnTo>
                    <a:lnTo>
                      <a:pt x="116" y="263"/>
                    </a:lnTo>
                    <a:lnTo>
                      <a:pt x="124" y="266"/>
                    </a:lnTo>
                    <a:lnTo>
                      <a:pt x="131" y="267"/>
                    </a:lnTo>
                    <a:lnTo>
                      <a:pt x="139" y="269"/>
                    </a:lnTo>
                    <a:lnTo>
                      <a:pt x="146" y="270"/>
                    </a:lnTo>
                    <a:lnTo>
                      <a:pt x="154" y="271"/>
                    </a:lnTo>
                    <a:lnTo>
                      <a:pt x="163" y="271"/>
                    </a:lnTo>
                    <a:lnTo>
                      <a:pt x="171" y="273"/>
                    </a:lnTo>
                    <a:lnTo>
                      <a:pt x="178" y="273"/>
                    </a:lnTo>
                    <a:lnTo>
                      <a:pt x="186" y="273"/>
                    </a:lnTo>
                    <a:lnTo>
                      <a:pt x="194" y="271"/>
                    </a:lnTo>
                    <a:lnTo>
                      <a:pt x="200" y="271"/>
                    </a:lnTo>
                    <a:lnTo>
                      <a:pt x="208" y="270"/>
                    </a:lnTo>
                    <a:lnTo>
                      <a:pt x="215" y="269"/>
                    </a:lnTo>
                    <a:lnTo>
                      <a:pt x="222" y="266"/>
                    </a:lnTo>
                    <a:lnTo>
                      <a:pt x="228" y="263"/>
                    </a:lnTo>
                    <a:lnTo>
                      <a:pt x="235" y="259"/>
                    </a:lnTo>
                    <a:lnTo>
                      <a:pt x="240" y="255"/>
                    </a:lnTo>
                    <a:lnTo>
                      <a:pt x="243" y="254"/>
                    </a:lnTo>
                    <a:lnTo>
                      <a:pt x="246" y="255"/>
                    </a:lnTo>
                    <a:lnTo>
                      <a:pt x="247" y="259"/>
                    </a:lnTo>
                    <a:lnTo>
                      <a:pt x="248" y="263"/>
                    </a:lnTo>
                    <a:lnTo>
                      <a:pt x="248" y="269"/>
                    </a:lnTo>
                    <a:lnTo>
                      <a:pt x="248" y="274"/>
                    </a:lnTo>
                    <a:lnTo>
                      <a:pt x="246" y="278"/>
                    </a:lnTo>
                    <a:lnTo>
                      <a:pt x="244" y="282"/>
                    </a:lnTo>
                    <a:lnTo>
                      <a:pt x="236" y="286"/>
                    </a:lnTo>
                    <a:lnTo>
                      <a:pt x="230" y="290"/>
                    </a:lnTo>
                    <a:lnTo>
                      <a:pt x="222" y="293"/>
                    </a:lnTo>
                    <a:lnTo>
                      <a:pt x="215" y="297"/>
                    </a:lnTo>
                    <a:lnTo>
                      <a:pt x="207" y="298"/>
                    </a:lnTo>
                    <a:lnTo>
                      <a:pt x="199" y="299"/>
                    </a:lnTo>
                    <a:lnTo>
                      <a:pt x="191" y="301"/>
                    </a:lnTo>
                    <a:lnTo>
                      <a:pt x="184" y="302"/>
                    </a:lnTo>
                    <a:lnTo>
                      <a:pt x="176" y="302"/>
                    </a:lnTo>
                    <a:lnTo>
                      <a:pt x="168" y="302"/>
                    </a:lnTo>
                    <a:lnTo>
                      <a:pt x="159" y="301"/>
                    </a:lnTo>
                    <a:lnTo>
                      <a:pt x="150" y="301"/>
                    </a:lnTo>
                    <a:lnTo>
                      <a:pt x="142" y="299"/>
                    </a:lnTo>
                    <a:lnTo>
                      <a:pt x="134" y="297"/>
                    </a:lnTo>
                    <a:lnTo>
                      <a:pt x="126" y="295"/>
                    </a:lnTo>
                    <a:lnTo>
                      <a:pt x="117" y="294"/>
                    </a:lnTo>
                    <a:lnTo>
                      <a:pt x="108" y="291"/>
                    </a:lnTo>
                    <a:lnTo>
                      <a:pt x="100" y="286"/>
                    </a:lnTo>
                    <a:lnTo>
                      <a:pt x="92" y="282"/>
                    </a:lnTo>
                    <a:lnTo>
                      <a:pt x="87" y="277"/>
                    </a:lnTo>
                    <a:lnTo>
                      <a:pt x="81" y="269"/>
                    </a:lnTo>
                    <a:lnTo>
                      <a:pt x="77" y="261"/>
                    </a:lnTo>
                    <a:lnTo>
                      <a:pt x="75" y="253"/>
                    </a:lnTo>
                    <a:lnTo>
                      <a:pt x="72" y="245"/>
                    </a:lnTo>
                    <a:lnTo>
                      <a:pt x="69" y="235"/>
                    </a:lnTo>
                    <a:lnTo>
                      <a:pt x="68" y="226"/>
                    </a:lnTo>
                    <a:lnTo>
                      <a:pt x="67" y="215"/>
                    </a:lnTo>
                    <a:lnTo>
                      <a:pt x="65" y="206"/>
                    </a:lnTo>
                    <a:lnTo>
                      <a:pt x="64" y="195"/>
                    </a:lnTo>
                    <a:lnTo>
                      <a:pt x="63" y="185"/>
                    </a:lnTo>
                    <a:lnTo>
                      <a:pt x="61" y="174"/>
                    </a:lnTo>
                    <a:lnTo>
                      <a:pt x="60" y="163"/>
                    </a:lnTo>
                    <a:lnTo>
                      <a:pt x="57" y="152"/>
                    </a:lnTo>
                    <a:lnTo>
                      <a:pt x="56" y="140"/>
                    </a:lnTo>
                    <a:lnTo>
                      <a:pt x="53" y="130"/>
                    </a:lnTo>
                    <a:lnTo>
                      <a:pt x="52" y="120"/>
                    </a:lnTo>
                    <a:lnTo>
                      <a:pt x="49" y="111"/>
                    </a:lnTo>
                    <a:lnTo>
                      <a:pt x="47" y="102"/>
                    </a:lnTo>
                    <a:lnTo>
                      <a:pt x="43" y="92"/>
                    </a:lnTo>
                    <a:lnTo>
                      <a:pt x="40" y="84"/>
                    </a:lnTo>
                    <a:lnTo>
                      <a:pt x="36" y="76"/>
                    </a:lnTo>
                    <a:lnTo>
                      <a:pt x="32" y="67"/>
                    </a:lnTo>
                    <a:lnTo>
                      <a:pt x="28" y="59"/>
                    </a:lnTo>
                    <a:lnTo>
                      <a:pt x="24" y="51"/>
                    </a:lnTo>
                    <a:lnTo>
                      <a:pt x="19" y="43"/>
                    </a:lnTo>
                    <a:lnTo>
                      <a:pt x="13" y="34"/>
                    </a:lnTo>
                    <a:lnTo>
                      <a:pt x="7" y="26"/>
                    </a:lnTo>
                    <a:lnTo>
                      <a:pt x="0" y="18"/>
                    </a:lnTo>
                    <a:lnTo>
                      <a:pt x="0" y="14"/>
                    </a:lnTo>
                    <a:lnTo>
                      <a:pt x="1" y="11"/>
                    </a:lnTo>
                    <a:lnTo>
                      <a:pt x="4" y="7"/>
                    </a:lnTo>
                    <a:lnTo>
                      <a:pt x="8" y="4"/>
                    </a:lnTo>
                    <a:lnTo>
                      <a:pt x="12" y="2"/>
                    </a:lnTo>
                    <a:lnTo>
                      <a:pt x="16" y="0"/>
                    </a:lnTo>
                    <a:lnTo>
                      <a:pt x="20" y="0"/>
                    </a:lnTo>
                    <a:lnTo>
                      <a:pt x="24" y="3"/>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8" name="Freeform 15"/>
              <p:cNvSpPr>
                <a:spLocks/>
              </p:cNvSpPr>
              <p:nvPr/>
            </p:nvSpPr>
            <p:spPr bwMode="auto">
              <a:xfrm>
                <a:off x="3570" y="1581"/>
                <a:ext cx="290" cy="259"/>
              </a:xfrm>
              <a:custGeom>
                <a:avLst/>
                <a:gdLst>
                  <a:gd name="T0" fmla="*/ 17 w 290"/>
                  <a:gd name="T1" fmla="*/ 19 h 259"/>
                  <a:gd name="T2" fmla="*/ 23 w 290"/>
                  <a:gd name="T3" fmla="*/ 44 h 259"/>
                  <a:gd name="T4" fmla="*/ 27 w 290"/>
                  <a:gd name="T5" fmla="*/ 70 h 259"/>
                  <a:gd name="T6" fmla="*/ 33 w 290"/>
                  <a:gd name="T7" fmla="*/ 93 h 259"/>
                  <a:gd name="T8" fmla="*/ 40 w 290"/>
                  <a:gd name="T9" fmla="*/ 114 h 259"/>
                  <a:gd name="T10" fmla="*/ 45 w 290"/>
                  <a:gd name="T11" fmla="*/ 137 h 259"/>
                  <a:gd name="T12" fmla="*/ 53 w 290"/>
                  <a:gd name="T13" fmla="*/ 159 h 259"/>
                  <a:gd name="T14" fmla="*/ 63 w 290"/>
                  <a:gd name="T15" fmla="*/ 185 h 259"/>
                  <a:gd name="T16" fmla="*/ 72 w 290"/>
                  <a:gd name="T17" fmla="*/ 202 h 259"/>
                  <a:gd name="T18" fmla="*/ 79 w 290"/>
                  <a:gd name="T19" fmla="*/ 211 h 259"/>
                  <a:gd name="T20" fmla="*/ 85 w 290"/>
                  <a:gd name="T21" fmla="*/ 218 h 259"/>
                  <a:gd name="T22" fmla="*/ 96 w 290"/>
                  <a:gd name="T23" fmla="*/ 223 h 259"/>
                  <a:gd name="T24" fmla="*/ 105 w 290"/>
                  <a:gd name="T25" fmla="*/ 229 h 259"/>
                  <a:gd name="T26" fmla="*/ 116 w 290"/>
                  <a:gd name="T27" fmla="*/ 230 h 259"/>
                  <a:gd name="T28" fmla="*/ 129 w 290"/>
                  <a:gd name="T29" fmla="*/ 233 h 259"/>
                  <a:gd name="T30" fmla="*/ 142 w 290"/>
                  <a:gd name="T31" fmla="*/ 234 h 259"/>
                  <a:gd name="T32" fmla="*/ 155 w 290"/>
                  <a:gd name="T33" fmla="*/ 234 h 259"/>
                  <a:gd name="T34" fmla="*/ 174 w 290"/>
                  <a:gd name="T35" fmla="*/ 233 h 259"/>
                  <a:gd name="T36" fmla="*/ 191 w 290"/>
                  <a:gd name="T37" fmla="*/ 231 h 259"/>
                  <a:gd name="T38" fmla="*/ 207 w 290"/>
                  <a:gd name="T39" fmla="*/ 230 h 259"/>
                  <a:gd name="T40" fmla="*/ 224 w 290"/>
                  <a:gd name="T41" fmla="*/ 227 h 259"/>
                  <a:gd name="T42" fmla="*/ 240 w 290"/>
                  <a:gd name="T43" fmla="*/ 223 h 259"/>
                  <a:gd name="T44" fmla="*/ 258 w 290"/>
                  <a:gd name="T45" fmla="*/ 218 h 259"/>
                  <a:gd name="T46" fmla="*/ 274 w 290"/>
                  <a:gd name="T47" fmla="*/ 213 h 259"/>
                  <a:gd name="T48" fmla="*/ 287 w 290"/>
                  <a:gd name="T49" fmla="*/ 209 h 259"/>
                  <a:gd name="T50" fmla="*/ 290 w 290"/>
                  <a:gd name="T51" fmla="*/ 213 h 259"/>
                  <a:gd name="T52" fmla="*/ 288 w 290"/>
                  <a:gd name="T53" fmla="*/ 221 h 259"/>
                  <a:gd name="T54" fmla="*/ 282 w 290"/>
                  <a:gd name="T55" fmla="*/ 230 h 259"/>
                  <a:gd name="T56" fmla="*/ 267 w 290"/>
                  <a:gd name="T57" fmla="*/ 235 h 259"/>
                  <a:gd name="T58" fmla="*/ 251 w 290"/>
                  <a:gd name="T59" fmla="*/ 242 h 259"/>
                  <a:gd name="T60" fmla="*/ 236 w 290"/>
                  <a:gd name="T61" fmla="*/ 247 h 259"/>
                  <a:gd name="T62" fmla="*/ 222 w 290"/>
                  <a:gd name="T63" fmla="*/ 251 h 259"/>
                  <a:gd name="T64" fmla="*/ 207 w 290"/>
                  <a:gd name="T65" fmla="*/ 254 h 259"/>
                  <a:gd name="T66" fmla="*/ 191 w 290"/>
                  <a:gd name="T67" fmla="*/ 257 h 259"/>
                  <a:gd name="T68" fmla="*/ 175 w 290"/>
                  <a:gd name="T69" fmla="*/ 258 h 259"/>
                  <a:gd name="T70" fmla="*/ 158 w 290"/>
                  <a:gd name="T71" fmla="*/ 259 h 259"/>
                  <a:gd name="T72" fmla="*/ 140 w 290"/>
                  <a:gd name="T73" fmla="*/ 258 h 259"/>
                  <a:gd name="T74" fmla="*/ 123 w 290"/>
                  <a:gd name="T75" fmla="*/ 257 h 259"/>
                  <a:gd name="T76" fmla="*/ 107 w 290"/>
                  <a:gd name="T77" fmla="*/ 254 h 259"/>
                  <a:gd name="T78" fmla="*/ 91 w 290"/>
                  <a:gd name="T79" fmla="*/ 251 h 259"/>
                  <a:gd name="T80" fmla="*/ 77 w 290"/>
                  <a:gd name="T81" fmla="*/ 246 h 259"/>
                  <a:gd name="T82" fmla="*/ 64 w 290"/>
                  <a:gd name="T83" fmla="*/ 239 h 259"/>
                  <a:gd name="T84" fmla="*/ 53 w 290"/>
                  <a:gd name="T85" fmla="*/ 230 h 259"/>
                  <a:gd name="T86" fmla="*/ 44 w 290"/>
                  <a:gd name="T87" fmla="*/ 217 h 259"/>
                  <a:gd name="T88" fmla="*/ 35 w 290"/>
                  <a:gd name="T89" fmla="*/ 195 h 259"/>
                  <a:gd name="T90" fmla="*/ 27 w 290"/>
                  <a:gd name="T91" fmla="*/ 170 h 259"/>
                  <a:gd name="T92" fmla="*/ 20 w 290"/>
                  <a:gd name="T93" fmla="*/ 146 h 259"/>
                  <a:gd name="T94" fmla="*/ 16 w 290"/>
                  <a:gd name="T95" fmla="*/ 122 h 259"/>
                  <a:gd name="T96" fmla="*/ 13 w 290"/>
                  <a:gd name="T97" fmla="*/ 99 h 259"/>
                  <a:gd name="T98" fmla="*/ 11 w 290"/>
                  <a:gd name="T99" fmla="*/ 75 h 259"/>
                  <a:gd name="T100" fmla="*/ 7 w 290"/>
                  <a:gd name="T101" fmla="*/ 48 h 259"/>
                  <a:gd name="T102" fmla="*/ 4 w 290"/>
                  <a:gd name="T103" fmla="*/ 22 h 259"/>
                  <a:gd name="T104" fmla="*/ 0 w 290"/>
                  <a:gd name="T105" fmla="*/ 4 h 259"/>
                  <a:gd name="T106" fmla="*/ 4 w 290"/>
                  <a:gd name="T107" fmla="*/ 0 h 259"/>
                  <a:gd name="T108" fmla="*/ 9 w 290"/>
                  <a:gd name="T109" fmla="*/ 0 h 259"/>
                  <a:gd name="T110" fmla="*/ 13 w 290"/>
                  <a:gd name="T111" fmla="*/ 3 h 259"/>
                  <a:gd name="T112" fmla="*/ 15 w 290"/>
                  <a:gd name="T113" fmla="*/ 6 h 2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0" h="259">
                    <a:moveTo>
                      <a:pt x="15" y="6"/>
                    </a:moveTo>
                    <a:lnTo>
                      <a:pt x="17" y="19"/>
                    </a:lnTo>
                    <a:lnTo>
                      <a:pt x="20" y="32"/>
                    </a:lnTo>
                    <a:lnTo>
                      <a:pt x="23" y="44"/>
                    </a:lnTo>
                    <a:lnTo>
                      <a:pt x="25" y="58"/>
                    </a:lnTo>
                    <a:lnTo>
                      <a:pt x="27" y="70"/>
                    </a:lnTo>
                    <a:lnTo>
                      <a:pt x="31" y="82"/>
                    </a:lnTo>
                    <a:lnTo>
                      <a:pt x="33" y="93"/>
                    </a:lnTo>
                    <a:lnTo>
                      <a:pt x="36" y="103"/>
                    </a:lnTo>
                    <a:lnTo>
                      <a:pt x="40" y="114"/>
                    </a:lnTo>
                    <a:lnTo>
                      <a:pt x="43" y="125"/>
                    </a:lnTo>
                    <a:lnTo>
                      <a:pt x="45" y="137"/>
                    </a:lnTo>
                    <a:lnTo>
                      <a:pt x="49" y="149"/>
                    </a:lnTo>
                    <a:lnTo>
                      <a:pt x="53" y="159"/>
                    </a:lnTo>
                    <a:lnTo>
                      <a:pt x="59" y="171"/>
                    </a:lnTo>
                    <a:lnTo>
                      <a:pt x="63" y="185"/>
                    </a:lnTo>
                    <a:lnTo>
                      <a:pt x="69" y="198"/>
                    </a:lnTo>
                    <a:lnTo>
                      <a:pt x="72" y="202"/>
                    </a:lnTo>
                    <a:lnTo>
                      <a:pt x="75" y="207"/>
                    </a:lnTo>
                    <a:lnTo>
                      <a:pt x="79" y="211"/>
                    </a:lnTo>
                    <a:lnTo>
                      <a:pt x="83" y="215"/>
                    </a:lnTo>
                    <a:lnTo>
                      <a:pt x="85" y="218"/>
                    </a:lnTo>
                    <a:lnTo>
                      <a:pt x="91" y="222"/>
                    </a:lnTo>
                    <a:lnTo>
                      <a:pt x="96" y="223"/>
                    </a:lnTo>
                    <a:lnTo>
                      <a:pt x="101" y="226"/>
                    </a:lnTo>
                    <a:lnTo>
                      <a:pt x="105" y="229"/>
                    </a:lnTo>
                    <a:lnTo>
                      <a:pt x="112" y="230"/>
                    </a:lnTo>
                    <a:lnTo>
                      <a:pt x="116" y="230"/>
                    </a:lnTo>
                    <a:lnTo>
                      <a:pt x="123" y="231"/>
                    </a:lnTo>
                    <a:lnTo>
                      <a:pt x="129" y="233"/>
                    </a:lnTo>
                    <a:lnTo>
                      <a:pt x="135" y="233"/>
                    </a:lnTo>
                    <a:lnTo>
                      <a:pt x="142" y="234"/>
                    </a:lnTo>
                    <a:lnTo>
                      <a:pt x="147" y="234"/>
                    </a:lnTo>
                    <a:lnTo>
                      <a:pt x="155" y="234"/>
                    </a:lnTo>
                    <a:lnTo>
                      <a:pt x="164" y="234"/>
                    </a:lnTo>
                    <a:lnTo>
                      <a:pt x="174" y="233"/>
                    </a:lnTo>
                    <a:lnTo>
                      <a:pt x="183" y="233"/>
                    </a:lnTo>
                    <a:lnTo>
                      <a:pt x="191" y="231"/>
                    </a:lnTo>
                    <a:lnTo>
                      <a:pt x="200" y="231"/>
                    </a:lnTo>
                    <a:lnTo>
                      <a:pt x="207" y="230"/>
                    </a:lnTo>
                    <a:lnTo>
                      <a:pt x="216" y="229"/>
                    </a:lnTo>
                    <a:lnTo>
                      <a:pt x="224" y="227"/>
                    </a:lnTo>
                    <a:lnTo>
                      <a:pt x="232" y="225"/>
                    </a:lnTo>
                    <a:lnTo>
                      <a:pt x="240" y="223"/>
                    </a:lnTo>
                    <a:lnTo>
                      <a:pt x="250" y="221"/>
                    </a:lnTo>
                    <a:lnTo>
                      <a:pt x="258" y="218"/>
                    </a:lnTo>
                    <a:lnTo>
                      <a:pt x="266" y="215"/>
                    </a:lnTo>
                    <a:lnTo>
                      <a:pt x="274" y="213"/>
                    </a:lnTo>
                    <a:lnTo>
                      <a:pt x="282" y="210"/>
                    </a:lnTo>
                    <a:lnTo>
                      <a:pt x="287" y="209"/>
                    </a:lnTo>
                    <a:lnTo>
                      <a:pt x="290" y="210"/>
                    </a:lnTo>
                    <a:lnTo>
                      <a:pt x="290" y="213"/>
                    </a:lnTo>
                    <a:lnTo>
                      <a:pt x="290" y="217"/>
                    </a:lnTo>
                    <a:lnTo>
                      <a:pt x="288" y="221"/>
                    </a:lnTo>
                    <a:lnTo>
                      <a:pt x="286" y="225"/>
                    </a:lnTo>
                    <a:lnTo>
                      <a:pt x="282" y="230"/>
                    </a:lnTo>
                    <a:lnTo>
                      <a:pt x="276" y="233"/>
                    </a:lnTo>
                    <a:lnTo>
                      <a:pt x="267" y="235"/>
                    </a:lnTo>
                    <a:lnTo>
                      <a:pt x="259" y="239"/>
                    </a:lnTo>
                    <a:lnTo>
                      <a:pt x="251" y="242"/>
                    </a:lnTo>
                    <a:lnTo>
                      <a:pt x="244" y="245"/>
                    </a:lnTo>
                    <a:lnTo>
                      <a:pt x="236" y="247"/>
                    </a:lnTo>
                    <a:lnTo>
                      <a:pt x="228" y="249"/>
                    </a:lnTo>
                    <a:lnTo>
                      <a:pt x="222" y="251"/>
                    </a:lnTo>
                    <a:lnTo>
                      <a:pt x="215" y="254"/>
                    </a:lnTo>
                    <a:lnTo>
                      <a:pt x="207" y="254"/>
                    </a:lnTo>
                    <a:lnTo>
                      <a:pt x="199" y="257"/>
                    </a:lnTo>
                    <a:lnTo>
                      <a:pt x="191" y="257"/>
                    </a:lnTo>
                    <a:lnTo>
                      <a:pt x="184" y="258"/>
                    </a:lnTo>
                    <a:lnTo>
                      <a:pt x="175" y="258"/>
                    </a:lnTo>
                    <a:lnTo>
                      <a:pt x="166" y="259"/>
                    </a:lnTo>
                    <a:lnTo>
                      <a:pt x="158" y="259"/>
                    </a:lnTo>
                    <a:lnTo>
                      <a:pt x="148" y="259"/>
                    </a:lnTo>
                    <a:lnTo>
                      <a:pt x="140" y="258"/>
                    </a:lnTo>
                    <a:lnTo>
                      <a:pt x="131" y="258"/>
                    </a:lnTo>
                    <a:lnTo>
                      <a:pt x="123" y="257"/>
                    </a:lnTo>
                    <a:lnTo>
                      <a:pt x="115" y="257"/>
                    </a:lnTo>
                    <a:lnTo>
                      <a:pt x="107" y="254"/>
                    </a:lnTo>
                    <a:lnTo>
                      <a:pt x="99" y="253"/>
                    </a:lnTo>
                    <a:lnTo>
                      <a:pt x="91" y="251"/>
                    </a:lnTo>
                    <a:lnTo>
                      <a:pt x="84" y="249"/>
                    </a:lnTo>
                    <a:lnTo>
                      <a:pt x="77" y="246"/>
                    </a:lnTo>
                    <a:lnTo>
                      <a:pt x="71" y="243"/>
                    </a:lnTo>
                    <a:lnTo>
                      <a:pt x="64" y="239"/>
                    </a:lnTo>
                    <a:lnTo>
                      <a:pt x="59" y="235"/>
                    </a:lnTo>
                    <a:lnTo>
                      <a:pt x="53" y="230"/>
                    </a:lnTo>
                    <a:lnTo>
                      <a:pt x="49" y="223"/>
                    </a:lnTo>
                    <a:lnTo>
                      <a:pt x="44" y="217"/>
                    </a:lnTo>
                    <a:lnTo>
                      <a:pt x="41" y="210"/>
                    </a:lnTo>
                    <a:lnTo>
                      <a:pt x="35" y="195"/>
                    </a:lnTo>
                    <a:lnTo>
                      <a:pt x="31" y="183"/>
                    </a:lnTo>
                    <a:lnTo>
                      <a:pt x="27" y="170"/>
                    </a:lnTo>
                    <a:lnTo>
                      <a:pt x="24" y="158"/>
                    </a:lnTo>
                    <a:lnTo>
                      <a:pt x="20" y="146"/>
                    </a:lnTo>
                    <a:lnTo>
                      <a:pt x="19" y="134"/>
                    </a:lnTo>
                    <a:lnTo>
                      <a:pt x="16" y="122"/>
                    </a:lnTo>
                    <a:lnTo>
                      <a:pt x="15" y="111"/>
                    </a:lnTo>
                    <a:lnTo>
                      <a:pt x="13" y="99"/>
                    </a:lnTo>
                    <a:lnTo>
                      <a:pt x="12" y="87"/>
                    </a:lnTo>
                    <a:lnTo>
                      <a:pt x="11" y="75"/>
                    </a:lnTo>
                    <a:lnTo>
                      <a:pt x="9" y="63"/>
                    </a:lnTo>
                    <a:lnTo>
                      <a:pt x="7" y="48"/>
                    </a:lnTo>
                    <a:lnTo>
                      <a:pt x="5" y="36"/>
                    </a:lnTo>
                    <a:lnTo>
                      <a:pt x="4" y="22"/>
                    </a:lnTo>
                    <a:lnTo>
                      <a:pt x="1" y="8"/>
                    </a:lnTo>
                    <a:lnTo>
                      <a:pt x="0" y="4"/>
                    </a:lnTo>
                    <a:lnTo>
                      <a:pt x="1" y="3"/>
                    </a:lnTo>
                    <a:lnTo>
                      <a:pt x="4" y="0"/>
                    </a:lnTo>
                    <a:lnTo>
                      <a:pt x="7" y="0"/>
                    </a:lnTo>
                    <a:lnTo>
                      <a:pt x="9" y="0"/>
                    </a:lnTo>
                    <a:lnTo>
                      <a:pt x="11" y="0"/>
                    </a:lnTo>
                    <a:lnTo>
                      <a:pt x="13" y="3"/>
                    </a:lnTo>
                    <a:lnTo>
                      <a:pt x="15" y="6"/>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79" name="Freeform 16"/>
              <p:cNvSpPr>
                <a:spLocks/>
              </p:cNvSpPr>
              <p:nvPr/>
            </p:nvSpPr>
            <p:spPr bwMode="auto">
              <a:xfrm>
                <a:off x="3641" y="1298"/>
                <a:ext cx="147" cy="135"/>
              </a:xfrm>
              <a:custGeom>
                <a:avLst/>
                <a:gdLst>
                  <a:gd name="T0" fmla="*/ 127 w 147"/>
                  <a:gd name="T1" fmla="*/ 22 h 135"/>
                  <a:gd name="T2" fmla="*/ 117 w 147"/>
                  <a:gd name="T3" fmla="*/ 19 h 135"/>
                  <a:gd name="T4" fmla="*/ 108 w 147"/>
                  <a:gd name="T5" fmla="*/ 19 h 135"/>
                  <a:gd name="T6" fmla="*/ 99 w 147"/>
                  <a:gd name="T7" fmla="*/ 19 h 135"/>
                  <a:gd name="T8" fmla="*/ 89 w 147"/>
                  <a:gd name="T9" fmla="*/ 22 h 135"/>
                  <a:gd name="T10" fmla="*/ 83 w 147"/>
                  <a:gd name="T11" fmla="*/ 24 h 135"/>
                  <a:gd name="T12" fmla="*/ 76 w 147"/>
                  <a:gd name="T13" fmla="*/ 30 h 135"/>
                  <a:gd name="T14" fmla="*/ 72 w 147"/>
                  <a:gd name="T15" fmla="*/ 36 h 135"/>
                  <a:gd name="T16" fmla="*/ 69 w 147"/>
                  <a:gd name="T17" fmla="*/ 46 h 135"/>
                  <a:gd name="T18" fmla="*/ 69 w 147"/>
                  <a:gd name="T19" fmla="*/ 52 h 135"/>
                  <a:gd name="T20" fmla="*/ 69 w 147"/>
                  <a:gd name="T21" fmla="*/ 59 h 135"/>
                  <a:gd name="T22" fmla="*/ 69 w 147"/>
                  <a:gd name="T23" fmla="*/ 67 h 135"/>
                  <a:gd name="T24" fmla="*/ 71 w 147"/>
                  <a:gd name="T25" fmla="*/ 74 h 135"/>
                  <a:gd name="T26" fmla="*/ 71 w 147"/>
                  <a:gd name="T27" fmla="*/ 82 h 135"/>
                  <a:gd name="T28" fmla="*/ 71 w 147"/>
                  <a:gd name="T29" fmla="*/ 88 h 135"/>
                  <a:gd name="T30" fmla="*/ 69 w 147"/>
                  <a:gd name="T31" fmla="*/ 96 h 135"/>
                  <a:gd name="T32" fmla="*/ 67 w 147"/>
                  <a:gd name="T33" fmla="*/ 103 h 135"/>
                  <a:gd name="T34" fmla="*/ 61 w 147"/>
                  <a:gd name="T35" fmla="*/ 110 h 135"/>
                  <a:gd name="T36" fmla="*/ 56 w 147"/>
                  <a:gd name="T37" fmla="*/ 117 h 135"/>
                  <a:gd name="T38" fmla="*/ 49 w 147"/>
                  <a:gd name="T39" fmla="*/ 122 h 135"/>
                  <a:gd name="T40" fmla="*/ 42 w 147"/>
                  <a:gd name="T41" fmla="*/ 126 h 135"/>
                  <a:gd name="T42" fmla="*/ 36 w 147"/>
                  <a:gd name="T43" fmla="*/ 129 h 135"/>
                  <a:gd name="T44" fmla="*/ 28 w 147"/>
                  <a:gd name="T45" fmla="*/ 131 h 135"/>
                  <a:gd name="T46" fmla="*/ 22 w 147"/>
                  <a:gd name="T47" fmla="*/ 134 h 135"/>
                  <a:gd name="T48" fmla="*/ 14 w 147"/>
                  <a:gd name="T49" fmla="*/ 135 h 135"/>
                  <a:gd name="T50" fmla="*/ 9 w 147"/>
                  <a:gd name="T51" fmla="*/ 135 h 135"/>
                  <a:gd name="T52" fmla="*/ 2 w 147"/>
                  <a:gd name="T53" fmla="*/ 134 h 135"/>
                  <a:gd name="T54" fmla="*/ 0 w 147"/>
                  <a:gd name="T55" fmla="*/ 130 h 135"/>
                  <a:gd name="T56" fmla="*/ 2 w 147"/>
                  <a:gd name="T57" fmla="*/ 126 h 135"/>
                  <a:gd name="T58" fmla="*/ 8 w 147"/>
                  <a:gd name="T59" fmla="*/ 122 h 135"/>
                  <a:gd name="T60" fmla="*/ 16 w 147"/>
                  <a:gd name="T61" fmla="*/ 118 h 135"/>
                  <a:gd name="T62" fmla="*/ 25 w 147"/>
                  <a:gd name="T63" fmla="*/ 111 h 135"/>
                  <a:gd name="T64" fmla="*/ 34 w 147"/>
                  <a:gd name="T65" fmla="*/ 105 h 135"/>
                  <a:gd name="T66" fmla="*/ 41 w 147"/>
                  <a:gd name="T67" fmla="*/ 95 h 135"/>
                  <a:gd name="T68" fmla="*/ 45 w 147"/>
                  <a:gd name="T69" fmla="*/ 87 h 135"/>
                  <a:gd name="T70" fmla="*/ 46 w 147"/>
                  <a:gd name="T71" fmla="*/ 79 h 135"/>
                  <a:gd name="T72" fmla="*/ 48 w 147"/>
                  <a:gd name="T73" fmla="*/ 72 h 135"/>
                  <a:gd name="T74" fmla="*/ 48 w 147"/>
                  <a:gd name="T75" fmla="*/ 66 h 135"/>
                  <a:gd name="T76" fmla="*/ 48 w 147"/>
                  <a:gd name="T77" fmla="*/ 59 h 135"/>
                  <a:gd name="T78" fmla="*/ 48 w 147"/>
                  <a:gd name="T79" fmla="*/ 52 h 135"/>
                  <a:gd name="T80" fmla="*/ 48 w 147"/>
                  <a:gd name="T81" fmla="*/ 46 h 135"/>
                  <a:gd name="T82" fmla="*/ 49 w 147"/>
                  <a:gd name="T83" fmla="*/ 39 h 135"/>
                  <a:gd name="T84" fmla="*/ 52 w 147"/>
                  <a:gd name="T85" fmla="*/ 30 h 135"/>
                  <a:gd name="T86" fmla="*/ 58 w 147"/>
                  <a:gd name="T87" fmla="*/ 19 h 135"/>
                  <a:gd name="T88" fmla="*/ 69 w 147"/>
                  <a:gd name="T89" fmla="*/ 11 h 135"/>
                  <a:gd name="T90" fmla="*/ 80 w 147"/>
                  <a:gd name="T91" fmla="*/ 6 h 135"/>
                  <a:gd name="T92" fmla="*/ 93 w 147"/>
                  <a:gd name="T93" fmla="*/ 2 h 135"/>
                  <a:gd name="T94" fmla="*/ 108 w 147"/>
                  <a:gd name="T95" fmla="*/ 0 h 135"/>
                  <a:gd name="T96" fmla="*/ 121 w 147"/>
                  <a:gd name="T97" fmla="*/ 0 h 135"/>
                  <a:gd name="T98" fmla="*/ 135 w 147"/>
                  <a:gd name="T99" fmla="*/ 3 h 135"/>
                  <a:gd name="T100" fmla="*/ 144 w 147"/>
                  <a:gd name="T101" fmla="*/ 6 h 135"/>
                  <a:gd name="T102" fmla="*/ 147 w 147"/>
                  <a:gd name="T103" fmla="*/ 12 h 135"/>
                  <a:gd name="T104" fmla="*/ 143 w 147"/>
                  <a:gd name="T105" fmla="*/ 19 h 135"/>
                  <a:gd name="T106" fmla="*/ 136 w 147"/>
                  <a:gd name="T107" fmla="*/ 23 h 135"/>
                  <a:gd name="T108" fmla="*/ 132 w 147"/>
                  <a:gd name="T109" fmla="*/ 23 h 13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7" h="135">
                    <a:moveTo>
                      <a:pt x="132" y="23"/>
                    </a:moveTo>
                    <a:lnTo>
                      <a:pt x="127" y="22"/>
                    </a:lnTo>
                    <a:lnTo>
                      <a:pt x="123" y="20"/>
                    </a:lnTo>
                    <a:lnTo>
                      <a:pt x="117" y="19"/>
                    </a:lnTo>
                    <a:lnTo>
                      <a:pt x="113" y="19"/>
                    </a:lnTo>
                    <a:lnTo>
                      <a:pt x="108" y="19"/>
                    </a:lnTo>
                    <a:lnTo>
                      <a:pt x="104" y="19"/>
                    </a:lnTo>
                    <a:lnTo>
                      <a:pt x="99" y="19"/>
                    </a:lnTo>
                    <a:lnTo>
                      <a:pt x="95" y="20"/>
                    </a:lnTo>
                    <a:lnTo>
                      <a:pt x="89" y="22"/>
                    </a:lnTo>
                    <a:lnTo>
                      <a:pt x="87" y="23"/>
                    </a:lnTo>
                    <a:lnTo>
                      <a:pt x="83" y="24"/>
                    </a:lnTo>
                    <a:lnTo>
                      <a:pt x="79" y="27"/>
                    </a:lnTo>
                    <a:lnTo>
                      <a:pt x="76" y="30"/>
                    </a:lnTo>
                    <a:lnTo>
                      <a:pt x="73" y="34"/>
                    </a:lnTo>
                    <a:lnTo>
                      <a:pt x="72" y="36"/>
                    </a:lnTo>
                    <a:lnTo>
                      <a:pt x="71" y="42"/>
                    </a:lnTo>
                    <a:lnTo>
                      <a:pt x="69" y="46"/>
                    </a:lnTo>
                    <a:lnTo>
                      <a:pt x="69" y="48"/>
                    </a:lnTo>
                    <a:lnTo>
                      <a:pt x="69" y="52"/>
                    </a:lnTo>
                    <a:lnTo>
                      <a:pt x="69" y="56"/>
                    </a:lnTo>
                    <a:lnTo>
                      <a:pt x="69" y="59"/>
                    </a:lnTo>
                    <a:lnTo>
                      <a:pt x="69" y="63"/>
                    </a:lnTo>
                    <a:lnTo>
                      <a:pt x="69" y="67"/>
                    </a:lnTo>
                    <a:lnTo>
                      <a:pt x="71" y="71"/>
                    </a:lnTo>
                    <a:lnTo>
                      <a:pt x="71" y="74"/>
                    </a:lnTo>
                    <a:lnTo>
                      <a:pt x="71" y="78"/>
                    </a:lnTo>
                    <a:lnTo>
                      <a:pt x="71" y="82"/>
                    </a:lnTo>
                    <a:lnTo>
                      <a:pt x="71" y="86"/>
                    </a:lnTo>
                    <a:lnTo>
                      <a:pt x="71" y="88"/>
                    </a:lnTo>
                    <a:lnTo>
                      <a:pt x="71" y="92"/>
                    </a:lnTo>
                    <a:lnTo>
                      <a:pt x="69" y="96"/>
                    </a:lnTo>
                    <a:lnTo>
                      <a:pt x="69" y="100"/>
                    </a:lnTo>
                    <a:lnTo>
                      <a:pt x="67" y="103"/>
                    </a:lnTo>
                    <a:lnTo>
                      <a:pt x="64" y="107"/>
                    </a:lnTo>
                    <a:lnTo>
                      <a:pt x="61" y="110"/>
                    </a:lnTo>
                    <a:lnTo>
                      <a:pt x="58" y="114"/>
                    </a:lnTo>
                    <a:lnTo>
                      <a:pt x="56" y="117"/>
                    </a:lnTo>
                    <a:lnTo>
                      <a:pt x="53" y="118"/>
                    </a:lnTo>
                    <a:lnTo>
                      <a:pt x="49" y="122"/>
                    </a:lnTo>
                    <a:lnTo>
                      <a:pt x="46" y="123"/>
                    </a:lnTo>
                    <a:lnTo>
                      <a:pt x="42" y="126"/>
                    </a:lnTo>
                    <a:lnTo>
                      <a:pt x="38" y="127"/>
                    </a:lnTo>
                    <a:lnTo>
                      <a:pt x="36" y="129"/>
                    </a:lnTo>
                    <a:lnTo>
                      <a:pt x="32" y="131"/>
                    </a:lnTo>
                    <a:lnTo>
                      <a:pt x="28" y="131"/>
                    </a:lnTo>
                    <a:lnTo>
                      <a:pt x="25" y="133"/>
                    </a:lnTo>
                    <a:lnTo>
                      <a:pt x="22" y="134"/>
                    </a:lnTo>
                    <a:lnTo>
                      <a:pt x="18" y="135"/>
                    </a:lnTo>
                    <a:lnTo>
                      <a:pt x="14" y="135"/>
                    </a:lnTo>
                    <a:lnTo>
                      <a:pt x="12" y="135"/>
                    </a:lnTo>
                    <a:lnTo>
                      <a:pt x="9" y="135"/>
                    </a:lnTo>
                    <a:lnTo>
                      <a:pt x="6" y="135"/>
                    </a:lnTo>
                    <a:lnTo>
                      <a:pt x="2" y="134"/>
                    </a:lnTo>
                    <a:lnTo>
                      <a:pt x="1" y="133"/>
                    </a:lnTo>
                    <a:lnTo>
                      <a:pt x="0" y="130"/>
                    </a:lnTo>
                    <a:lnTo>
                      <a:pt x="2" y="127"/>
                    </a:lnTo>
                    <a:lnTo>
                      <a:pt x="2" y="126"/>
                    </a:lnTo>
                    <a:lnTo>
                      <a:pt x="5" y="123"/>
                    </a:lnTo>
                    <a:lnTo>
                      <a:pt x="8" y="122"/>
                    </a:lnTo>
                    <a:lnTo>
                      <a:pt x="10" y="122"/>
                    </a:lnTo>
                    <a:lnTo>
                      <a:pt x="16" y="118"/>
                    </a:lnTo>
                    <a:lnTo>
                      <a:pt x="21" y="114"/>
                    </a:lnTo>
                    <a:lnTo>
                      <a:pt x="25" y="111"/>
                    </a:lnTo>
                    <a:lnTo>
                      <a:pt x="30" y="109"/>
                    </a:lnTo>
                    <a:lnTo>
                      <a:pt x="34" y="105"/>
                    </a:lnTo>
                    <a:lnTo>
                      <a:pt x="38" y="100"/>
                    </a:lnTo>
                    <a:lnTo>
                      <a:pt x="41" y="95"/>
                    </a:lnTo>
                    <a:lnTo>
                      <a:pt x="45" y="91"/>
                    </a:lnTo>
                    <a:lnTo>
                      <a:pt x="45" y="87"/>
                    </a:lnTo>
                    <a:lnTo>
                      <a:pt x="46" y="84"/>
                    </a:lnTo>
                    <a:lnTo>
                      <a:pt x="46" y="79"/>
                    </a:lnTo>
                    <a:lnTo>
                      <a:pt x="48" y="76"/>
                    </a:lnTo>
                    <a:lnTo>
                      <a:pt x="48" y="72"/>
                    </a:lnTo>
                    <a:lnTo>
                      <a:pt x="48" y="68"/>
                    </a:lnTo>
                    <a:lnTo>
                      <a:pt x="48" y="66"/>
                    </a:lnTo>
                    <a:lnTo>
                      <a:pt x="48" y="63"/>
                    </a:lnTo>
                    <a:lnTo>
                      <a:pt x="48" y="59"/>
                    </a:lnTo>
                    <a:lnTo>
                      <a:pt x="48" y="55"/>
                    </a:lnTo>
                    <a:lnTo>
                      <a:pt x="48" y="52"/>
                    </a:lnTo>
                    <a:lnTo>
                      <a:pt x="48" y="50"/>
                    </a:lnTo>
                    <a:lnTo>
                      <a:pt x="48" y="46"/>
                    </a:lnTo>
                    <a:lnTo>
                      <a:pt x="48" y="43"/>
                    </a:lnTo>
                    <a:lnTo>
                      <a:pt x="49" y="39"/>
                    </a:lnTo>
                    <a:lnTo>
                      <a:pt x="50" y="35"/>
                    </a:lnTo>
                    <a:lnTo>
                      <a:pt x="52" y="30"/>
                    </a:lnTo>
                    <a:lnTo>
                      <a:pt x="56" y="24"/>
                    </a:lnTo>
                    <a:lnTo>
                      <a:pt x="58" y="19"/>
                    </a:lnTo>
                    <a:lnTo>
                      <a:pt x="64" y="15"/>
                    </a:lnTo>
                    <a:lnTo>
                      <a:pt x="69" y="11"/>
                    </a:lnTo>
                    <a:lnTo>
                      <a:pt x="75" y="8"/>
                    </a:lnTo>
                    <a:lnTo>
                      <a:pt x="80" y="6"/>
                    </a:lnTo>
                    <a:lnTo>
                      <a:pt x="87" y="4"/>
                    </a:lnTo>
                    <a:lnTo>
                      <a:pt x="93" y="2"/>
                    </a:lnTo>
                    <a:lnTo>
                      <a:pt x="100" y="0"/>
                    </a:lnTo>
                    <a:lnTo>
                      <a:pt x="108" y="0"/>
                    </a:lnTo>
                    <a:lnTo>
                      <a:pt x="115" y="0"/>
                    </a:lnTo>
                    <a:lnTo>
                      <a:pt x="121" y="0"/>
                    </a:lnTo>
                    <a:lnTo>
                      <a:pt x="128" y="2"/>
                    </a:lnTo>
                    <a:lnTo>
                      <a:pt x="135" y="3"/>
                    </a:lnTo>
                    <a:lnTo>
                      <a:pt x="141" y="6"/>
                    </a:lnTo>
                    <a:lnTo>
                      <a:pt x="144" y="6"/>
                    </a:lnTo>
                    <a:lnTo>
                      <a:pt x="147" y="10"/>
                    </a:lnTo>
                    <a:lnTo>
                      <a:pt x="147" y="12"/>
                    </a:lnTo>
                    <a:lnTo>
                      <a:pt x="145" y="16"/>
                    </a:lnTo>
                    <a:lnTo>
                      <a:pt x="143" y="19"/>
                    </a:lnTo>
                    <a:lnTo>
                      <a:pt x="140" y="22"/>
                    </a:lnTo>
                    <a:lnTo>
                      <a:pt x="136" y="23"/>
                    </a:lnTo>
                    <a:lnTo>
                      <a:pt x="132" y="23"/>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0" name="Freeform 17"/>
              <p:cNvSpPr>
                <a:spLocks/>
              </p:cNvSpPr>
              <p:nvPr/>
            </p:nvSpPr>
            <p:spPr bwMode="auto">
              <a:xfrm>
                <a:off x="3733" y="1284"/>
                <a:ext cx="67" cy="173"/>
              </a:xfrm>
              <a:custGeom>
                <a:avLst/>
                <a:gdLst>
                  <a:gd name="T0" fmla="*/ 23 w 67"/>
                  <a:gd name="T1" fmla="*/ 2 h 173"/>
                  <a:gd name="T2" fmla="*/ 32 w 67"/>
                  <a:gd name="T3" fmla="*/ 8 h 173"/>
                  <a:gd name="T4" fmla="*/ 39 w 67"/>
                  <a:gd name="T5" fmla="*/ 10 h 173"/>
                  <a:gd name="T6" fmla="*/ 44 w 67"/>
                  <a:gd name="T7" fmla="*/ 17 h 173"/>
                  <a:gd name="T8" fmla="*/ 49 w 67"/>
                  <a:gd name="T9" fmla="*/ 29 h 173"/>
                  <a:gd name="T10" fmla="*/ 57 w 67"/>
                  <a:gd name="T11" fmla="*/ 48 h 173"/>
                  <a:gd name="T12" fmla="*/ 63 w 67"/>
                  <a:gd name="T13" fmla="*/ 72 h 173"/>
                  <a:gd name="T14" fmla="*/ 67 w 67"/>
                  <a:gd name="T15" fmla="*/ 98 h 173"/>
                  <a:gd name="T16" fmla="*/ 65 w 67"/>
                  <a:gd name="T17" fmla="*/ 123 h 173"/>
                  <a:gd name="T18" fmla="*/ 63 w 67"/>
                  <a:gd name="T19" fmla="*/ 145 h 173"/>
                  <a:gd name="T20" fmla="*/ 55 w 67"/>
                  <a:gd name="T21" fmla="*/ 161 h 173"/>
                  <a:gd name="T22" fmla="*/ 43 w 67"/>
                  <a:gd name="T23" fmla="*/ 172 h 173"/>
                  <a:gd name="T24" fmla="*/ 32 w 67"/>
                  <a:gd name="T25" fmla="*/ 173 h 173"/>
                  <a:gd name="T26" fmla="*/ 27 w 67"/>
                  <a:gd name="T27" fmla="*/ 173 h 173"/>
                  <a:gd name="T28" fmla="*/ 24 w 67"/>
                  <a:gd name="T29" fmla="*/ 172 h 173"/>
                  <a:gd name="T30" fmla="*/ 20 w 67"/>
                  <a:gd name="T31" fmla="*/ 172 h 173"/>
                  <a:gd name="T32" fmla="*/ 16 w 67"/>
                  <a:gd name="T33" fmla="*/ 168 h 173"/>
                  <a:gd name="T34" fmla="*/ 13 w 67"/>
                  <a:gd name="T35" fmla="*/ 167 h 173"/>
                  <a:gd name="T36" fmla="*/ 4 w 67"/>
                  <a:gd name="T37" fmla="*/ 161 h 173"/>
                  <a:gd name="T38" fmla="*/ 0 w 67"/>
                  <a:gd name="T39" fmla="*/ 152 h 173"/>
                  <a:gd name="T40" fmla="*/ 0 w 67"/>
                  <a:gd name="T41" fmla="*/ 144 h 173"/>
                  <a:gd name="T42" fmla="*/ 4 w 67"/>
                  <a:gd name="T43" fmla="*/ 140 h 173"/>
                  <a:gd name="T44" fmla="*/ 15 w 67"/>
                  <a:gd name="T45" fmla="*/ 145 h 173"/>
                  <a:gd name="T46" fmla="*/ 21 w 67"/>
                  <a:gd name="T47" fmla="*/ 148 h 173"/>
                  <a:gd name="T48" fmla="*/ 29 w 67"/>
                  <a:gd name="T49" fmla="*/ 151 h 173"/>
                  <a:gd name="T50" fmla="*/ 35 w 67"/>
                  <a:gd name="T51" fmla="*/ 152 h 173"/>
                  <a:gd name="T52" fmla="*/ 40 w 67"/>
                  <a:gd name="T53" fmla="*/ 153 h 173"/>
                  <a:gd name="T54" fmla="*/ 47 w 67"/>
                  <a:gd name="T55" fmla="*/ 151 h 173"/>
                  <a:gd name="T56" fmla="*/ 52 w 67"/>
                  <a:gd name="T57" fmla="*/ 140 h 173"/>
                  <a:gd name="T58" fmla="*/ 55 w 67"/>
                  <a:gd name="T59" fmla="*/ 127 h 173"/>
                  <a:gd name="T60" fmla="*/ 55 w 67"/>
                  <a:gd name="T61" fmla="*/ 112 h 173"/>
                  <a:gd name="T62" fmla="*/ 52 w 67"/>
                  <a:gd name="T63" fmla="*/ 93 h 173"/>
                  <a:gd name="T64" fmla="*/ 48 w 67"/>
                  <a:gd name="T65" fmla="*/ 74 h 173"/>
                  <a:gd name="T66" fmla="*/ 43 w 67"/>
                  <a:gd name="T67" fmla="*/ 58 h 173"/>
                  <a:gd name="T68" fmla="*/ 36 w 67"/>
                  <a:gd name="T69" fmla="*/ 44 h 173"/>
                  <a:gd name="T70" fmla="*/ 31 w 67"/>
                  <a:gd name="T71" fmla="*/ 34 h 173"/>
                  <a:gd name="T72" fmla="*/ 25 w 67"/>
                  <a:gd name="T73" fmla="*/ 29 h 173"/>
                  <a:gd name="T74" fmla="*/ 19 w 67"/>
                  <a:gd name="T75" fmla="*/ 24 h 173"/>
                  <a:gd name="T76" fmla="*/ 12 w 67"/>
                  <a:gd name="T77" fmla="*/ 18 h 173"/>
                  <a:gd name="T78" fmla="*/ 5 w 67"/>
                  <a:gd name="T79" fmla="*/ 13 h 173"/>
                  <a:gd name="T80" fmla="*/ 1 w 67"/>
                  <a:gd name="T81" fmla="*/ 6 h 173"/>
                  <a:gd name="T82" fmla="*/ 3 w 67"/>
                  <a:gd name="T83" fmla="*/ 1 h 173"/>
                  <a:gd name="T84" fmla="*/ 8 w 67"/>
                  <a:gd name="T85" fmla="*/ 0 h 173"/>
                  <a:gd name="T86" fmla="*/ 13 w 67"/>
                  <a:gd name="T87" fmla="*/ 0 h 173"/>
                  <a:gd name="T88" fmla="*/ 19 w 67"/>
                  <a:gd name="T89" fmla="*/ 1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7" h="173">
                    <a:moveTo>
                      <a:pt x="19" y="1"/>
                    </a:moveTo>
                    <a:lnTo>
                      <a:pt x="23" y="2"/>
                    </a:lnTo>
                    <a:lnTo>
                      <a:pt x="28" y="5"/>
                    </a:lnTo>
                    <a:lnTo>
                      <a:pt x="32" y="8"/>
                    </a:lnTo>
                    <a:lnTo>
                      <a:pt x="36" y="9"/>
                    </a:lnTo>
                    <a:lnTo>
                      <a:pt x="39" y="10"/>
                    </a:lnTo>
                    <a:lnTo>
                      <a:pt x="41" y="13"/>
                    </a:lnTo>
                    <a:lnTo>
                      <a:pt x="44" y="17"/>
                    </a:lnTo>
                    <a:lnTo>
                      <a:pt x="47" y="20"/>
                    </a:lnTo>
                    <a:lnTo>
                      <a:pt x="49" y="29"/>
                    </a:lnTo>
                    <a:lnTo>
                      <a:pt x="55" y="38"/>
                    </a:lnTo>
                    <a:lnTo>
                      <a:pt x="57" y="48"/>
                    </a:lnTo>
                    <a:lnTo>
                      <a:pt x="61" y="60"/>
                    </a:lnTo>
                    <a:lnTo>
                      <a:pt x="63" y="72"/>
                    </a:lnTo>
                    <a:lnTo>
                      <a:pt x="65" y="85"/>
                    </a:lnTo>
                    <a:lnTo>
                      <a:pt x="67" y="98"/>
                    </a:lnTo>
                    <a:lnTo>
                      <a:pt x="67" y="112"/>
                    </a:lnTo>
                    <a:lnTo>
                      <a:pt x="65" y="123"/>
                    </a:lnTo>
                    <a:lnTo>
                      <a:pt x="65" y="135"/>
                    </a:lnTo>
                    <a:lnTo>
                      <a:pt x="63" y="145"/>
                    </a:lnTo>
                    <a:lnTo>
                      <a:pt x="60" y="155"/>
                    </a:lnTo>
                    <a:lnTo>
                      <a:pt x="55" y="161"/>
                    </a:lnTo>
                    <a:lnTo>
                      <a:pt x="49" y="168"/>
                    </a:lnTo>
                    <a:lnTo>
                      <a:pt x="43" y="172"/>
                    </a:lnTo>
                    <a:lnTo>
                      <a:pt x="36" y="173"/>
                    </a:lnTo>
                    <a:lnTo>
                      <a:pt x="32" y="173"/>
                    </a:lnTo>
                    <a:lnTo>
                      <a:pt x="29" y="173"/>
                    </a:lnTo>
                    <a:lnTo>
                      <a:pt x="27" y="173"/>
                    </a:lnTo>
                    <a:lnTo>
                      <a:pt x="24" y="172"/>
                    </a:lnTo>
                    <a:lnTo>
                      <a:pt x="23" y="172"/>
                    </a:lnTo>
                    <a:lnTo>
                      <a:pt x="20" y="172"/>
                    </a:lnTo>
                    <a:lnTo>
                      <a:pt x="19" y="171"/>
                    </a:lnTo>
                    <a:lnTo>
                      <a:pt x="16" y="168"/>
                    </a:lnTo>
                    <a:lnTo>
                      <a:pt x="15" y="168"/>
                    </a:lnTo>
                    <a:lnTo>
                      <a:pt x="13" y="167"/>
                    </a:lnTo>
                    <a:lnTo>
                      <a:pt x="11" y="165"/>
                    </a:lnTo>
                    <a:lnTo>
                      <a:pt x="4" y="161"/>
                    </a:lnTo>
                    <a:lnTo>
                      <a:pt x="1" y="156"/>
                    </a:lnTo>
                    <a:lnTo>
                      <a:pt x="0" y="152"/>
                    </a:lnTo>
                    <a:lnTo>
                      <a:pt x="0" y="148"/>
                    </a:lnTo>
                    <a:lnTo>
                      <a:pt x="0" y="144"/>
                    </a:lnTo>
                    <a:lnTo>
                      <a:pt x="1" y="141"/>
                    </a:lnTo>
                    <a:lnTo>
                      <a:pt x="4" y="140"/>
                    </a:lnTo>
                    <a:lnTo>
                      <a:pt x="11" y="143"/>
                    </a:lnTo>
                    <a:lnTo>
                      <a:pt x="15" y="145"/>
                    </a:lnTo>
                    <a:lnTo>
                      <a:pt x="19" y="147"/>
                    </a:lnTo>
                    <a:lnTo>
                      <a:pt x="21" y="148"/>
                    </a:lnTo>
                    <a:lnTo>
                      <a:pt x="25" y="151"/>
                    </a:lnTo>
                    <a:lnTo>
                      <a:pt x="29" y="151"/>
                    </a:lnTo>
                    <a:lnTo>
                      <a:pt x="33" y="152"/>
                    </a:lnTo>
                    <a:lnTo>
                      <a:pt x="35" y="152"/>
                    </a:lnTo>
                    <a:lnTo>
                      <a:pt x="37" y="153"/>
                    </a:lnTo>
                    <a:lnTo>
                      <a:pt x="40" y="153"/>
                    </a:lnTo>
                    <a:lnTo>
                      <a:pt x="43" y="153"/>
                    </a:lnTo>
                    <a:lnTo>
                      <a:pt x="47" y="151"/>
                    </a:lnTo>
                    <a:lnTo>
                      <a:pt x="49" y="145"/>
                    </a:lnTo>
                    <a:lnTo>
                      <a:pt x="52" y="140"/>
                    </a:lnTo>
                    <a:lnTo>
                      <a:pt x="55" y="135"/>
                    </a:lnTo>
                    <a:lnTo>
                      <a:pt x="55" y="127"/>
                    </a:lnTo>
                    <a:lnTo>
                      <a:pt x="56" y="120"/>
                    </a:lnTo>
                    <a:lnTo>
                      <a:pt x="55" y="112"/>
                    </a:lnTo>
                    <a:lnTo>
                      <a:pt x="55" y="104"/>
                    </a:lnTo>
                    <a:lnTo>
                      <a:pt x="52" y="93"/>
                    </a:lnTo>
                    <a:lnTo>
                      <a:pt x="51" y="84"/>
                    </a:lnTo>
                    <a:lnTo>
                      <a:pt x="48" y="74"/>
                    </a:lnTo>
                    <a:lnTo>
                      <a:pt x="47" y="66"/>
                    </a:lnTo>
                    <a:lnTo>
                      <a:pt x="43" y="58"/>
                    </a:lnTo>
                    <a:lnTo>
                      <a:pt x="40" y="50"/>
                    </a:lnTo>
                    <a:lnTo>
                      <a:pt x="36" y="44"/>
                    </a:lnTo>
                    <a:lnTo>
                      <a:pt x="33" y="37"/>
                    </a:lnTo>
                    <a:lnTo>
                      <a:pt x="31" y="34"/>
                    </a:lnTo>
                    <a:lnTo>
                      <a:pt x="28" y="32"/>
                    </a:lnTo>
                    <a:lnTo>
                      <a:pt x="25" y="29"/>
                    </a:lnTo>
                    <a:lnTo>
                      <a:pt x="23" y="26"/>
                    </a:lnTo>
                    <a:lnTo>
                      <a:pt x="19" y="24"/>
                    </a:lnTo>
                    <a:lnTo>
                      <a:pt x="16" y="21"/>
                    </a:lnTo>
                    <a:lnTo>
                      <a:pt x="12" y="18"/>
                    </a:lnTo>
                    <a:lnTo>
                      <a:pt x="11" y="17"/>
                    </a:lnTo>
                    <a:lnTo>
                      <a:pt x="5" y="13"/>
                    </a:lnTo>
                    <a:lnTo>
                      <a:pt x="3" y="10"/>
                    </a:lnTo>
                    <a:lnTo>
                      <a:pt x="1" y="6"/>
                    </a:lnTo>
                    <a:lnTo>
                      <a:pt x="1" y="4"/>
                    </a:lnTo>
                    <a:lnTo>
                      <a:pt x="3" y="1"/>
                    </a:lnTo>
                    <a:lnTo>
                      <a:pt x="5" y="0"/>
                    </a:lnTo>
                    <a:lnTo>
                      <a:pt x="8" y="0"/>
                    </a:lnTo>
                    <a:lnTo>
                      <a:pt x="11" y="0"/>
                    </a:lnTo>
                    <a:lnTo>
                      <a:pt x="13" y="0"/>
                    </a:lnTo>
                    <a:lnTo>
                      <a:pt x="19" y="1"/>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1" name="Freeform 18"/>
              <p:cNvSpPr>
                <a:spLocks/>
              </p:cNvSpPr>
              <p:nvPr/>
            </p:nvSpPr>
            <p:spPr bwMode="auto">
              <a:xfrm>
                <a:off x="3417" y="1404"/>
                <a:ext cx="238" cy="311"/>
              </a:xfrm>
              <a:custGeom>
                <a:avLst/>
                <a:gdLst>
                  <a:gd name="T0" fmla="*/ 226 w 238"/>
                  <a:gd name="T1" fmla="*/ 27 h 311"/>
                  <a:gd name="T2" fmla="*/ 212 w 238"/>
                  <a:gd name="T3" fmla="*/ 36 h 311"/>
                  <a:gd name="T4" fmla="*/ 196 w 238"/>
                  <a:gd name="T5" fmla="*/ 40 h 311"/>
                  <a:gd name="T6" fmla="*/ 176 w 238"/>
                  <a:gd name="T7" fmla="*/ 43 h 311"/>
                  <a:gd name="T8" fmla="*/ 156 w 238"/>
                  <a:gd name="T9" fmla="*/ 47 h 311"/>
                  <a:gd name="T10" fmla="*/ 140 w 238"/>
                  <a:gd name="T11" fmla="*/ 53 h 311"/>
                  <a:gd name="T12" fmla="*/ 129 w 238"/>
                  <a:gd name="T13" fmla="*/ 63 h 311"/>
                  <a:gd name="T14" fmla="*/ 118 w 238"/>
                  <a:gd name="T15" fmla="*/ 72 h 311"/>
                  <a:gd name="T16" fmla="*/ 109 w 238"/>
                  <a:gd name="T17" fmla="*/ 83 h 311"/>
                  <a:gd name="T18" fmla="*/ 101 w 238"/>
                  <a:gd name="T19" fmla="*/ 95 h 311"/>
                  <a:gd name="T20" fmla="*/ 94 w 238"/>
                  <a:gd name="T21" fmla="*/ 108 h 311"/>
                  <a:gd name="T22" fmla="*/ 81 w 238"/>
                  <a:gd name="T23" fmla="*/ 129 h 311"/>
                  <a:gd name="T24" fmla="*/ 72 w 238"/>
                  <a:gd name="T25" fmla="*/ 152 h 311"/>
                  <a:gd name="T26" fmla="*/ 64 w 238"/>
                  <a:gd name="T27" fmla="*/ 175 h 311"/>
                  <a:gd name="T28" fmla="*/ 57 w 238"/>
                  <a:gd name="T29" fmla="*/ 199 h 311"/>
                  <a:gd name="T30" fmla="*/ 50 w 238"/>
                  <a:gd name="T31" fmla="*/ 223 h 311"/>
                  <a:gd name="T32" fmla="*/ 45 w 238"/>
                  <a:gd name="T33" fmla="*/ 240 h 311"/>
                  <a:gd name="T34" fmla="*/ 41 w 238"/>
                  <a:gd name="T35" fmla="*/ 253 h 311"/>
                  <a:gd name="T36" fmla="*/ 38 w 238"/>
                  <a:gd name="T37" fmla="*/ 268 h 311"/>
                  <a:gd name="T38" fmla="*/ 34 w 238"/>
                  <a:gd name="T39" fmla="*/ 282 h 311"/>
                  <a:gd name="T40" fmla="*/ 30 w 238"/>
                  <a:gd name="T41" fmla="*/ 296 h 311"/>
                  <a:gd name="T42" fmla="*/ 28 w 238"/>
                  <a:gd name="T43" fmla="*/ 307 h 311"/>
                  <a:gd name="T44" fmla="*/ 22 w 238"/>
                  <a:gd name="T45" fmla="*/ 311 h 311"/>
                  <a:gd name="T46" fmla="*/ 9 w 238"/>
                  <a:gd name="T47" fmla="*/ 302 h 311"/>
                  <a:gd name="T48" fmla="*/ 2 w 238"/>
                  <a:gd name="T49" fmla="*/ 292 h 311"/>
                  <a:gd name="T50" fmla="*/ 0 w 238"/>
                  <a:gd name="T51" fmla="*/ 282 h 311"/>
                  <a:gd name="T52" fmla="*/ 2 w 238"/>
                  <a:gd name="T53" fmla="*/ 270 h 311"/>
                  <a:gd name="T54" fmla="*/ 5 w 238"/>
                  <a:gd name="T55" fmla="*/ 259 h 311"/>
                  <a:gd name="T56" fmla="*/ 8 w 238"/>
                  <a:gd name="T57" fmla="*/ 249 h 311"/>
                  <a:gd name="T58" fmla="*/ 10 w 238"/>
                  <a:gd name="T59" fmla="*/ 239 h 311"/>
                  <a:gd name="T60" fmla="*/ 14 w 238"/>
                  <a:gd name="T61" fmla="*/ 227 h 311"/>
                  <a:gd name="T62" fmla="*/ 18 w 238"/>
                  <a:gd name="T63" fmla="*/ 209 h 311"/>
                  <a:gd name="T64" fmla="*/ 26 w 238"/>
                  <a:gd name="T65" fmla="*/ 185 h 311"/>
                  <a:gd name="T66" fmla="*/ 34 w 238"/>
                  <a:gd name="T67" fmla="*/ 163 h 311"/>
                  <a:gd name="T68" fmla="*/ 44 w 238"/>
                  <a:gd name="T69" fmla="*/ 143 h 311"/>
                  <a:gd name="T70" fmla="*/ 54 w 238"/>
                  <a:gd name="T71" fmla="*/ 121 h 311"/>
                  <a:gd name="T72" fmla="*/ 70 w 238"/>
                  <a:gd name="T73" fmla="*/ 100 h 311"/>
                  <a:gd name="T74" fmla="*/ 81 w 238"/>
                  <a:gd name="T75" fmla="*/ 84 h 311"/>
                  <a:gd name="T76" fmla="*/ 93 w 238"/>
                  <a:gd name="T77" fmla="*/ 71 h 311"/>
                  <a:gd name="T78" fmla="*/ 106 w 238"/>
                  <a:gd name="T79" fmla="*/ 57 h 311"/>
                  <a:gd name="T80" fmla="*/ 121 w 238"/>
                  <a:gd name="T81" fmla="*/ 47 h 311"/>
                  <a:gd name="T82" fmla="*/ 136 w 238"/>
                  <a:gd name="T83" fmla="*/ 37 h 311"/>
                  <a:gd name="T84" fmla="*/ 150 w 238"/>
                  <a:gd name="T85" fmla="*/ 29 h 311"/>
                  <a:gd name="T86" fmla="*/ 168 w 238"/>
                  <a:gd name="T87" fmla="*/ 25 h 311"/>
                  <a:gd name="T88" fmla="*/ 185 w 238"/>
                  <a:gd name="T89" fmla="*/ 21 h 311"/>
                  <a:gd name="T90" fmla="*/ 202 w 238"/>
                  <a:gd name="T91" fmla="*/ 17 h 311"/>
                  <a:gd name="T92" fmla="*/ 218 w 238"/>
                  <a:gd name="T93" fmla="*/ 11 h 311"/>
                  <a:gd name="T94" fmla="*/ 232 w 238"/>
                  <a:gd name="T95" fmla="*/ 1 h 311"/>
                  <a:gd name="T96" fmla="*/ 238 w 238"/>
                  <a:gd name="T97" fmla="*/ 3 h 311"/>
                  <a:gd name="T98" fmla="*/ 236 w 238"/>
                  <a:gd name="T99" fmla="*/ 13 h 3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38" h="311">
                    <a:moveTo>
                      <a:pt x="233" y="17"/>
                    </a:moveTo>
                    <a:lnTo>
                      <a:pt x="229" y="23"/>
                    </a:lnTo>
                    <a:lnTo>
                      <a:pt x="226" y="27"/>
                    </a:lnTo>
                    <a:lnTo>
                      <a:pt x="222" y="31"/>
                    </a:lnTo>
                    <a:lnTo>
                      <a:pt x="218" y="33"/>
                    </a:lnTo>
                    <a:lnTo>
                      <a:pt x="212" y="36"/>
                    </a:lnTo>
                    <a:lnTo>
                      <a:pt x="206" y="37"/>
                    </a:lnTo>
                    <a:lnTo>
                      <a:pt x="201" y="39"/>
                    </a:lnTo>
                    <a:lnTo>
                      <a:pt x="196" y="40"/>
                    </a:lnTo>
                    <a:lnTo>
                      <a:pt x="188" y="41"/>
                    </a:lnTo>
                    <a:lnTo>
                      <a:pt x="182" y="41"/>
                    </a:lnTo>
                    <a:lnTo>
                      <a:pt x="176" y="43"/>
                    </a:lnTo>
                    <a:lnTo>
                      <a:pt x="169" y="44"/>
                    </a:lnTo>
                    <a:lnTo>
                      <a:pt x="162" y="44"/>
                    </a:lnTo>
                    <a:lnTo>
                      <a:pt x="156" y="47"/>
                    </a:lnTo>
                    <a:lnTo>
                      <a:pt x="150" y="48"/>
                    </a:lnTo>
                    <a:lnTo>
                      <a:pt x="145" y="52"/>
                    </a:lnTo>
                    <a:lnTo>
                      <a:pt x="140" y="53"/>
                    </a:lnTo>
                    <a:lnTo>
                      <a:pt x="136" y="56"/>
                    </a:lnTo>
                    <a:lnTo>
                      <a:pt x="132" y="59"/>
                    </a:lnTo>
                    <a:lnTo>
                      <a:pt x="129" y="63"/>
                    </a:lnTo>
                    <a:lnTo>
                      <a:pt x="125" y="65"/>
                    </a:lnTo>
                    <a:lnTo>
                      <a:pt x="121" y="68"/>
                    </a:lnTo>
                    <a:lnTo>
                      <a:pt x="118" y="72"/>
                    </a:lnTo>
                    <a:lnTo>
                      <a:pt x="116" y="76"/>
                    </a:lnTo>
                    <a:lnTo>
                      <a:pt x="113" y="79"/>
                    </a:lnTo>
                    <a:lnTo>
                      <a:pt x="109" y="83"/>
                    </a:lnTo>
                    <a:lnTo>
                      <a:pt x="106" y="87"/>
                    </a:lnTo>
                    <a:lnTo>
                      <a:pt x="105" y="91"/>
                    </a:lnTo>
                    <a:lnTo>
                      <a:pt x="101" y="95"/>
                    </a:lnTo>
                    <a:lnTo>
                      <a:pt x="100" y="99"/>
                    </a:lnTo>
                    <a:lnTo>
                      <a:pt x="97" y="103"/>
                    </a:lnTo>
                    <a:lnTo>
                      <a:pt x="94" y="108"/>
                    </a:lnTo>
                    <a:lnTo>
                      <a:pt x="90" y="115"/>
                    </a:lnTo>
                    <a:lnTo>
                      <a:pt x="85" y="123"/>
                    </a:lnTo>
                    <a:lnTo>
                      <a:pt x="81" y="129"/>
                    </a:lnTo>
                    <a:lnTo>
                      <a:pt x="78" y="137"/>
                    </a:lnTo>
                    <a:lnTo>
                      <a:pt x="76" y="144"/>
                    </a:lnTo>
                    <a:lnTo>
                      <a:pt x="72" y="152"/>
                    </a:lnTo>
                    <a:lnTo>
                      <a:pt x="68" y="159"/>
                    </a:lnTo>
                    <a:lnTo>
                      <a:pt x="66" y="167"/>
                    </a:lnTo>
                    <a:lnTo>
                      <a:pt x="64" y="175"/>
                    </a:lnTo>
                    <a:lnTo>
                      <a:pt x="61" y="183"/>
                    </a:lnTo>
                    <a:lnTo>
                      <a:pt x="58" y="189"/>
                    </a:lnTo>
                    <a:lnTo>
                      <a:pt x="57" y="199"/>
                    </a:lnTo>
                    <a:lnTo>
                      <a:pt x="54" y="205"/>
                    </a:lnTo>
                    <a:lnTo>
                      <a:pt x="52" y="213"/>
                    </a:lnTo>
                    <a:lnTo>
                      <a:pt x="50" y="223"/>
                    </a:lnTo>
                    <a:lnTo>
                      <a:pt x="48" y="232"/>
                    </a:lnTo>
                    <a:lnTo>
                      <a:pt x="46" y="236"/>
                    </a:lnTo>
                    <a:lnTo>
                      <a:pt x="45" y="240"/>
                    </a:lnTo>
                    <a:lnTo>
                      <a:pt x="44" y="245"/>
                    </a:lnTo>
                    <a:lnTo>
                      <a:pt x="44" y="249"/>
                    </a:lnTo>
                    <a:lnTo>
                      <a:pt x="41" y="253"/>
                    </a:lnTo>
                    <a:lnTo>
                      <a:pt x="41" y="259"/>
                    </a:lnTo>
                    <a:lnTo>
                      <a:pt x="38" y="264"/>
                    </a:lnTo>
                    <a:lnTo>
                      <a:pt x="38" y="268"/>
                    </a:lnTo>
                    <a:lnTo>
                      <a:pt x="36" y="272"/>
                    </a:lnTo>
                    <a:lnTo>
                      <a:pt x="36" y="278"/>
                    </a:lnTo>
                    <a:lnTo>
                      <a:pt x="34" y="282"/>
                    </a:lnTo>
                    <a:lnTo>
                      <a:pt x="33" y="287"/>
                    </a:lnTo>
                    <a:lnTo>
                      <a:pt x="32" y="291"/>
                    </a:lnTo>
                    <a:lnTo>
                      <a:pt x="30" y="296"/>
                    </a:lnTo>
                    <a:lnTo>
                      <a:pt x="30" y="300"/>
                    </a:lnTo>
                    <a:lnTo>
                      <a:pt x="29" y="306"/>
                    </a:lnTo>
                    <a:lnTo>
                      <a:pt x="28" y="307"/>
                    </a:lnTo>
                    <a:lnTo>
                      <a:pt x="26" y="310"/>
                    </a:lnTo>
                    <a:lnTo>
                      <a:pt x="24" y="311"/>
                    </a:lnTo>
                    <a:lnTo>
                      <a:pt x="22" y="311"/>
                    </a:lnTo>
                    <a:lnTo>
                      <a:pt x="17" y="310"/>
                    </a:lnTo>
                    <a:lnTo>
                      <a:pt x="12" y="306"/>
                    </a:lnTo>
                    <a:lnTo>
                      <a:pt x="9" y="302"/>
                    </a:lnTo>
                    <a:lnTo>
                      <a:pt x="6" y="299"/>
                    </a:lnTo>
                    <a:lnTo>
                      <a:pt x="5" y="295"/>
                    </a:lnTo>
                    <a:lnTo>
                      <a:pt x="2" y="292"/>
                    </a:lnTo>
                    <a:lnTo>
                      <a:pt x="1" y="288"/>
                    </a:lnTo>
                    <a:lnTo>
                      <a:pt x="0" y="284"/>
                    </a:lnTo>
                    <a:lnTo>
                      <a:pt x="0" y="282"/>
                    </a:lnTo>
                    <a:lnTo>
                      <a:pt x="1" y="278"/>
                    </a:lnTo>
                    <a:lnTo>
                      <a:pt x="1" y="274"/>
                    </a:lnTo>
                    <a:lnTo>
                      <a:pt x="2" y="270"/>
                    </a:lnTo>
                    <a:lnTo>
                      <a:pt x="2" y="266"/>
                    </a:lnTo>
                    <a:lnTo>
                      <a:pt x="4" y="263"/>
                    </a:lnTo>
                    <a:lnTo>
                      <a:pt x="5" y="259"/>
                    </a:lnTo>
                    <a:lnTo>
                      <a:pt x="6" y="256"/>
                    </a:lnTo>
                    <a:lnTo>
                      <a:pt x="6" y="252"/>
                    </a:lnTo>
                    <a:lnTo>
                      <a:pt x="8" y="249"/>
                    </a:lnTo>
                    <a:lnTo>
                      <a:pt x="9" y="245"/>
                    </a:lnTo>
                    <a:lnTo>
                      <a:pt x="10" y="243"/>
                    </a:lnTo>
                    <a:lnTo>
                      <a:pt x="10" y="239"/>
                    </a:lnTo>
                    <a:lnTo>
                      <a:pt x="12" y="235"/>
                    </a:lnTo>
                    <a:lnTo>
                      <a:pt x="13" y="232"/>
                    </a:lnTo>
                    <a:lnTo>
                      <a:pt x="14" y="227"/>
                    </a:lnTo>
                    <a:lnTo>
                      <a:pt x="16" y="223"/>
                    </a:lnTo>
                    <a:lnTo>
                      <a:pt x="17" y="219"/>
                    </a:lnTo>
                    <a:lnTo>
                      <a:pt x="18" y="209"/>
                    </a:lnTo>
                    <a:lnTo>
                      <a:pt x="21" y="201"/>
                    </a:lnTo>
                    <a:lnTo>
                      <a:pt x="24" y="193"/>
                    </a:lnTo>
                    <a:lnTo>
                      <a:pt x="26" y="185"/>
                    </a:lnTo>
                    <a:lnTo>
                      <a:pt x="28" y="177"/>
                    </a:lnTo>
                    <a:lnTo>
                      <a:pt x="30" y="169"/>
                    </a:lnTo>
                    <a:lnTo>
                      <a:pt x="34" y="163"/>
                    </a:lnTo>
                    <a:lnTo>
                      <a:pt x="37" y="157"/>
                    </a:lnTo>
                    <a:lnTo>
                      <a:pt x="41" y="149"/>
                    </a:lnTo>
                    <a:lnTo>
                      <a:pt x="44" y="143"/>
                    </a:lnTo>
                    <a:lnTo>
                      <a:pt x="46" y="136"/>
                    </a:lnTo>
                    <a:lnTo>
                      <a:pt x="50" y="129"/>
                    </a:lnTo>
                    <a:lnTo>
                      <a:pt x="54" y="121"/>
                    </a:lnTo>
                    <a:lnTo>
                      <a:pt x="60" y="115"/>
                    </a:lnTo>
                    <a:lnTo>
                      <a:pt x="64" y="108"/>
                    </a:lnTo>
                    <a:lnTo>
                      <a:pt x="70" y="100"/>
                    </a:lnTo>
                    <a:lnTo>
                      <a:pt x="74" y="95"/>
                    </a:lnTo>
                    <a:lnTo>
                      <a:pt x="77" y="89"/>
                    </a:lnTo>
                    <a:lnTo>
                      <a:pt x="81" y="84"/>
                    </a:lnTo>
                    <a:lnTo>
                      <a:pt x="85" y="80"/>
                    </a:lnTo>
                    <a:lnTo>
                      <a:pt x="88" y="75"/>
                    </a:lnTo>
                    <a:lnTo>
                      <a:pt x="93" y="71"/>
                    </a:lnTo>
                    <a:lnTo>
                      <a:pt x="97" y="67"/>
                    </a:lnTo>
                    <a:lnTo>
                      <a:pt x="102" y="63"/>
                    </a:lnTo>
                    <a:lnTo>
                      <a:pt x="106" y="57"/>
                    </a:lnTo>
                    <a:lnTo>
                      <a:pt x="110" y="53"/>
                    </a:lnTo>
                    <a:lnTo>
                      <a:pt x="116" y="51"/>
                    </a:lnTo>
                    <a:lnTo>
                      <a:pt x="121" y="47"/>
                    </a:lnTo>
                    <a:lnTo>
                      <a:pt x="126" y="44"/>
                    </a:lnTo>
                    <a:lnTo>
                      <a:pt x="130" y="40"/>
                    </a:lnTo>
                    <a:lnTo>
                      <a:pt x="136" y="37"/>
                    </a:lnTo>
                    <a:lnTo>
                      <a:pt x="141" y="35"/>
                    </a:lnTo>
                    <a:lnTo>
                      <a:pt x="146" y="31"/>
                    </a:lnTo>
                    <a:lnTo>
                      <a:pt x="150" y="29"/>
                    </a:lnTo>
                    <a:lnTo>
                      <a:pt x="156" y="28"/>
                    </a:lnTo>
                    <a:lnTo>
                      <a:pt x="162" y="27"/>
                    </a:lnTo>
                    <a:lnTo>
                      <a:pt x="168" y="25"/>
                    </a:lnTo>
                    <a:lnTo>
                      <a:pt x="173" y="24"/>
                    </a:lnTo>
                    <a:lnTo>
                      <a:pt x="180" y="23"/>
                    </a:lnTo>
                    <a:lnTo>
                      <a:pt x="185" y="21"/>
                    </a:lnTo>
                    <a:lnTo>
                      <a:pt x="190" y="20"/>
                    </a:lnTo>
                    <a:lnTo>
                      <a:pt x="197" y="19"/>
                    </a:lnTo>
                    <a:lnTo>
                      <a:pt x="202" y="17"/>
                    </a:lnTo>
                    <a:lnTo>
                      <a:pt x="208" y="16"/>
                    </a:lnTo>
                    <a:lnTo>
                      <a:pt x="213" y="13"/>
                    </a:lnTo>
                    <a:lnTo>
                      <a:pt x="218" y="11"/>
                    </a:lnTo>
                    <a:lnTo>
                      <a:pt x="222" y="8"/>
                    </a:lnTo>
                    <a:lnTo>
                      <a:pt x="226" y="5"/>
                    </a:lnTo>
                    <a:lnTo>
                      <a:pt x="232" y="1"/>
                    </a:lnTo>
                    <a:lnTo>
                      <a:pt x="234" y="0"/>
                    </a:lnTo>
                    <a:lnTo>
                      <a:pt x="236" y="0"/>
                    </a:lnTo>
                    <a:lnTo>
                      <a:pt x="238" y="3"/>
                    </a:lnTo>
                    <a:lnTo>
                      <a:pt x="238" y="5"/>
                    </a:lnTo>
                    <a:lnTo>
                      <a:pt x="237" y="9"/>
                    </a:lnTo>
                    <a:lnTo>
                      <a:pt x="236" y="13"/>
                    </a:lnTo>
                    <a:lnTo>
                      <a:pt x="233" y="17"/>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2" name="Freeform 19"/>
              <p:cNvSpPr>
                <a:spLocks/>
              </p:cNvSpPr>
              <p:nvPr/>
            </p:nvSpPr>
            <p:spPr bwMode="auto">
              <a:xfrm>
                <a:off x="3627" y="1409"/>
                <a:ext cx="86" cy="307"/>
              </a:xfrm>
              <a:custGeom>
                <a:avLst/>
                <a:gdLst>
                  <a:gd name="T0" fmla="*/ 20 w 86"/>
                  <a:gd name="T1" fmla="*/ 16 h 307"/>
                  <a:gd name="T2" fmla="*/ 16 w 86"/>
                  <a:gd name="T3" fmla="*/ 22 h 307"/>
                  <a:gd name="T4" fmla="*/ 16 w 86"/>
                  <a:gd name="T5" fmla="*/ 28 h 307"/>
                  <a:gd name="T6" fmla="*/ 19 w 86"/>
                  <a:gd name="T7" fmla="*/ 39 h 307"/>
                  <a:gd name="T8" fmla="*/ 26 w 86"/>
                  <a:gd name="T9" fmla="*/ 48 h 307"/>
                  <a:gd name="T10" fmla="*/ 34 w 86"/>
                  <a:gd name="T11" fmla="*/ 60 h 307"/>
                  <a:gd name="T12" fmla="*/ 40 w 86"/>
                  <a:gd name="T13" fmla="*/ 72 h 307"/>
                  <a:gd name="T14" fmla="*/ 47 w 86"/>
                  <a:gd name="T15" fmla="*/ 83 h 307"/>
                  <a:gd name="T16" fmla="*/ 55 w 86"/>
                  <a:gd name="T17" fmla="*/ 92 h 307"/>
                  <a:gd name="T18" fmla="*/ 60 w 86"/>
                  <a:gd name="T19" fmla="*/ 103 h 307"/>
                  <a:gd name="T20" fmla="*/ 66 w 86"/>
                  <a:gd name="T21" fmla="*/ 112 h 307"/>
                  <a:gd name="T22" fmla="*/ 70 w 86"/>
                  <a:gd name="T23" fmla="*/ 123 h 307"/>
                  <a:gd name="T24" fmla="*/ 72 w 86"/>
                  <a:gd name="T25" fmla="*/ 136 h 307"/>
                  <a:gd name="T26" fmla="*/ 75 w 86"/>
                  <a:gd name="T27" fmla="*/ 152 h 307"/>
                  <a:gd name="T28" fmla="*/ 76 w 86"/>
                  <a:gd name="T29" fmla="*/ 170 h 307"/>
                  <a:gd name="T30" fmla="*/ 78 w 86"/>
                  <a:gd name="T31" fmla="*/ 187 h 307"/>
                  <a:gd name="T32" fmla="*/ 79 w 86"/>
                  <a:gd name="T33" fmla="*/ 204 h 307"/>
                  <a:gd name="T34" fmla="*/ 81 w 86"/>
                  <a:gd name="T35" fmla="*/ 222 h 307"/>
                  <a:gd name="T36" fmla="*/ 82 w 86"/>
                  <a:gd name="T37" fmla="*/ 240 h 307"/>
                  <a:gd name="T38" fmla="*/ 83 w 86"/>
                  <a:gd name="T39" fmla="*/ 259 h 307"/>
                  <a:gd name="T40" fmla="*/ 85 w 86"/>
                  <a:gd name="T41" fmla="*/ 277 h 307"/>
                  <a:gd name="T42" fmla="*/ 85 w 86"/>
                  <a:gd name="T43" fmla="*/ 290 h 307"/>
                  <a:gd name="T44" fmla="*/ 85 w 86"/>
                  <a:gd name="T45" fmla="*/ 297 h 307"/>
                  <a:gd name="T46" fmla="*/ 82 w 86"/>
                  <a:gd name="T47" fmla="*/ 303 h 307"/>
                  <a:gd name="T48" fmla="*/ 76 w 86"/>
                  <a:gd name="T49" fmla="*/ 307 h 307"/>
                  <a:gd name="T50" fmla="*/ 72 w 86"/>
                  <a:gd name="T51" fmla="*/ 306 h 307"/>
                  <a:gd name="T52" fmla="*/ 74 w 86"/>
                  <a:gd name="T53" fmla="*/ 294 h 307"/>
                  <a:gd name="T54" fmla="*/ 74 w 86"/>
                  <a:gd name="T55" fmla="*/ 270 h 307"/>
                  <a:gd name="T56" fmla="*/ 71 w 86"/>
                  <a:gd name="T57" fmla="*/ 240 h 307"/>
                  <a:gd name="T58" fmla="*/ 67 w 86"/>
                  <a:gd name="T59" fmla="*/ 207 h 307"/>
                  <a:gd name="T60" fmla="*/ 59 w 86"/>
                  <a:gd name="T61" fmla="*/ 174 h 307"/>
                  <a:gd name="T62" fmla="*/ 48 w 86"/>
                  <a:gd name="T63" fmla="*/ 139 h 307"/>
                  <a:gd name="T64" fmla="*/ 36 w 86"/>
                  <a:gd name="T65" fmla="*/ 106 h 307"/>
                  <a:gd name="T66" fmla="*/ 20 w 86"/>
                  <a:gd name="T67" fmla="*/ 76 h 307"/>
                  <a:gd name="T68" fmla="*/ 10 w 86"/>
                  <a:gd name="T69" fmla="*/ 59 h 307"/>
                  <a:gd name="T70" fmla="*/ 6 w 86"/>
                  <a:gd name="T71" fmla="*/ 52 h 307"/>
                  <a:gd name="T72" fmla="*/ 3 w 86"/>
                  <a:gd name="T73" fmla="*/ 46 h 307"/>
                  <a:gd name="T74" fmla="*/ 2 w 86"/>
                  <a:gd name="T75" fmla="*/ 38 h 307"/>
                  <a:gd name="T76" fmla="*/ 0 w 86"/>
                  <a:gd name="T77" fmla="*/ 31 h 307"/>
                  <a:gd name="T78" fmla="*/ 0 w 86"/>
                  <a:gd name="T79" fmla="*/ 23 h 307"/>
                  <a:gd name="T80" fmla="*/ 3 w 86"/>
                  <a:gd name="T81" fmla="*/ 15 h 307"/>
                  <a:gd name="T82" fmla="*/ 7 w 86"/>
                  <a:gd name="T83" fmla="*/ 8 h 307"/>
                  <a:gd name="T84" fmla="*/ 14 w 86"/>
                  <a:gd name="T85" fmla="*/ 2 h 307"/>
                  <a:gd name="T86" fmla="*/ 23 w 86"/>
                  <a:gd name="T87" fmla="*/ 0 h 307"/>
                  <a:gd name="T88" fmla="*/ 28 w 86"/>
                  <a:gd name="T89" fmla="*/ 3 h 307"/>
                  <a:gd name="T90" fmla="*/ 27 w 86"/>
                  <a:gd name="T91" fmla="*/ 10 h 307"/>
                  <a:gd name="T92" fmla="*/ 23 w 86"/>
                  <a:gd name="T93" fmla="*/ 14 h 3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6" h="307">
                    <a:moveTo>
                      <a:pt x="23" y="14"/>
                    </a:moveTo>
                    <a:lnTo>
                      <a:pt x="20" y="16"/>
                    </a:lnTo>
                    <a:lnTo>
                      <a:pt x="19" y="19"/>
                    </a:lnTo>
                    <a:lnTo>
                      <a:pt x="16" y="22"/>
                    </a:lnTo>
                    <a:lnTo>
                      <a:pt x="16" y="24"/>
                    </a:lnTo>
                    <a:lnTo>
                      <a:pt x="16" y="28"/>
                    </a:lnTo>
                    <a:lnTo>
                      <a:pt x="18" y="34"/>
                    </a:lnTo>
                    <a:lnTo>
                      <a:pt x="19" y="39"/>
                    </a:lnTo>
                    <a:lnTo>
                      <a:pt x="23" y="43"/>
                    </a:lnTo>
                    <a:lnTo>
                      <a:pt x="26" y="48"/>
                    </a:lnTo>
                    <a:lnTo>
                      <a:pt x="30" y="54"/>
                    </a:lnTo>
                    <a:lnTo>
                      <a:pt x="34" y="60"/>
                    </a:lnTo>
                    <a:lnTo>
                      <a:pt x="36" y="67"/>
                    </a:lnTo>
                    <a:lnTo>
                      <a:pt x="40" y="72"/>
                    </a:lnTo>
                    <a:lnTo>
                      <a:pt x="44" y="78"/>
                    </a:lnTo>
                    <a:lnTo>
                      <a:pt x="47" y="83"/>
                    </a:lnTo>
                    <a:lnTo>
                      <a:pt x="51" y="87"/>
                    </a:lnTo>
                    <a:lnTo>
                      <a:pt x="55" y="92"/>
                    </a:lnTo>
                    <a:lnTo>
                      <a:pt x="58" y="98"/>
                    </a:lnTo>
                    <a:lnTo>
                      <a:pt x="60" y="103"/>
                    </a:lnTo>
                    <a:lnTo>
                      <a:pt x="63" y="107"/>
                    </a:lnTo>
                    <a:lnTo>
                      <a:pt x="66" y="112"/>
                    </a:lnTo>
                    <a:lnTo>
                      <a:pt x="68" y="118"/>
                    </a:lnTo>
                    <a:lnTo>
                      <a:pt x="70" y="123"/>
                    </a:lnTo>
                    <a:lnTo>
                      <a:pt x="71" y="130"/>
                    </a:lnTo>
                    <a:lnTo>
                      <a:pt x="72" y="136"/>
                    </a:lnTo>
                    <a:lnTo>
                      <a:pt x="75" y="144"/>
                    </a:lnTo>
                    <a:lnTo>
                      <a:pt x="75" y="152"/>
                    </a:lnTo>
                    <a:lnTo>
                      <a:pt x="75" y="162"/>
                    </a:lnTo>
                    <a:lnTo>
                      <a:pt x="76" y="170"/>
                    </a:lnTo>
                    <a:lnTo>
                      <a:pt x="78" y="179"/>
                    </a:lnTo>
                    <a:lnTo>
                      <a:pt x="78" y="187"/>
                    </a:lnTo>
                    <a:lnTo>
                      <a:pt x="78" y="196"/>
                    </a:lnTo>
                    <a:lnTo>
                      <a:pt x="79" y="204"/>
                    </a:lnTo>
                    <a:lnTo>
                      <a:pt x="81" y="214"/>
                    </a:lnTo>
                    <a:lnTo>
                      <a:pt x="81" y="222"/>
                    </a:lnTo>
                    <a:lnTo>
                      <a:pt x="81" y="232"/>
                    </a:lnTo>
                    <a:lnTo>
                      <a:pt x="82" y="240"/>
                    </a:lnTo>
                    <a:lnTo>
                      <a:pt x="83" y="250"/>
                    </a:lnTo>
                    <a:lnTo>
                      <a:pt x="83" y="259"/>
                    </a:lnTo>
                    <a:lnTo>
                      <a:pt x="85" y="267"/>
                    </a:lnTo>
                    <a:lnTo>
                      <a:pt x="85" y="277"/>
                    </a:lnTo>
                    <a:lnTo>
                      <a:pt x="86" y="286"/>
                    </a:lnTo>
                    <a:lnTo>
                      <a:pt x="85" y="290"/>
                    </a:lnTo>
                    <a:lnTo>
                      <a:pt x="85" y="293"/>
                    </a:lnTo>
                    <a:lnTo>
                      <a:pt x="85" y="297"/>
                    </a:lnTo>
                    <a:lnTo>
                      <a:pt x="85" y="299"/>
                    </a:lnTo>
                    <a:lnTo>
                      <a:pt x="82" y="303"/>
                    </a:lnTo>
                    <a:lnTo>
                      <a:pt x="79" y="307"/>
                    </a:lnTo>
                    <a:lnTo>
                      <a:pt x="76" y="307"/>
                    </a:lnTo>
                    <a:lnTo>
                      <a:pt x="74" y="307"/>
                    </a:lnTo>
                    <a:lnTo>
                      <a:pt x="72" y="306"/>
                    </a:lnTo>
                    <a:lnTo>
                      <a:pt x="74" y="303"/>
                    </a:lnTo>
                    <a:lnTo>
                      <a:pt x="74" y="294"/>
                    </a:lnTo>
                    <a:lnTo>
                      <a:pt x="75" y="282"/>
                    </a:lnTo>
                    <a:lnTo>
                      <a:pt x="74" y="270"/>
                    </a:lnTo>
                    <a:lnTo>
                      <a:pt x="74" y="257"/>
                    </a:lnTo>
                    <a:lnTo>
                      <a:pt x="71" y="240"/>
                    </a:lnTo>
                    <a:lnTo>
                      <a:pt x="70" y="223"/>
                    </a:lnTo>
                    <a:lnTo>
                      <a:pt x="67" y="207"/>
                    </a:lnTo>
                    <a:lnTo>
                      <a:pt x="63" y="191"/>
                    </a:lnTo>
                    <a:lnTo>
                      <a:pt x="59" y="174"/>
                    </a:lnTo>
                    <a:lnTo>
                      <a:pt x="54" y="156"/>
                    </a:lnTo>
                    <a:lnTo>
                      <a:pt x="48" y="139"/>
                    </a:lnTo>
                    <a:lnTo>
                      <a:pt x="43" y="123"/>
                    </a:lnTo>
                    <a:lnTo>
                      <a:pt x="36" y="106"/>
                    </a:lnTo>
                    <a:lnTo>
                      <a:pt x="28" y="91"/>
                    </a:lnTo>
                    <a:lnTo>
                      <a:pt x="20" y="76"/>
                    </a:lnTo>
                    <a:lnTo>
                      <a:pt x="12" y="63"/>
                    </a:lnTo>
                    <a:lnTo>
                      <a:pt x="10" y="59"/>
                    </a:lnTo>
                    <a:lnTo>
                      <a:pt x="8" y="56"/>
                    </a:lnTo>
                    <a:lnTo>
                      <a:pt x="6" y="52"/>
                    </a:lnTo>
                    <a:lnTo>
                      <a:pt x="6" y="50"/>
                    </a:lnTo>
                    <a:lnTo>
                      <a:pt x="3" y="46"/>
                    </a:lnTo>
                    <a:lnTo>
                      <a:pt x="3" y="42"/>
                    </a:lnTo>
                    <a:lnTo>
                      <a:pt x="2" y="38"/>
                    </a:lnTo>
                    <a:lnTo>
                      <a:pt x="2" y="35"/>
                    </a:lnTo>
                    <a:lnTo>
                      <a:pt x="0" y="31"/>
                    </a:lnTo>
                    <a:lnTo>
                      <a:pt x="0" y="27"/>
                    </a:lnTo>
                    <a:lnTo>
                      <a:pt x="0" y="23"/>
                    </a:lnTo>
                    <a:lnTo>
                      <a:pt x="3" y="19"/>
                    </a:lnTo>
                    <a:lnTo>
                      <a:pt x="3" y="15"/>
                    </a:lnTo>
                    <a:lnTo>
                      <a:pt x="6" y="12"/>
                    </a:lnTo>
                    <a:lnTo>
                      <a:pt x="7" y="8"/>
                    </a:lnTo>
                    <a:lnTo>
                      <a:pt x="11" y="6"/>
                    </a:lnTo>
                    <a:lnTo>
                      <a:pt x="14" y="2"/>
                    </a:lnTo>
                    <a:lnTo>
                      <a:pt x="19" y="0"/>
                    </a:lnTo>
                    <a:lnTo>
                      <a:pt x="23" y="0"/>
                    </a:lnTo>
                    <a:lnTo>
                      <a:pt x="26" y="2"/>
                    </a:lnTo>
                    <a:lnTo>
                      <a:pt x="28" y="3"/>
                    </a:lnTo>
                    <a:lnTo>
                      <a:pt x="28" y="6"/>
                    </a:lnTo>
                    <a:lnTo>
                      <a:pt x="27" y="10"/>
                    </a:lnTo>
                    <a:lnTo>
                      <a:pt x="23" y="14"/>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3" name="Freeform 20"/>
              <p:cNvSpPr>
                <a:spLocks/>
              </p:cNvSpPr>
              <p:nvPr/>
            </p:nvSpPr>
            <p:spPr bwMode="auto">
              <a:xfrm>
                <a:off x="3844" y="1700"/>
                <a:ext cx="137" cy="68"/>
              </a:xfrm>
              <a:custGeom>
                <a:avLst/>
                <a:gdLst>
                  <a:gd name="T0" fmla="*/ 6 w 137"/>
                  <a:gd name="T1" fmla="*/ 50 h 68"/>
                  <a:gd name="T2" fmla="*/ 12 w 137"/>
                  <a:gd name="T3" fmla="*/ 43 h 68"/>
                  <a:gd name="T4" fmla="*/ 17 w 137"/>
                  <a:gd name="T5" fmla="*/ 38 h 68"/>
                  <a:gd name="T6" fmla="*/ 21 w 137"/>
                  <a:gd name="T7" fmla="*/ 31 h 68"/>
                  <a:gd name="T8" fmla="*/ 28 w 137"/>
                  <a:gd name="T9" fmla="*/ 23 h 68"/>
                  <a:gd name="T10" fmla="*/ 36 w 137"/>
                  <a:gd name="T11" fmla="*/ 16 h 68"/>
                  <a:gd name="T12" fmla="*/ 42 w 137"/>
                  <a:gd name="T13" fmla="*/ 11 h 68"/>
                  <a:gd name="T14" fmla="*/ 52 w 137"/>
                  <a:gd name="T15" fmla="*/ 7 h 68"/>
                  <a:gd name="T16" fmla="*/ 61 w 137"/>
                  <a:gd name="T17" fmla="*/ 3 h 68"/>
                  <a:gd name="T18" fmla="*/ 72 w 137"/>
                  <a:gd name="T19" fmla="*/ 0 h 68"/>
                  <a:gd name="T20" fmla="*/ 81 w 137"/>
                  <a:gd name="T21" fmla="*/ 0 h 68"/>
                  <a:gd name="T22" fmla="*/ 90 w 137"/>
                  <a:gd name="T23" fmla="*/ 0 h 68"/>
                  <a:gd name="T24" fmla="*/ 100 w 137"/>
                  <a:gd name="T25" fmla="*/ 0 h 68"/>
                  <a:gd name="T26" fmla="*/ 110 w 137"/>
                  <a:gd name="T27" fmla="*/ 0 h 68"/>
                  <a:gd name="T28" fmla="*/ 121 w 137"/>
                  <a:gd name="T29" fmla="*/ 3 h 68"/>
                  <a:gd name="T30" fmla="*/ 130 w 137"/>
                  <a:gd name="T31" fmla="*/ 4 h 68"/>
                  <a:gd name="T32" fmla="*/ 136 w 137"/>
                  <a:gd name="T33" fmla="*/ 8 h 68"/>
                  <a:gd name="T34" fmla="*/ 137 w 137"/>
                  <a:gd name="T35" fmla="*/ 14 h 68"/>
                  <a:gd name="T36" fmla="*/ 133 w 137"/>
                  <a:gd name="T37" fmla="*/ 16 h 68"/>
                  <a:gd name="T38" fmla="*/ 124 w 137"/>
                  <a:gd name="T39" fmla="*/ 16 h 68"/>
                  <a:gd name="T40" fmla="*/ 114 w 137"/>
                  <a:gd name="T41" fmla="*/ 15 h 68"/>
                  <a:gd name="T42" fmla="*/ 105 w 137"/>
                  <a:gd name="T43" fmla="*/ 15 h 68"/>
                  <a:gd name="T44" fmla="*/ 96 w 137"/>
                  <a:gd name="T45" fmla="*/ 15 h 68"/>
                  <a:gd name="T46" fmla="*/ 88 w 137"/>
                  <a:gd name="T47" fmla="*/ 15 h 68"/>
                  <a:gd name="T48" fmla="*/ 78 w 137"/>
                  <a:gd name="T49" fmla="*/ 16 h 68"/>
                  <a:gd name="T50" fmla="*/ 69 w 137"/>
                  <a:gd name="T51" fmla="*/ 19 h 68"/>
                  <a:gd name="T52" fmla="*/ 61 w 137"/>
                  <a:gd name="T53" fmla="*/ 23 h 68"/>
                  <a:gd name="T54" fmla="*/ 53 w 137"/>
                  <a:gd name="T55" fmla="*/ 27 h 68"/>
                  <a:gd name="T56" fmla="*/ 46 w 137"/>
                  <a:gd name="T57" fmla="*/ 32 h 68"/>
                  <a:gd name="T58" fmla="*/ 40 w 137"/>
                  <a:gd name="T59" fmla="*/ 39 h 68"/>
                  <a:gd name="T60" fmla="*/ 30 w 137"/>
                  <a:gd name="T61" fmla="*/ 48 h 68"/>
                  <a:gd name="T62" fmla="*/ 24 w 137"/>
                  <a:gd name="T63" fmla="*/ 56 h 68"/>
                  <a:gd name="T64" fmla="*/ 18 w 137"/>
                  <a:gd name="T65" fmla="*/ 63 h 68"/>
                  <a:gd name="T66" fmla="*/ 12 w 137"/>
                  <a:gd name="T67" fmla="*/ 68 h 68"/>
                  <a:gd name="T68" fmla="*/ 5 w 137"/>
                  <a:gd name="T69" fmla="*/ 67 h 68"/>
                  <a:gd name="T70" fmla="*/ 1 w 137"/>
                  <a:gd name="T71" fmla="*/ 63 h 68"/>
                  <a:gd name="T72" fmla="*/ 1 w 137"/>
                  <a:gd name="T73" fmla="*/ 55 h 68"/>
                  <a:gd name="T74" fmla="*/ 4 w 137"/>
                  <a:gd name="T75" fmla="*/ 52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7" h="68">
                    <a:moveTo>
                      <a:pt x="4" y="52"/>
                    </a:moveTo>
                    <a:lnTo>
                      <a:pt x="6" y="50"/>
                    </a:lnTo>
                    <a:lnTo>
                      <a:pt x="9" y="46"/>
                    </a:lnTo>
                    <a:lnTo>
                      <a:pt x="12" y="43"/>
                    </a:lnTo>
                    <a:lnTo>
                      <a:pt x="14" y="40"/>
                    </a:lnTo>
                    <a:lnTo>
                      <a:pt x="17" y="38"/>
                    </a:lnTo>
                    <a:lnTo>
                      <a:pt x="18" y="34"/>
                    </a:lnTo>
                    <a:lnTo>
                      <a:pt x="21" y="31"/>
                    </a:lnTo>
                    <a:lnTo>
                      <a:pt x="24" y="30"/>
                    </a:lnTo>
                    <a:lnTo>
                      <a:pt x="28" y="23"/>
                    </a:lnTo>
                    <a:lnTo>
                      <a:pt x="33" y="19"/>
                    </a:lnTo>
                    <a:lnTo>
                      <a:pt x="36" y="16"/>
                    </a:lnTo>
                    <a:lnTo>
                      <a:pt x="40" y="14"/>
                    </a:lnTo>
                    <a:lnTo>
                      <a:pt x="42" y="11"/>
                    </a:lnTo>
                    <a:lnTo>
                      <a:pt x="46" y="10"/>
                    </a:lnTo>
                    <a:lnTo>
                      <a:pt x="52" y="7"/>
                    </a:lnTo>
                    <a:lnTo>
                      <a:pt x="57" y="4"/>
                    </a:lnTo>
                    <a:lnTo>
                      <a:pt x="61" y="3"/>
                    </a:lnTo>
                    <a:lnTo>
                      <a:pt x="66" y="2"/>
                    </a:lnTo>
                    <a:lnTo>
                      <a:pt x="72" y="0"/>
                    </a:lnTo>
                    <a:lnTo>
                      <a:pt x="76" y="0"/>
                    </a:lnTo>
                    <a:lnTo>
                      <a:pt x="81" y="0"/>
                    </a:lnTo>
                    <a:lnTo>
                      <a:pt x="85" y="0"/>
                    </a:lnTo>
                    <a:lnTo>
                      <a:pt x="90" y="0"/>
                    </a:lnTo>
                    <a:lnTo>
                      <a:pt x="94" y="0"/>
                    </a:lnTo>
                    <a:lnTo>
                      <a:pt x="100" y="0"/>
                    </a:lnTo>
                    <a:lnTo>
                      <a:pt x="105" y="0"/>
                    </a:lnTo>
                    <a:lnTo>
                      <a:pt x="110" y="0"/>
                    </a:lnTo>
                    <a:lnTo>
                      <a:pt x="116" y="2"/>
                    </a:lnTo>
                    <a:lnTo>
                      <a:pt x="121" y="3"/>
                    </a:lnTo>
                    <a:lnTo>
                      <a:pt x="128" y="4"/>
                    </a:lnTo>
                    <a:lnTo>
                      <a:pt x="130" y="4"/>
                    </a:lnTo>
                    <a:lnTo>
                      <a:pt x="134" y="6"/>
                    </a:lnTo>
                    <a:lnTo>
                      <a:pt x="136" y="8"/>
                    </a:lnTo>
                    <a:lnTo>
                      <a:pt x="137" y="11"/>
                    </a:lnTo>
                    <a:lnTo>
                      <a:pt x="137" y="14"/>
                    </a:lnTo>
                    <a:lnTo>
                      <a:pt x="136" y="15"/>
                    </a:lnTo>
                    <a:lnTo>
                      <a:pt x="133" y="16"/>
                    </a:lnTo>
                    <a:lnTo>
                      <a:pt x="130" y="16"/>
                    </a:lnTo>
                    <a:lnTo>
                      <a:pt x="124" y="16"/>
                    </a:lnTo>
                    <a:lnTo>
                      <a:pt x="118" y="16"/>
                    </a:lnTo>
                    <a:lnTo>
                      <a:pt x="114" y="15"/>
                    </a:lnTo>
                    <a:lnTo>
                      <a:pt x="109" y="15"/>
                    </a:lnTo>
                    <a:lnTo>
                      <a:pt x="105" y="15"/>
                    </a:lnTo>
                    <a:lnTo>
                      <a:pt x="100" y="15"/>
                    </a:lnTo>
                    <a:lnTo>
                      <a:pt x="96" y="15"/>
                    </a:lnTo>
                    <a:lnTo>
                      <a:pt x="92" y="15"/>
                    </a:lnTo>
                    <a:lnTo>
                      <a:pt x="88" y="15"/>
                    </a:lnTo>
                    <a:lnTo>
                      <a:pt x="82" y="16"/>
                    </a:lnTo>
                    <a:lnTo>
                      <a:pt x="78" y="16"/>
                    </a:lnTo>
                    <a:lnTo>
                      <a:pt x="74" y="18"/>
                    </a:lnTo>
                    <a:lnTo>
                      <a:pt x="69" y="19"/>
                    </a:lnTo>
                    <a:lnTo>
                      <a:pt x="65" y="22"/>
                    </a:lnTo>
                    <a:lnTo>
                      <a:pt x="61" y="23"/>
                    </a:lnTo>
                    <a:lnTo>
                      <a:pt x="57" y="26"/>
                    </a:lnTo>
                    <a:lnTo>
                      <a:pt x="53" y="27"/>
                    </a:lnTo>
                    <a:lnTo>
                      <a:pt x="50" y="30"/>
                    </a:lnTo>
                    <a:lnTo>
                      <a:pt x="46" y="32"/>
                    </a:lnTo>
                    <a:lnTo>
                      <a:pt x="44" y="34"/>
                    </a:lnTo>
                    <a:lnTo>
                      <a:pt x="40" y="39"/>
                    </a:lnTo>
                    <a:lnTo>
                      <a:pt x="36" y="44"/>
                    </a:lnTo>
                    <a:lnTo>
                      <a:pt x="30" y="48"/>
                    </a:lnTo>
                    <a:lnTo>
                      <a:pt x="26" y="54"/>
                    </a:lnTo>
                    <a:lnTo>
                      <a:pt x="24" y="56"/>
                    </a:lnTo>
                    <a:lnTo>
                      <a:pt x="21" y="59"/>
                    </a:lnTo>
                    <a:lnTo>
                      <a:pt x="18" y="63"/>
                    </a:lnTo>
                    <a:lnTo>
                      <a:pt x="16" y="66"/>
                    </a:lnTo>
                    <a:lnTo>
                      <a:pt x="12" y="68"/>
                    </a:lnTo>
                    <a:lnTo>
                      <a:pt x="9" y="68"/>
                    </a:lnTo>
                    <a:lnTo>
                      <a:pt x="5" y="67"/>
                    </a:lnTo>
                    <a:lnTo>
                      <a:pt x="2" y="66"/>
                    </a:lnTo>
                    <a:lnTo>
                      <a:pt x="1" y="63"/>
                    </a:lnTo>
                    <a:lnTo>
                      <a:pt x="0" y="59"/>
                    </a:lnTo>
                    <a:lnTo>
                      <a:pt x="1" y="55"/>
                    </a:lnTo>
                    <a:lnTo>
                      <a:pt x="4" y="52"/>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4" name="Freeform 21"/>
              <p:cNvSpPr>
                <a:spLocks/>
              </p:cNvSpPr>
              <p:nvPr/>
            </p:nvSpPr>
            <p:spPr bwMode="auto">
              <a:xfrm>
                <a:off x="3830" y="1706"/>
                <a:ext cx="111" cy="100"/>
              </a:xfrm>
              <a:custGeom>
                <a:avLst/>
                <a:gdLst>
                  <a:gd name="T0" fmla="*/ 110 w 111"/>
                  <a:gd name="T1" fmla="*/ 16 h 100"/>
                  <a:gd name="T2" fmla="*/ 110 w 111"/>
                  <a:gd name="T3" fmla="*/ 24 h 100"/>
                  <a:gd name="T4" fmla="*/ 110 w 111"/>
                  <a:gd name="T5" fmla="*/ 32 h 100"/>
                  <a:gd name="T6" fmla="*/ 110 w 111"/>
                  <a:gd name="T7" fmla="*/ 40 h 100"/>
                  <a:gd name="T8" fmla="*/ 107 w 111"/>
                  <a:gd name="T9" fmla="*/ 49 h 100"/>
                  <a:gd name="T10" fmla="*/ 103 w 111"/>
                  <a:gd name="T11" fmla="*/ 56 h 100"/>
                  <a:gd name="T12" fmla="*/ 98 w 111"/>
                  <a:gd name="T13" fmla="*/ 61 h 100"/>
                  <a:gd name="T14" fmla="*/ 91 w 111"/>
                  <a:gd name="T15" fmla="*/ 65 h 100"/>
                  <a:gd name="T16" fmla="*/ 84 w 111"/>
                  <a:gd name="T17" fmla="*/ 68 h 100"/>
                  <a:gd name="T18" fmla="*/ 76 w 111"/>
                  <a:gd name="T19" fmla="*/ 70 h 100"/>
                  <a:gd name="T20" fmla="*/ 67 w 111"/>
                  <a:gd name="T21" fmla="*/ 72 h 100"/>
                  <a:gd name="T22" fmla="*/ 59 w 111"/>
                  <a:gd name="T23" fmla="*/ 74 h 100"/>
                  <a:gd name="T24" fmla="*/ 51 w 111"/>
                  <a:gd name="T25" fmla="*/ 77 h 100"/>
                  <a:gd name="T26" fmla="*/ 44 w 111"/>
                  <a:gd name="T27" fmla="*/ 78 h 100"/>
                  <a:gd name="T28" fmla="*/ 39 w 111"/>
                  <a:gd name="T29" fmla="*/ 80 h 100"/>
                  <a:gd name="T30" fmla="*/ 34 w 111"/>
                  <a:gd name="T31" fmla="*/ 82 h 100"/>
                  <a:gd name="T32" fmla="*/ 27 w 111"/>
                  <a:gd name="T33" fmla="*/ 85 h 100"/>
                  <a:gd name="T34" fmla="*/ 18 w 111"/>
                  <a:gd name="T35" fmla="*/ 93 h 100"/>
                  <a:gd name="T36" fmla="*/ 11 w 111"/>
                  <a:gd name="T37" fmla="*/ 100 h 100"/>
                  <a:gd name="T38" fmla="*/ 6 w 111"/>
                  <a:gd name="T39" fmla="*/ 100 h 100"/>
                  <a:gd name="T40" fmla="*/ 2 w 111"/>
                  <a:gd name="T41" fmla="*/ 97 h 100"/>
                  <a:gd name="T42" fmla="*/ 0 w 111"/>
                  <a:gd name="T43" fmla="*/ 92 h 100"/>
                  <a:gd name="T44" fmla="*/ 4 w 111"/>
                  <a:gd name="T45" fmla="*/ 85 h 100"/>
                  <a:gd name="T46" fmla="*/ 8 w 111"/>
                  <a:gd name="T47" fmla="*/ 80 h 100"/>
                  <a:gd name="T48" fmla="*/ 14 w 111"/>
                  <a:gd name="T49" fmla="*/ 76 h 100"/>
                  <a:gd name="T50" fmla="*/ 20 w 111"/>
                  <a:gd name="T51" fmla="*/ 72 h 100"/>
                  <a:gd name="T52" fmla="*/ 26 w 111"/>
                  <a:gd name="T53" fmla="*/ 69 h 100"/>
                  <a:gd name="T54" fmla="*/ 32 w 111"/>
                  <a:gd name="T55" fmla="*/ 68 h 100"/>
                  <a:gd name="T56" fmla="*/ 39 w 111"/>
                  <a:gd name="T57" fmla="*/ 65 h 100"/>
                  <a:gd name="T58" fmla="*/ 46 w 111"/>
                  <a:gd name="T59" fmla="*/ 62 h 100"/>
                  <a:gd name="T60" fmla="*/ 54 w 111"/>
                  <a:gd name="T61" fmla="*/ 60 h 100"/>
                  <a:gd name="T62" fmla="*/ 59 w 111"/>
                  <a:gd name="T63" fmla="*/ 58 h 100"/>
                  <a:gd name="T64" fmla="*/ 64 w 111"/>
                  <a:gd name="T65" fmla="*/ 57 h 100"/>
                  <a:gd name="T66" fmla="*/ 71 w 111"/>
                  <a:gd name="T67" fmla="*/ 56 h 100"/>
                  <a:gd name="T68" fmla="*/ 78 w 111"/>
                  <a:gd name="T69" fmla="*/ 52 h 100"/>
                  <a:gd name="T70" fmla="*/ 83 w 111"/>
                  <a:gd name="T71" fmla="*/ 46 h 100"/>
                  <a:gd name="T72" fmla="*/ 86 w 111"/>
                  <a:gd name="T73" fmla="*/ 41 h 100"/>
                  <a:gd name="T74" fmla="*/ 88 w 111"/>
                  <a:gd name="T75" fmla="*/ 34 h 100"/>
                  <a:gd name="T76" fmla="*/ 90 w 111"/>
                  <a:gd name="T77" fmla="*/ 26 h 100"/>
                  <a:gd name="T78" fmla="*/ 91 w 111"/>
                  <a:gd name="T79" fmla="*/ 20 h 100"/>
                  <a:gd name="T80" fmla="*/ 92 w 111"/>
                  <a:gd name="T81" fmla="*/ 12 h 100"/>
                  <a:gd name="T82" fmla="*/ 95 w 111"/>
                  <a:gd name="T83" fmla="*/ 4 h 100"/>
                  <a:gd name="T84" fmla="*/ 100 w 111"/>
                  <a:gd name="T85" fmla="*/ 0 h 100"/>
                  <a:gd name="T86" fmla="*/ 106 w 111"/>
                  <a:gd name="T87" fmla="*/ 1 h 100"/>
                  <a:gd name="T88" fmla="*/ 111 w 111"/>
                  <a:gd name="T89" fmla="*/ 6 h 100"/>
                  <a:gd name="T90" fmla="*/ 111 w 111"/>
                  <a:gd name="T91" fmla="*/ 10 h 1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1" h="100">
                    <a:moveTo>
                      <a:pt x="111" y="10"/>
                    </a:moveTo>
                    <a:lnTo>
                      <a:pt x="110" y="16"/>
                    </a:lnTo>
                    <a:lnTo>
                      <a:pt x="110" y="20"/>
                    </a:lnTo>
                    <a:lnTo>
                      <a:pt x="110" y="24"/>
                    </a:lnTo>
                    <a:lnTo>
                      <a:pt x="110" y="28"/>
                    </a:lnTo>
                    <a:lnTo>
                      <a:pt x="110" y="32"/>
                    </a:lnTo>
                    <a:lnTo>
                      <a:pt x="110" y="36"/>
                    </a:lnTo>
                    <a:lnTo>
                      <a:pt x="110" y="40"/>
                    </a:lnTo>
                    <a:lnTo>
                      <a:pt x="108" y="45"/>
                    </a:lnTo>
                    <a:lnTo>
                      <a:pt x="107" y="49"/>
                    </a:lnTo>
                    <a:lnTo>
                      <a:pt x="106" y="52"/>
                    </a:lnTo>
                    <a:lnTo>
                      <a:pt x="103" y="56"/>
                    </a:lnTo>
                    <a:lnTo>
                      <a:pt x="102" y="58"/>
                    </a:lnTo>
                    <a:lnTo>
                      <a:pt x="98" y="61"/>
                    </a:lnTo>
                    <a:lnTo>
                      <a:pt x="95" y="62"/>
                    </a:lnTo>
                    <a:lnTo>
                      <a:pt x="91" y="65"/>
                    </a:lnTo>
                    <a:lnTo>
                      <a:pt x="88" y="66"/>
                    </a:lnTo>
                    <a:lnTo>
                      <a:pt x="84" y="68"/>
                    </a:lnTo>
                    <a:lnTo>
                      <a:pt x="80" y="69"/>
                    </a:lnTo>
                    <a:lnTo>
                      <a:pt x="76" y="70"/>
                    </a:lnTo>
                    <a:lnTo>
                      <a:pt x="72" y="72"/>
                    </a:lnTo>
                    <a:lnTo>
                      <a:pt x="67" y="72"/>
                    </a:lnTo>
                    <a:lnTo>
                      <a:pt x="63" y="73"/>
                    </a:lnTo>
                    <a:lnTo>
                      <a:pt x="59" y="74"/>
                    </a:lnTo>
                    <a:lnTo>
                      <a:pt x="55" y="76"/>
                    </a:lnTo>
                    <a:lnTo>
                      <a:pt x="51" y="77"/>
                    </a:lnTo>
                    <a:lnTo>
                      <a:pt x="48" y="77"/>
                    </a:lnTo>
                    <a:lnTo>
                      <a:pt x="44" y="78"/>
                    </a:lnTo>
                    <a:lnTo>
                      <a:pt x="42" y="80"/>
                    </a:lnTo>
                    <a:lnTo>
                      <a:pt x="39" y="80"/>
                    </a:lnTo>
                    <a:lnTo>
                      <a:pt x="36" y="81"/>
                    </a:lnTo>
                    <a:lnTo>
                      <a:pt x="34" y="82"/>
                    </a:lnTo>
                    <a:lnTo>
                      <a:pt x="32" y="84"/>
                    </a:lnTo>
                    <a:lnTo>
                      <a:pt x="27" y="85"/>
                    </a:lnTo>
                    <a:lnTo>
                      <a:pt x="22" y="89"/>
                    </a:lnTo>
                    <a:lnTo>
                      <a:pt x="18" y="93"/>
                    </a:lnTo>
                    <a:lnTo>
                      <a:pt x="14" y="98"/>
                    </a:lnTo>
                    <a:lnTo>
                      <a:pt x="11" y="100"/>
                    </a:lnTo>
                    <a:lnTo>
                      <a:pt x="8" y="100"/>
                    </a:lnTo>
                    <a:lnTo>
                      <a:pt x="6" y="100"/>
                    </a:lnTo>
                    <a:lnTo>
                      <a:pt x="4" y="98"/>
                    </a:lnTo>
                    <a:lnTo>
                      <a:pt x="2" y="97"/>
                    </a:lnTo>
                    <a:lnTo>
                      <a:pt x="0" y="94"/>
                    </a:lnTo>
                    <a:lnTo>
                      <a:pt x="0" y="92"/>
                    </a:lnTo>
                    <a:lnTo>
                      <a:pt x="2" y="89"/>
                    </a:lnTo>
                    <a:lnTo>
                      <a:pt x="4" y="85"/>
                    </a:lnTo>
                    <a:lnTo>
                      <a:pt x="7" y="82"/>
                    </a:lnTo>
                    <a:lnTo>
                      <a:pt x="8" y="80"/>
                    </a:lnTo>
                    <a:lnTo>
                      <a:pt x="12" y="78"/>
                    </a:lnTo>
                    <a:lnTo>
                      <a:pt x="14" y="76"/>
                    </a:lnTo>
                    <a:lnTo>
                      <a:pt x="16" y="74"/>
                    </a:lnTo>
                    <a:lnTo>
                      <a:pt x="20" y="72"/>
                    </a:lnTo>
                    <a:lnTo>
                      <a:pt x="23" y="72"/>
                    </a:lnTo>
                    <a:lnTo>
                      <a:pt x="26" y="69"/>
                    </a:lnTo>
                    <a:lnTo>
                      <a:pt x="30" y="68"/>
                    </a:lnTo>
                    <a:lnTo>
                      <a:pt x="32" y="68"/>
                    </a:lnTo>
                    <a:lnTo>
                      <a:pt x="35" y="66"/>
                    </a:lnTo>
                    <a:lnTo>
                      <a:pt x="39" y="65"/>
                    </a:lnTo>
                    <a:lnTo>
                      <a:pt x="42" y="64"/>
                    </a:lnTo>
                    <a:lnTo>
                      <a:pt x="46" y="62"/>
                    </a:lnTo>
                    <a:lnTo>
                      <a:pt x="51" y="62"/>
                    </a:lnTo>
                    <a:lnTo>
                      <a:pt x="54" y="60"/>
                    </a:lnTo>
                    <a:lnTo>
                      <a:pt x="56" y="60"/>
                    </a:lnTo>
                    <a:lnTo>
                      <a:pt x="59" y="58"/>
                    </a:lnTo>
                    <a:lnTo>
                      <a:pt x="63" y="58"/>
                    </a:lnTo>
                    <a:lnTo>
                      <a:pt x="64" y="57"/>
                    </a:lnTo>
                    <a:lnTo>
                      <a:pt x="68" y="57"/>
                    </a:lnTo>
                    <a:lnTo>
                      <a:pt x="71" y="56"/>
                    </a:lnTo>
                    <a:lnTo>
                      <a:pt x="74" y="54"/>
                    </a:lnTo>
                    <a:lnTo>
                      <a:pt x="78" y="52"/>
                    </a:lnTo>
                    <a:lnTo>
                      <a:pt x="83" y="49"/>
                    </a:lnTo>
                    <a:lnTo>
                      <a:pt x="83" y="46"/>
                    </a:lnTo>
                    <a:lnTo>
                      <a:pt x="86" y="44"/>
                    </a:lnTo>
                    <a:lnTo>
                      <a:pt x="86" y="41"/>
                    </a:lnTo>
                    <a:lnTo>
                      <a:pt x="88" y="38"/>
                    </a:lnTo>
                    <a:lnTo>
                      <a:pt x="88" y="34"/>
                    </a:lnTo>
                    <a:lnTo>
                      <a:pt x="90" y="30"/>
                    </a:lnTo>
                    <a:lnTo>
                      <a:pt x="90" y="26"/>
                    </a:lnTo>
                    <a:lnTo>
                      <a:pt x="91" y="24"/>
                    </a:lnTo>
                    <a:lnTo>
                      <a:pt x="91" y="20"/>
                    </a:lnTo>
                    <a:lnTo>
                      <a:pt x="92" y="16"/>
                    </a:lnTo>
                    <a:lnTo>
                      <a:pt x="92" y="12"/>
                    </a:lnTo>
                    <a:lnTo>
                      <a:pt x="94" y="8"/>
                    </a:lnTo>
                    <a:lnTo>
                      <a:pt x="95" y="4"/>
                    </a:lnTo>
                    <a:lnTo>
                      <a:pt x="98" y="1"/>
                    </a:lnTo>
                    <a:lnTo>
                      <a:pt x="100" y="0"/>
                    </a:lnTo>
                    <a:lnTo>
                      <a:pt x="103" y="1"/>
                    </a:lnTo>
                    <a:lnTo>
                      <a:pt x="106" y="1"/>
                    </a:lnTo>
                    <a:lnTo>
                      <a:pt x="108" y="4"/>
                    </a:lnTo>
                    <a:lnTo>
                      <a:pt x="111" y="6"/>
                    </a:lnTo>
                    <a:lnTo>
                      <a:pt x="111" y="10"/>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5" name="Freeform 22"/>
              <p:cNvSpPr>
                <a:spLocks/>
              </p:cNvSpPr>
              <p:nvPr/>
            </p:nvSpPr>
            <p:spPr bwMode="auto">
              <a:xfrm>
                <a:off x="3949" y="1686"/>
                <a:ext cx="69" cy="64"/>
              </a:xfrm>
              <a:custGeom>
                <a:avLst/>
                <a:gdLst>
                  <a:gd name="T0" fmla="*/ 12 w 69"/>
                  <a:gd name="T1" fmla="*/ 36 h 64"/>
                  <a:gd name="T2" fmla="*/ 15 w 69"/>
                  <a:gd name="T3" fmla="*/ 42 h 64"/>
                  <a:gd name="T4" fmla="*/ 21 w 69"/>
                  <a:gd name="T5" fmla="*/ 46 h 64"/>
                  <a:gd name="T6" fmla="*/ 28 w 69"/>
                  <a:gd name="T7" fmla="*/ 48 h 64"/>
                  <a:gd name="T8" fmla="*/ 36 w 69"/>
                  <a:gd name="T9" fmla="*/ 46 h 64"/>
                  <a:gd name="T10" fmla="*/ 43 w 69"/>
                  <a:gd name="T11" fmla="*/ 42 h 64"/>
                  <a:gd name="T12" fmla="*/ 48 w 69"/>
                  <a:gd name="T13" fmla="*/ 37 h 64"/>
                  <a:gd name="T14" fmla="*/ 52 w 69"/>
                  <a:gd name="T15" fmla="*/ 29 h 64"/>
                  <a:gd name="T16" fmla="*/ 52 w 69"/>
                  <a:gd name="T17" fmla="*/ 22 h 64"/>
                  <a:gd name="T18" fmla="*/ 47 w 69"/>
                  <a:gd name="T19" fmla="*/ 18 h 64"/>
                  <a:gd name="T20" fmla="*/ 41 w 69"/>
                  <a:gd name="T21" fmla="*/ 14 h 64"/>
                  <a:gd name="T22" fmla="*/ 36 w 69"/>
                  <a:gd name="T23" fmla="*/ 13 h 64"/>
                  <a:gd name="T24" fmla="*/ 28 w 69"/>
                  <a:gd name="T25" fmla="*/ 10 h 64"/>
                  <a:gd name="T26" fmla="*/ 27 w 69"/>
                  <a:gd name="T27" fmla="*/ 5 h 64"/>
                  <a:gd name="T28" fmla="*/ 31 w 69"/>
                  <a:gd name="T29" fmla="*/ 1 h 64"/>
                  <a:gd name="T30" fmla="*/ 39 w 69"/>
                  <a:gd name="T31" fmla="*/ 0 h 64"/>
                  <a:gd name="T32" fmla="*/ 48 w 69"/>
                  <a:gd name="T33" fmla="*/ 2 h 64"/>
                  <a:gd name="T34" fmla="*/ 59 w 69"/>
                  <a:gd name="T35" fmla="*/ 5 h 64"/>
                  <a:gd name="T36" fmla="*/ 65 w 69"/>
                  <a:gd name="T37" fmla="*/ 10 h 64"/>
                  <a:gd name="T38" fmla="*/ 67 w 69"/>
                  <a:gd name="T39" fmla="*/ 14 h 64"/>
                  <a:gd name="T40" fmla="*/ 68 w 69"/>
                  <a:gd name="T41" fmla="*/ 21 h 64"/>
                  <a:gd name="T42" fmla="*/ 68 w 69"/>
                  <a:gd name="T43" fmla="*/ 28 h 64"/>
                  <a:gd name="T44" fmla="*/ 67 w 69"/>
                  <a:gd name="T45" fmla="*/ 34 h 64"/>
                  <a:gd name="T46" fmla="*/ 65 w 69"/>
                  <a:gd name="T47" fmla="*/ 41 h 64"/>
                  <a:gd name="T48" fmla="*/ 61 w 69"/>
                  <a:gd name="T49" fmla="*/ 48 h 64"/>
                  <a:gd name="T50" fmla="*/ 57 w 69"/>
                  <a:gd name="T51" fmla="*/ 53 h 64"/>
                  <a:gd name="T52" fmla="*/ 52 w 69"/>
                  <a:gd name="T53" fmla="*/ 57 h 64"/>
                  <a:gd name="T54" fmla="*/ 44 w 69"/>
                  <a:gd name="T55" fmla="*/ 61 h 64"/>
                  <a:gd name="T56" fmla="*/ 37 w 69"/>
                  <a:gd name="T57" fmla="*/ 62 h 64"/>
                  <a:gd name="T58" fmla="*/ 31 w 69"/>
                  <a:gd name="T59" fmla="*/ 64 h 64"/>
                  <a:gd name="T60" fmla="*/ 24 w 69"/>
                  <a:gd name="T61" fmla="*/ 64 h 64"/>
                  <a:gd name="T62" fmla="*/ 17 w 69"/>
                  <a:gd name="T63" fmla="*/ 60 h 64"/>
                  <a:gd name="T64" fmla="*/ 8 w 69"/>
                  <a:gd name="T65" fmla="*/ 53 h 64"/>
                  <a:gd name="T66" fmla="*/ 3 w 69"/>
                  <a:gd name="T67" fmla="*/ 45 h 64"/>
                  <a:gd name="T68" fmla="*/ 0 w 69"/>
                  <a:gd name="T69" fmla="*/ 40 h 64"/>
                  <a:gd name="T70" fmla="*/ 0 w 69"/>
                  <a:gd name="T71" fmla="*/ 32 h 64"/>
                  <a:gd name="T72" fmla="*/ 7 w 69"/>
                  <a:gd name="T73" fmla="*/ 30 h 64"/>
                  <a:gd name="T74" fmla="*/ 11 w 69"/>
                  <a:gd name="T75" fmla="*/ 33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9" h="64">
                    <a:moveTo>
                      <a:pt x="11" y="33"/>
                    </a:moveTo>
                    <a:lnTo>
                      <a:pt x="12" y="36"/>
                    </a:lnTo>
                    <a:lnTo>
                      <a:pt x="13" y="40"/>
                    </a:lnTo>
                    <a:lnTo>
                      <a:pt x="15" y="42"/>
                    </a:lnTo>
                    <a:lnTo>
                      <a:pt x="19" y="45"/>
                    </a:lnTo>
                    <a:lnTo>
                      <a:pt x="21" y="46"/>
                    </a:lnTo>
                    <a:lnTo>
                      <a:pt x="24" y="48"/>
                    </a:lnTo>
                    <a:lnTo>
                      <a:pt x="28" y="48"/>
                    </a:lnTo>
                    <a:lnTo>
                      <a:pt x="32" y="48"/>
                    </a:lnTo>
                    <a:lnTo>
                      <a:pt x="36" y="46"/>
                    </a:lnTo>
                    <a:lnTo>
                      <a:pt x="39" y="45"/>
                    </a:lnTo>
                    <a:lnTo>
                      <a:pt x="43" y="42"/>
                    </a:lnTo>
                    <a:lnTo>
                      <a:pt x="45" y="41"/>
                    </a:lnTo>
                    <a:lnTo>
                      <a:pt x="48" y="37"/>
                    </a:lnTo>
                    <a:lnTo>
                      <a:pt x="52" y="33"/>
                    </a:lnTo>
                    <a:lnTo>
                      <a:pt x="52" y="29"/>
                    </a:lnTo>
                    <a:lnTo>
                      <a:pt x="53" y="25"/>
                    </a:lnTo>
                    <a:lnTo>
                      <a:pt x="52" y="22"/>
                    </a:lnTo>
                    <a:lnTo>
                      <a:pt x="51" y="20"/>
                    </a:lnTo>
                    <a:lnTo>
                      <a:pt x="47" y="18"/>
                    </a:lnTo>
                    <a:lnTo>
                      <a:pt x="45" y="16"/>
                    </a:lnTo>
                    <a:lnTo>
                      <a:pt x="41" y="14"/>
                    </a:lnTo>
                    <a:lnTo>
                      <a:pt x="39" y="14"/>
                    </a:lnTo>
                    <a:lnTo>
                      <a:pt x="36" y="13"/>
                    </a:lnTo>
                    <a:lnTo>
                      <a:pt x="33" y="12"/>
                    </a:lnTo>
                    <a:lnTo>
                      <a:pt x="28" y="10"/>
                    </a:lnTo>
                    <a:lnTo>
                      <a:pt x="27" y="8"/>
                    </a:lnTo>
                    <a:lnTo>
                      <a:pt x="27" y="5"/>
                    </a:lnTo>
                    <a:lnTo>
                      <a:pt x="28" y="2"/>
                    </a:lnTo>
                    <a:lnTo>
                      <a:pt x="31" y="1"/>
                    </a:lnTo>
                    <a:lnTo>
                      <a:pt x="35" y="0"/>
                    </a:lnTo>
                    <a:lnTo>
                      <a:pt x="39" y="0"/>
                    </a:lnTo>
                    <a:lnTo>
                      <a:pt x="44" y="1"/>
                    </a:lnTo>
                    <a:lnTo>
                      <a:pt x="48" y="2"/>
                    </a:lnTo>
                    <a:lnTo>
                      <a:pt x="55" y="4"/>
                    </a:lnTo>
                    <a:lnTo>
                      <a:pt x="59" y="5"/>
                    </a:lnTo>
                    <a:lnTo>
                      <a:pt x="63" y="8"/>
                    </a:lnTo>
                    <a:lnTo>
                      <a:pt x="65" y="10"/>
                    </a:lnTo>
                    <a:lnTo>
                      <a:pt x="67" y="13"/>
                    </a:lnTo>
                    <a:lnTo>
                      <a:pt x="67" y="14"/>
                    </a:lnTo>
                    <a:lnTo>
                      <a:pt x="68" y="18"/>
                    </a:lnTo>
                    <a:lnTo>
                      <a:pt x="68" y="21"/>
                    </a:lnTo>
                    <a:lnTo>
                      <a:pt x="69" y="24"/>
                    </a:lnTo>
                    <a:lnTo>
                      <a:pt x="68" y="28"/>
                    </a:lnTo>
                    <a:lnTo>
                      <a:pt x="68" y="30"/>
                    </a:lnTo>
                    <a:lnTo>
                      <a:pt x="67" y="34"/>
                    </a:lnTo>
                    <a:lnTo>
                      <a:pt x="67" y="38"/>
                    </a:lnTo>
                    <a:lnTo>
                      <a:pt x="65" y="41"/>
                    </a:lnTo>
                    <a:lnTo>
                      <a:pt x="64" y="45"/>
                    </a:lnTo>
                    <a:lnTo>
                      <a:pt x="61" y="48"/>
                    </a:lnTo>
                    <a:lnTo>
                      <a:pt x="60" y="52"/>
                    </a:lnTo>
                    <a:lnTo>
                      <a:pt x="57" y="53"/>
                    </a:lnTo>
                    <a:lnTo>
                      <a:pt x="55" y="56"/>
                    </a:lnTo>
                    <a:lnTo>
                      <a:pt x="52" y="57"/>
                    </a:lnTo>
                    <a:lnTo>
                      <a:pt x="48" y="60"/>
                    </a:lnTo>
                    <a:lnTo>
                      <a:pt x="44" y="61"/>
                    </a:lnTo>
                    <a:lnTo>
                      <a:pt x="41" y="62"/>
                    </a:lnTo>
                    <a:lnTo>
                      <a:pt x="37" y="62"/>
                    </a:lnTo>
                    <a:lnTo>
                      <a:pt x="33" y="64"/>
                    </a:lnTo>
                    <a:lnTo>
                      <a:pt x="31" y="64"/>
                    </a:lnTo>
                    <a:lnTo>
                      <a:pt x="28" y="64"/>
                    </a:lnTo>
                    <a:lnTo>
                      <a:pt x="24" y="64"/>
                    </a:lnTo>
                    <a:lnTo>
                      <a:pt x="21" y="62"/>
                    </a:lnTo>
                    <a:lnTo>
                      <a:pt x="17" y="60"/>
                    </a:lnTo>
                    <a:lnTo>
                      <a:pt x="12" y="57"/>
                    </a:lnTo>
                    <a:lnTo>
                      <a:pt x="8" y="53"/>
                    </a:lnTo>
                    <a:lnTo>
                      <a:pt x="5" y="48"/>
                    </a:lnTo>
                    <a:lnTo>
                      <a:pt x="3" y="45"/>
                    </a:lnTo>
                    <a:lnTo>
                      <a:pt x="1" y="42"/>
                    </a:lnTo>
                    <a:lnTo>
                      <a:pt x="0" y="40"/>
                    </a:lnTo>
                    <a:lnTo>
                      <a:pt x="0" y="37"/>
                    </a:lnTo>
                    <a:lnTo>
                      <a:pt x="0" y="32"/>
                    </a:lnTo>
                    <a:lnTo>
                      <a:pt x="3" y="30"/>
                    </a:lnTo>
                    <a:lnTo>
                      <a:pt x="7" y="30"/>
                    </a:lnTo>
                    <a:lnTo>
                      <a:pt x="11" y="33"/>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6" name="Freeform 23"/>
              <p:cNvSpPr>
                <a:spLocks/>
              </p:cNvSpPr>
              <p:nvPr/>
            </p:nvSpPr>
            <p:spPr bwMode="auto">
              <a:xfrm>
                <a:off x="3712" y="1361"/>
                <a:ext cx="34" cy="234"/>
              </a:xfrm>
              <a:custGeom>
                <a:avLst/>
                <a:gdLst>
                  <a:gd name="T0" fmla="*/ 20 w 34"/>
                  <a:gd name="T1" fmla="*/ 13 h 234"/>
                  <a:gd name="T2" fmla="*/ 16 w 34"/>
                  <a:gd name="T3" fmla="*/ 23 h 234"/>
                  <a:gd name="T4" fmla="*/ 13 w 34"/>
                  <a:gd name="T5" fmla="*/ 32 h 234"/>
                  <a:gd name="T6" fmla="*/ 10 w 34"/>
                  <a:gd name="T7" fmla="*/ 44 h 234"/>
                  <a:gd name="T8" fmla="*/ 9 w 34"/>
                  <a:gd name="T9" fmla="*/ 58 h 234"/>
                  <a:gd name="T10" fmla="*/ 8 w 34"/>
                  <a:gd name="T11" fmla="*/ 71 h 234"/>
                  <a:gd name="T12" fmla="*/ 8 w 34"/>
                  <a:gd name="T13" fmla="*/ 86 h 234"/>
                  <a:gd name="T14" fmla="*/ 9 w 34"/>
                  <a:gd name="T15" fmla="*/ 100 h 234"/>
                  <a:gd name="T16" fmla="*/ 10 w 34"/>
                  <a:gd name="T17" fmla="*/ 116 h 234"/>
                  <a:gd name="T18" fmla="*/ 12 w 34"/>
                  <a:gd name="T19" fmla="*/ 131 h 234"/>
                  <a:gd name="T20" fmla="*/ 13 w 34"/>
                  <a:gd name="T21" fmla="*/ 147 h 234"/>
                  <a:gd name="T22" fmla="*/ 16 w 34"/>
                  <a:gd name="T23" fmla="*/ 162 h 234"/>
                  <a:gd name="T24" fmla="*/ 18 w 34"/>
                  <a:gd name="T25" fmla="*/ 175 h 234"/>
                  <a:gd name="T26" fmla="*/ 21 w 34"/>
                  <a:gd name="T27" fmla="*/ 188 h 234"/>
                  <a:gd name="T28" fmla="*/ 25 w 34"/>
                  <a:gd name="T29" fmla="*/ 200 h 234"/>
                  <a:gd name="T30" fmla="*/ 29 w 34"/>
                  <a:gd name="T31" fmla="*/ 210 h 234"/>
                  <a:gd name="T32" fmla="*/ 34 w 34"/>
                  <a:gd name="T33" fmla="*/ 218 h 234"/>
                  <a:gd name="T34" fmla="*/ 34 w 34"/>
                  <a:gd name="T35" fmla="*/ 223 h 234"/>
                  <a:gd name="T36" fmla="*/ 34 w 34"/>
                  <a:gd name="T37" fmla="*/ 228 h 234"/>
                  <a:gd name="T38" fmla="*/ 33 w 34"/>
                  <a:gd name="T39" fmla="*/ 231 h 234"/>
                  <a:gd name="T40" fmla="*/ 29 w 34"/>
                  <a:gd name="T41" fmla="*/ 234 h 234"/>
                  <a:gd name="T42" fmla="*/ 25 w 34"/>
                  <a:gd name="T43" fmla="*/ 234 h 234"/>
                  <a:gd name="T44" fmla="*/ 21 w 34"/>
                  <a:gd name="T45" fmla="*/ 234 h 234"/>
                  <a:gd name="T46" fmla="*/ 17 w 34"/>
                  <a:gd name="T47" fmla="*/ 231 h 234"/>
                  <a:gd name="T48" fmla="*/ 14 w 34"/>
                  <a:gd name="T49" fmla="*/ 227 h 234"/>
                  <a:gd name="T50" fmla="*/ 12 w 34"/>
                  <a:gd name="T51" fmla="*/ 218 h 234"/>
                  <a:gd name="T52" fmla="*/ 9 w 34"/>
                  <a:gd name="T53" fmla="*/ 206 h 234"/>
                  <a:gd name="T54" fmla="*/ 6 w 34"/>
                  <a:gd name="T55" fmla="*/ 192 h 234"/>
                  <a:gd name="T56" fmla="*/ 5 w 34"/>
                  <a:gd name="T57" fmla="*/ 179 h 234"/>
                  <a:gd name="T58" fmla="*/ 2 w 34"/>
                  <a:gd name="T59" fmla="*/ 163 h 234"/>
                  <a:gd name="T60" fmla="*/ 1 w 34"/>
                  <a:gd name="T61" fmla="*/ 147 h 234"/>
                  <a:gd name="T62" fmla="*/ 0 w 34"/>
                  <a:gd name="T63" fmla="*/ 131 h 234"/>
                  <a:gd name="T64" fmla="*/ 0 w 34"/>
                  <a:gd name="T65" fmla="*/ 115 h 234"/>
                  <a:gd name="T66" fmla="*/ 0 w 34"/>
                  <a:gd name="T67" fmla="*/ 98 h 234"/>
                  <a:gd name="T68" fmla="*/ 0 w 34"/>
                  <a:gd name="T69" fmla="*/ 82 h 234"/>
                  <a:gd name="T70" fmla="*/ 1 w 34"/>
                  <a:gd name="T71" fmla="*/ 66 h 234"/>
                  <a:gd name="T72" fmla="*/ 2 w 34"/>
                  <a:gd name="T73" fmla="*/ 51 h 234"/>
                  <a:gd name="T74" fmla="*/ 4 w 34"/>
                  <a:gd name="T75" fmla="*/ 36 h 234"/>
                  <a:gd name="T76" fmla="*/ 8 w 34"/>
                  <a:gd name="T77" fmla="*/ 24 h 234"/>
                  <a:gd name="T78" fmla="*/ 10 w 34"/>
                  <a:gd name="T79" fmla="*/ 12 h 234"/>
                  <a:gd name="T80" fmla="*/ 16 w 34"/>
                  <a:gd name="T81" fmla="*/ 4 h 234"/>
                  <a:gd name="T82" fmla="*/ 18 w 34"/>
                  <a:gd name="T83" fmla="*/ 0 h 234"/>
                  <a:gd name="T84" fmla="*/ 21 w 34"/>
                  <a:gd name="T85" fmla="*/ 3 h 234"/>
                  <a:gd name="T86" fmla="*/ 21 w 34"/>
                  <a:gd name="T87" fmla="*/ 4 h 234"/>
                  <a:gd name="T88" fmla="*/ 21 w 34"/>
                  <a:gd name="T89" fmla="*/ 7 h 234"/>
                  <a:gd name="T90" fmla="*/ 21 w 34"/>
                  <a:gd name="T91" fmla="*/ 9 h 234"/>
                  <a:gd name="T92" fmla="*/ 20 w 34"/>
                  <a:gd name="T93" fmla="*/ 13 h 234"/>
                  <a:gd name="T94" fmla="*/ 20 w 34"/>
                  <a:gd name="T95" fmla="*/ 13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 h="234">
                    <a:moveTo>
                      <a:pt x="20" y="13"/>
                    </a:moveTo>
                    <a:lnTo>
                      <a:pt x="16" y="23"/>
                    </a:lnTo>
                    <a:lnTo>
                      <a:pt x="13" y="32"/>
                    </a:lnTo>
                    <a:lnTo>
                      <a:pt x="10" y="44"/>
                    </a:lnTo>
                    <a:lnTo>
                      <a:pt x="9" y="58"/>
                    </a:lnTo>
                    <a:lnTo>
                      <a:pt x="8" y="71"/>
                    </a:lnTo>
                    <a:lnTo>
                      <a:pt x="8" y="86"/>
                    </a:lnTo>
                    <a:lnTo>
                      <a:pt x="9" y="100"/>
                    </a:lnTo>
                    <a:lnTo>
                      <a:pt x="10" y="116"/>
                    </a:lnTo>
                    <a:lnTo>
                      <a:pt x="12" y="131"/>
                    </a:lnTo>
                    <a:lnTo>
                      <a:pt x="13" y="147"/>
                    </a:lnTo>
                    <a:lnTo>
                      <a:pt x="16" y="162"/>
                    </a:lnTo>
                    <a:lnTo>
                      <a:pt x="18" y="175"/>
                    </a:lnTo>
                    <a:lnTo>
                      <a:pt x="21" y="188"/>
                    </a:lnTo>
                    <a:lnTo>
                      <a:pt x="25" y="200"/>
                    </a:lnTo>
                    <a:lnTo>
                      <a:pt x="29" y="210"/>
                    </a:lnTo>
                    <a:lnTo>
                      <a:pt x="34" y="218"/>
                    </a:lnTo>
                    <a:lnTo>
                      <a:pt x="34" y="223"/>
                    </a:lnTo>
                    <a:lnTo>
                      <a:pt x="34" y="228"/>
                    </a:lnTo>
                    <a:lnTo>
                      <a:pt x="33" y="231"/>
                    </a:lnTo>
                    <a:lnTo>
                      <a:pt x="29" y="234"/>
                    </a:lnTo>
                    <a:lnTo>
                      <a:pt x="25" y="234"/>
                    </a:lnTo>
                    <a:lnTo>
                      <a:pt x="21" y="234"/>
                    </a:lnTo>
                    <a:lnTo>
                      <a:pt x="17" y="231"/>
                    </a:lnTo>
                    <a:lnTo>
                      <a:pt x="14" y="227"/>
                    </a:lnTo>
                    <a:lnTo>
                      <a:pt x="12" y="218"/>
                    </a:lnTo>
                    <a:lnTo>
                      <a:pt x="9" y="206"/>
                    </a:lnTo>
                    <a:lnTo>
                      <a:pt x="6" y="192"/>
                    </a:lnTo>
                    <a:lnTo>
                      <a:pt x="5" y="179"/>
                    </a:lnTo>
                    <a:lnTo>
                      <a:pt x="2" y="163"/>
                    </a:lnTo>
                    <a:lnTo>
                      <a:pt x="1" y="147"/>
                    </a:lnTo>
                    <a:lnTo>
                      <a:pt x="0" y="131"/>
                    </a:lnTo>
                    <a:lnTo>
                      <a:pt x="0" y="115"/>
                    </a:lnTo>
                    <a:lnTo>
                      <a:pt x="0" y="98"/>
                    </a:lnTo>
                    <a:lnTo>
                      <a:pt x="0" y="82"/>
                    </a:lnTo>
                    <a:lnTo>
                      <a:pt x="1" y="66"/>
                    </a:lnTo>
                    <a:lnTo>
                      <a:pt x="2" y="51"/>
                    </a:lnTo>
                    <a:lnTo>
                      <a:pt x="4" y="36"/>
                    </a:lnTo>
                    <a:lnTo>
                      <a:pt x="8" y="24"/>
                    </a:lnTo>
                    <a:lnTo>
                      <a:pt x="10" y="12"/>
                    </a:lnTo>
                    <a:lnTo>
                      <a:pt x="16" y="4"/>
                    </a:lnTo>
                    <a:lnTo>
                      <a:pt x="18" y="0"/>
                    </a:lnTo>
                    <a:lnTo>
                      <a:pt x="21" y="3"/>
                    </a:lnTo>
                    <a:lnTo>
                      <a:pt x="21" y="4"/>
                    </a:lnTo>
                    <a:lnTo>
                      <a:pt x="21" y="7"/>
                    </a:lnTo>
                    <a:lnTo>
                      <a:pt x="21" y="9"/>
                    </a:lnTo>
                    <a:lnTo>
                      <a:pt x="20" y="13"/>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7" name="Freeform 24"/>
              <p:cNvSpPr>
                <a:spLocks/>
              </p:cNvSpPr>
              <p:nvPr/>
            </p:nvSpPr>
            <p:spPr bwMode="auto">
              <a:xfrm>
                <a:off x="3717" y="1448"/>
                <a:ext cx="41" cy="133"/>
              </a:xfrm>
              <a:custGeom>
                <a:avLst/>
                <a:gdLst>
                  <a:gd name="T0" fmla="*/ 41 w 41"/>
                  <a:gd name="T1" fmla="*/ 4 h 133"/>
                  <a:gd name="T2" fmla="*/ 39 w 41"/>
                  <a:gd name="T3" fmla="*/ 12 h 133"/>
                  <a:gd name="T4" fmla="*/ 37 w 41"/>
                  <a:gd name="T5" fmla="*/ 20 h 133"/>
                  <a:gd name="T6" fmla="*/ 36 w 41"/>
                  <a:gd name="T7" fmla="*/ 28 h 133"/>
                  <a:gd name="T8" fmla="*/ 35 w 41"/>
                  <a:gd name="T9" fmla="*/ 36 h 133"/>
                  <a:gd name="T10" fmla="*/ 33 w 41"/>
                  <a:gd name="T11" fmla="*/ 44 h 133"/>
                  <a:gd name="T12" fmla="*/ 33 w 41"/>
                  <a:gd name="T13" fmla="*/ 51 h 133"/>
                  <a:gd name="T14" fmla="*/ 32 w 41"/>
                  <a:gd name="T15" fmla="*/ 59 h 133"/>
                  <a:gd name="T16" fmla="*/ 32 w 41"/>
                  <a:gd name="T17" fmla="*/ 67 h 133"/>
                  <a:gd name="T18" fmla="*/ 31 w 41"/>
                  <a:gd name="T19" fmla="*/ 73 h 133"/>
                  <a:gd name="T20" fmla="*/ 29 w 41"/>
                  <a:gd name="T21" fmla="*/ 80 h 133"/>
                  <a:gd name="T22" fmla="*/ 28 w 41"/>
                  <a:gd name="T23" fmla="*/ 87 h 133"/>
                  <a:gd name="T24" fmla="*/ 27 w 41"/>
                  <a:gd name="T25" fmla="*/ 95 h 133"/>
                  <a:gd name="T26" fmla="*/ 23 w 41"/>
                  <a:gd name="T27" fmla="*/ 101 h 133"/>
                  <a:gd name="T28" fmla="*/ 20 w 41"/>
                  <a:gd name="T29" fmla="*/ 109 h 133"/>
                  <a:gd name="T30" fmla="*/ 17 w 41"/>
                  <a:gd name="T31" fmla="*/ 116 h 133"/>
                  <a:gd name="T32" fmla="*/ 13 w 41"/>
                  <a:gd name="T33" fmla="*/ 124 h 133"/>
                  <a:gd name="T34" fmla="*/ 11 w 41"/>
                  <a:gd name="T35" fmla="*/ 128 h 133"/>
                  <a:gd name="T36" fmla="*/ 8 w 41"/>
                  <a:gd name="T37" fmla="*/ 132 h 133"/>
                  <a:gd name="T38" fmla="*/ 4 w 41"/>
                  <a:gd name="T39" fmla="*/ 133 h 133"/>
                  <a:gd name="T40" fmla="*/ 3 w 41"/>
                  <a:gd name="T41" fmla="*/ 133 h 133"/>
                  <a:gd name="T42" fmla="*/ 0 w 41"/>
                  <a:gd name="T43" fmla="*/ 131 h 133"/>
                  <a:gd name="T44" fmla="*/ 0 w 41"/>
                  <a:gd name="T45" fmla="*/ 128 h 133"/>
                  <a:gd name="T46" fmla="*/ 1 w 41"/>
                  <a:gd name="T47" fmla="*/ 123 h 133"/>
                  <a:gd name="T48" fmla="*/ 4 w 41"/>
                  <a:gd name="T49" fmla="*/ 119 h 133"/>
                  <a:gd name="T50" fmla="*/ 7 w 41"/>
                  <a:gd name="T51" fmla="*/ 109 h 133"/>
                  <a:gd name="T52" fmla="*/ 9 w 41"/>
                  <a:gd name="T53" fmla="*/ 103 h 133"/>
                  <a:gd name="T54" fmla="*/ 12 w 41"/>
                  <a:gd name="T55" fmla="*/ 96 h 133"/>
                  <a:gd name="T56" fmla="*/ 15 w 41"/>
                  <a:gd name="T57" fmla="*/ 89 h 133"/>
                  <a:gd name="T58" fmla="*/ 16 w 41"/>
                  <a:gd name="T59" fmla="*/ 83 h 133"/>
                  <a:gd name="T60" fmla="*/ 17 w 41"/>
                  <a:gd name="T61" fmla="*/ 76 h 133"/>
                  <a:gd name="T62" fmla="*/ 19 w 41"/>
                  <a:gd name="T63" fmla="*/ 69 h 133"/>
                  <a:gd name="T64" fmla="*/ 20 w 41"/>
                  <a:gd name="T65" fmla="*/ 64 h 133"/>
                  <a:gd name="T66" fmla="*/ 20 w 41"/>
                  <a:gd name="T67" fmla="*/ 56 h 133"/>
                  <a:gd name="T68" fmla="*/ 23 w 41"/>
                  <a:gd name="T69" fmla="*/ 51 h 133"/>
                  <a:gd name="T70" fmla="*/ 23 w 41"/>
                  <a:gd name="T71" fmla="*/ 44 h 133"/>
                  <a:gd name="T72" fmla="*/ 24 w 41"/>
                  <a:gd name="T73" fmla="*/ 36 h 133"/>
                  <a:gd name="T74" fmla="*/ 27 w 41"/>
                  <a:gd name="T75" fmla="*/ 29 h 133"/>
                  <a:gd name="T76" fmla="*/ 28 w 41"/>
                  <a:gd name="T77" fmla="*/ 23 h 133"/>
                  <a:gd name="T78" fmla="*/ 29 w 41"/>
                  <a:gd name="T79" fmla="*/ 15 h 133"/>
                  <a:gd name="T80" fmla="*/ 32 w 41"/>
                  <a:gd name="T81" fmla="*/ 7 h 133"/>
                  <a:gd name="T82" fmla="*/ 35 w 41"/>
                  <a:gd name="T83" fmla="*/ 1 h 133"/>
                  <a:gd name="T84" fmla="*/ 37 w 41"/>
                  <a:gd name="T85" fmla="*/ 0 h 133"/>
                  <a:gd name="T86" fmla="*/ 40 w 41"/>
                  <a:gd name="T87" fmla="*/ 0 h 133"/>
                  <a:gd name="T88" fmla="*/ 41 w 41"/>
                  <a:gd name="T89" fmla="*/ 4 h 133"/>
                  <a:gd name="T90" fmla="*/ 41 w 41"/>
                  <a:gd name="T91" fmla="*/ 4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1" h="133">
                    <a:moveTo>
                      <a:pt x="41" y="4"/>
                    </a:moveTo>
                    <a:lnTo>
                      <a:pt x="39" y="12"/>
                    </a:lnTo>
                    <a:lnTo>
                      <a:pt x="37" y="20"/>
                    </a:lnTo>
                    <a:lnTo>
                      <a:pt x="36" y="28"/>
                    </a:lnTo>
                    <a:lnTo>
                      <a:pt x="35" y="36"/>
                    </a:lnTo>
                    <a:lnTo>
                      <a:pt x="33" y="44"/>
                    </a:lnTo>
                    <a:lnTo>
                      <a:pt x="33" y="51"/>
                    </a:lnTo>
                    <a:lnTo>
                      <a:pt x="32" y="59"/>
                    </a:lnTo>
                    <a:lnTo>
                      <a:pt x="32" y="67"/>
                    </a:lnTo>
                    <a:lnTo>
                      <a:pt x="31" y="73"/>
                    </a:lnTo>
                    <a:lnTo>
                      <a:pt x="29" y="80"/>
                    </a:lnTo>
                    <a:lnTo>
                      <a:pt x="28" y="87"/>
                    </a:lnTo>
                    <a:lnTo>
                      <a:pt x="27" y="95"/>
                    </a:lnTo>
                    <a:lnTo>
                      <a:pt x="23" y="101"/>
                    </a:lnTo>
                    <a:lnTo>
                      <a:pt x="20" y="109"/>
                    </a:lnTo>
                    <a:lnTo>
                      <a:pt x="17" y="116"/>
                    </a:lnTo>
                    <a:lnTo>
                      <a:pt x="13" y="124"/>
                    </a:lnTo>
                    <a:lnTo>
                      <a:pt x="11" y="128"/>
                    </a:lnTo>
                    <a:lnTo>
                      <a:pt x="8" y="132"/>
                    </a:lnTo>
                    <a:lnTo>
                      <a:pt x="4" y="133"/>
                    </a:lnTo>
                    <a:lnTo>
                      <a:pt x="3" y="133"/>
                    </a:lnTo>
                    <a:lnTo>
                      <a:pt x="0" y="131"/>
                    </a:lnTo>
                    <a:lnTo>
                      <a:pt x="0" y="128"/>
                    </a:lnTo>
                    <a:lnTo>
                      <a:pt x="1" y="123"/>
                    </a:lnTo>
                    <a:lnTo>
                      <a:pt x="4" y="119"/>
                    </a:lnTo>
                    <a:lnTo>
                      <a:pt x="7" y="109"/>
                    </a:lnTo>
                    <a:lnTo>
                      <a:pt x="9" y="103"/>
                    </a:lnTo>
                    <a:lnTo>
                      <a:pt x="12" y="96"/>
                    </a:lnTo>
                    <a:lnTo>
                      <a:pt x="15" y="89"/>
                    </a:lnTo>
                    <a:lnTo>
                      <a:pt x="16" y="83"/>
                    </a:lnTo>
                    <a:lnTo>
                      <a:pt x="17" y="76"/>
                    </a:lnTo>
                    <a:lnTo>
                      <a:pt x="19" y="69"/>
                    </a:lnTo>
                    <a:lnTo>
                      <a:pt x="20" y="64"/>
                    </a:lnTo>
                    <a:lnTo>
                      <a:pt x="20" y="56"/>
                    </a:lnTo>
                    <a:lnTo>
                      <a:pt x="23" y="51"/>
                    </a:lnTo>
                    <a:lnTo>
                      <a:pt x="23" y="44"/>
                    </a:lnTo>
                    <a:lnTo>
                      <a:pt x="24" y="36"/>
                    </a:lnTo>
                    <a:lnTo>
                      <a:pt x="27" y="29"/>
                    </a:lnTo>
                    <a:lnTo>
                      <a:pt x="28" y="23"/>
                    </a:lnTo>
                    <a:lnTo>
                      <a:pt x="29" y="15"/>
                    </a:lnTo>
                    <a:lnTo>
                      <a:pt x="32" y="7"/>
                    </a:lnTo>
                    <a:lnTo>
                      <a:pt x="35" y="1"/>
                    </a:lnTo>
                    <a:lnTo>
                      <a:pt x="37" y="0"/>
                    </a:lnTo>
                    <a:lnTo>
                      <a:pt x="40" y="0"/>
                    </a:lnTo>
                    <a:lnTo>
                      <a:pt x="41" y="4"/>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8" name="Freeform 25"/>
              <p:cNvSpPr>
                <a:spLocks/>
              </p:cNvSpPr>
              <p:nvPr/>
            </p:nvSpPr>
            <p:spPr bwMode="auto">
              <a:xfrm>
                <a:off x="3717" y="1567"/>
                <a:ext cx="161" cy="159"/>
              </a:xfrm>
              <a:custGeom>
                <a:avLst/>
                <a:gdLst>
                  <a:gd name="T0" fmla="*/ 15 w 161"/>
                  <a:gd name="T1" fmla="*/ 12 h 159"/>
                  <a:gd name="T2" fmla="*/ 19 w 161"/>
                  <a:gd name="T3" fmla="*/ 24 h 159"/>
                  <a:gd name="T4" fmla="*/ 21 w 161"/>
                  <a:gd name="T5" fmla="*/ 36 h 159"/>
                  <a:gd name="T6" fmla="*/ 24 w 161"/>
                  <a:gd name="T7" fmla="*/ 46 h 159"/>
                  <a:gd name="T8" fmla="*/ 28 w 161"/>
                  <a:gd name="T9" fmla="*/ 56 h 159"/>
                  <a:gd name="T10" fmla="*/ 31 w 161"/>
                  <a:gd name="T11" fmla="*/ 66 h 159"/>
                  <a:gd name="T12" fmla="*/ 35 w 161"/>
                  <a:gd name="T13" fmla="*/ 80 h 159"/>
                  <a:gd name="T14" fmla="*/ 37 w 161"/>
                  <a:gd name="T15" fmla="*/ 92 h 159"/>
                  <a:gd name="T16" fmla="*/ 40 w 161"/>
                  <a:gd name="T17" fmla="*/ 105 h 159"/>
                  <a:gd name="T18" fmla="*/ 48 w 161"/>
                  <a:gd name="T19" fmla="*/ 116 h 159"/>
                  <a:gd name="T20" fmla="*/ 60 w 161"/>
                  <a:gd name="T21" fmla="*/ 125 h 159"/>
                  <a:gd name="T22" fmla="*/ 73 w 161"/>
                  <a:gd name="T23" fmla="*/ 132 h 159"/>
                  <a:gd name="T24" fmla="*/ 89 w 161"/>
                  <a:gd name="T25" fmla="*/ 136 h 159"/>
                  <a:gd name="T26" fmla="*/ 107 w 161"/>
                  <a:gd name="T27" fmla="*/ 139 h 159"/>
                  <a:gd name="T28" fmla="*/ 125 w 161"/>
                  <a:gd name="T29" fmla="*/ 141 h 159"/>
                  <a:gd name="T30" fmla="*/ 144 w 161"/>
                  <a:gd name="T31" fmla="*/ 144 h 159"/>
                  <a:gd name="T32" fmla="*/ 156 w 161"/>
                  <a:gd name="T33" fmla="*/ 144 h 159"/>
                  <a:gd name="T34" fmla="*/ 159 w 161"/>
                  <a:gd name="T35" fmla="*/ 145 h 159"/>
                  <a:gd name="T36" fmla="*/ 161 w 161"/>
                  <a:gd name="T37" fmla="*/ 148 h 159"/>
                  <a:gd name="T38" fmla="*/ 157 w 161"/>
                  <a:gd name="T39" fmla="*/ 152 h 159"/>
                  <a:gd name="T40" fmla="*/ 151 w 161"/>
                  <a:gd name="T41" fmla="*/ 156 h 159"/>
                  <a:gd name="T42" fmla="*/ 143 w 161"/>
                  <a:gd name="T43" fmla="*/ 157 h 159"/>
                  <a:gd name="T44" fmla="*/ 131 w 161"/>
                  <a:gd name="T45" fmla="*/ 157 h 159"/>
                  <a:gd name="T46" fmla="*/ 112 w 161"/>
                  <a:gd name="T47" fmla="*/ 155 h 159"/>
                  <a:gd name="T48" fmla="*/ 92 w 161"/>
                  <a:gd name="T49" fmla="*/ 151 h 159"/>
                  <a:gd name="T50" fmla="*/ 75 w 161"/>
                  <a:gd name="T51" fmla="*/ 147 h 159"/>
                  <a:gd name="T52" fmla="*/ 59 w 161"/>
                  <a:gd name="T53" fmla="*/ 141 h 159"/>
                  <a:gd name="T54" fmla="*/ 45 w 161"/>
                  <a:gd name="T55" fmla="*/ 133 h 159"/>
                  <a:gd name="T56" fmla="*/ 33 w 161"/>
                  <a:gd name="T57" fmla="*/ 124 h 159"/>
                  <a:gd name="T58" fmla="*/ 24 w 161"/>
                  <a:gd name="T59" fmla="*/ 111 h 159"/>
                  <a:gd name="T60" fmla="*/ 21 w 161"/>
                  <a:gd name="T61" fmla="*/ 96 h 159"/>
                  <a:gd name="T62" fmla="*/ 19 w 161"/>
                  <a:gd name="T63" fmla="*/ 82 h 159"/>
                  <a:gd name="T64" fmla="*/ 16 w 161"/>
                  <a:gd name="T65" fmla="*/ 72 h 159"/>
                  <a:gd name="T66" fmla="*/ 13 w 161"/>
                  <a:gd name="T67" fmla="*/ 60 h 159"/>
                  <a:gd name="T68" fmla="*/ 11 w 161"/>
                  <a:gd name="T69" fmla="*/ 49 h 159"/>
                  <a:gd name="T70" fmla="*/ 8 w 161"/>
                  <a:gd name="T71" fmla="*/ 38 h 159"/>
                  <a:gd name="T72" fmla="*/ 5 w 161"/>
                  <a:gd name="T73" fmla="*/ 28 h 159"/>
                  <a:gd name="T74" fmla="*/ 1 w 161"/>
                  <a:gd name="T75" fmla="*/ 16 h 159"/>
                  <a:gd name="T76" fmla="*/ 0 w 161"/>
                  <a:gd name="T77" fmla="*/ 5 h 159"/>
                  <a:gd name="T78" fmla="*/ 3 w 161"/>
                  <a:gd name="T79" fmla="*/ 1 h 159"/>
                  <a:gd name="T80" fmla="*/ 8 w 161"/>
                  <a:gd name="T81" fmla="*/ 0 h 159"/>
                  <a:gd name="T82" fmla="*/ 12 w 161"/>
                  <a:gd name="T83" fmla="*/ 2 h 159"/>
                  <a:gd name="T84" fmla="*/ 13 w 161"/>
                  <a:gd name="T85" fmla="*/ 5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1" h="159">
                    <a:moveTo>
                      <a:pt x="13" y="5"/>
                    </a:moveTo>
                    <a:lnTo>
                      <a:pt x="15" y="12"/>
                    </a:lnTo>
                    <a:lnTo>
                      <a:pt x="16" y="18"/>
                    </a:lnTo>
                    <a:lnTo>
                      <a:pt x="19" y="24"/>
                    </a:lnTo>
                    <a:lnTo>
                      <a:pt x="20" y="30"/>
                    </a:lnTo>
                    <a:lnTo>
                      <a:pt x="21" y="36"/>
                    </a:lnTo>
                    <a:lnTo>
                      <a:pt x="23" y="41"/>
                    </a:lnTo>
                    <a:lnTo>
                      <a:pt x="24" y="46"/>
                    </a:lnTo>
                    <a:lnTo>
                      <a:pt x="27" y="52"/>
                    </a:lnTo>
                    <a:lnTo>
                      <a:pt x="28" y="56"/>
                    </a:lnTo>
                    <a:lnTo>
                      <a:pt x="29" y="61"/>
                    </a:lnTo>
                    <a:lnTo>
                      <a:pt x="31" y="66"/>
                    </a:lnTo>
                    <a:lnTo>
                      <a:pt x="32" y="74"/>
                    </a:lnTo>
                    <a:lnTo>
                      <a:pt x="35" y="80"/>
                    </a:lnTo>
                    <a:lnTo>
                      <a:pt x="36" y="85"/>
                    </a:lnTo>
                    <a:lnTo>
                      <a:pt x="37" y="92"/>
                    </a:lnTo>
                    <a:lnTo>
                      <a:pt x="39" y="100"/>
                    </a:lnTo>
                    <a:lnTo>
                      <a:pt x="40" y="105"/>
                    </a:lnTo>
                    <a:lnTo>
                      <a:pt x="44" y="111"/>
                    </a:lnTo>
                    <a:lnTo>
                      <a:pt x="48" y="116"/>
                    </a:lnTo>
                    <a:lnTo>
                      <a:pt x="53" y="121"/>
                    </a:lnTo>
                    <a:lnTo>
                      <a:pt x="60" y="125"/>
                    </a:lnTo>
                    <a:lnTo>
                      <a:pt x="65" y="129"/>
                    </a:lnTo>
                    <a:lnTo>
                      <a:pt x="73" y="132"/>
                    </a:lnTo>
                    <a:lnTo>
                      <a:pt x="81" y="135"/>
                    </a:lnTo>
                    <a:lnTo>
                      <a:pt x="89" y="136"/>
                    </a:lnTo>
                    <a:lnTo>
                      <a:pt x="99" y="139"/>
                    </a:lnTo>
                    <a:lnTo>
                      <a:pt x="107" y="139"/>
                    </a:lnTo>
                    <a:lnTo>
                      <a:pt x="116" y="141"/>
                    </a:lnTo>
                    <a:lnTo>
                      <a:pt x="125" y="141"/>
                    </a:lnTo>
                    <a:lnTo>
                      <a:pt x="135" y="143"/>
                    </a:lnTo>
                    <a:lnTo>
                      <a:pt x="144" y="144"/>
                    </a:lnTo>
                    <a:lnTo>
                      <a:pt x="153" y="144"/>
                    </a:lnTo>
                    <a:lnTo>
                      <a:pt x="156" y="144"/>
                    </a:lnTo>
                    <a:lnTo>
                      <a:pt x="157" y="145"/>
                    </a:lnTo>
                    <a:lnTo>
                      <a:pt x="159" y="145"/>
                    </a:lnTo>
                    <a:lnTo>
                      <a:pt x="160" y="147"/>
                    </a:lnTo>
                    <a:lnTo>
                      <a:pt x="161" y="148"/>
                    </a:lnTo>
                    <a:lnTo>
                      <a:pt x="160" y="151"/>
                    </a:lnTo>
                    <a:lnTo>
                      <a:pt x="157" y="152"/>
                    </a:lnTo>
                    <a:lnTo>
                      <a:pt x="153" y="155"/>
                    </a:lnTo>
                    <a:lnTo>
                      <a:pt x="151" y="156"/>
                    </a:lnTo>
                    <a:lnTo>
                      <a:pt x="147" y="157"/>
                    </a:lnTo>
                    <a:lnTo>
                      <a:pt x="143" y="157"/>
                    </a:lnTo>
                    <a:lnTo>
                      <a:pt x="140" y="159"/>
                    </a:lnTo>
                    <a:lnTo>
                      <a:pt x="131" y="157"/>
                    </a:lnTo>
                    <a:lnTo>
                      <a:pt x="121" y="156"/>
                    </a:lnTo>
                    <a:lnTo>
                      <a:pt x="112" y="155"/>
                    </a:lnTo>
                    <a:lnTo>
                      <a:pt x="101" y="153"/>
                    </a:lnTo>
                    <a:lnTo>
                      <a:pt x="92" y="151"/>
                    </a:lnTo>
                    <a:lnTo>
                      <a:pt x="84" y="149"/>
                    </a:lnTo>
                    <a:lnTo>
                      <a:pt x="75" y="147"/>
                    </a:lnTo>
                    <a:lnTo>
                      <a:pt x="67" y="145"/>
                    </a:lnTo>
                    <a:lnTo>
                      <a:pt x="59" y="141"/>
                    </a:lnTo>
                    <a:lnTo>
                      <a:pt x="51" y="139"/>
                    </a:lnTo>
                    <a:lnTo>
                      <a:pt x="45" y="133"/>
                    </a:lnTo>
                    <a:lnTo>
                      <a:pt x="39" y="129"/>
                    </a:lnTo>
                    <a:lnTo>
                      <a:pt x="33" y="124"/>
                    </a:lnTo>
                    <a:lnTo>
                      <a:pt x="29" y="117"/>
                    </a:lnTo>
                    <a:lnTo>
                      <a:pt x="24" y="111"/>
                    </a:lnTo>
                    <a:lnTo>
                      <a:pt x="23" y="103"/>
                    </a:lnTo>
                    <a:lnTo>
                      <a:pt x="21" y="96"/>
                    </a:lnTo>
                    <a:lnTo>
                      <a:pt x="20" y="89"/>
                    </a:lnTo>
                    <a:lnTo>
                      <a:pt x="19" y="82"/>
                    </a:lnTo>
                    <a:lnTo>
                      <a:pt x="17" y="77"/>
                    </a:lnTo>
                    <a:lnTo>
                      <a:pt x="16" y="72"/>
                    </a:lnTo>
                    <a:lnTo>
                      <a:pt x="13" y="65"/>
                    </a:lnTo>
                    <a:lnTo>
                      <a:pt x="13" y="60"/>
                    </a:lnTo>
                    <a:lnTo>
                      <a:pt x="12" y="56"/>
                    </a:lnTo>
                    <a:lnTo>
                      <a:pt x="11" y="49"/>
                    </a:lnTo>
                    <a:lnTo>
                      <a:pt x="9" y="44"/>
                    </a:lnTo>
                    <a:lnTo>
                      <a:pt x="8" y="38"/>
                    </a:lnTo>
                    <a:lnTo>
                      <a:pt x="7" y="33"/>
                    </a:lnTo>
                    <a:lnTo>
                      <a:pt x="5" y="28"/>
                    </a:lnTo>
                    <a:lnTo>
                      <a:pt x="3" y="22"/>
                    </a:lnTo>
                    <a:lnTo>
                      <a:pt x="1" y="16"/>
                    </a:lnTo>
                    <a:lnTo>
                      <a:pt x="0" y="9"/>
                    </a:lnTo>
                    <a:lnTo>
                      <a:pt x="0" y="5"/>
                    </a:lnTo>
                    <a:lnTo>
                      <a:pt x="0" y="2"/>
                    </a:lnTo>
                    <a:lnTo>
                      <a:pt x="3" y="1"/>
                    </a:lnTo>
                    <a:lnTo>
                      <a:pt x="5" y="0"/>
                    </a:lnTo>
                    <a:lnTo>
                      <a:pt x="8" y="0"/>
                    </a:lnTo>
                    <a:lnTo>
                      <a:pt x="11" y="1"/>
                    </a:lnTo>
                    <a:lnTo>
                      <a:pt x="12" y="2"/>
                    </a:lnTo>
                    <a:lnTo>
                      <a:pt x="13" y="5"/>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89" name="Freeform 26"/>
              <p:cNvSpPr>
                <a:spLocks/>
              </p:cNvSpPr>
              <p:nvPr/>
            </p:nvSpPr>
            <p:spPr bwMode="auto">
              <a:xfrm>
                <a:off x="3398" y="1711"/>
                <a:ext cx="101" cy="79"/>
              </a:xfrm>
              <a:custGeom>
                <a:avLst/>
                <a:gdLst>
                  <a:gd name="T0" fmla="*/ 19 w 101"/>
                  <a:gd name="T1" fmla="*/ 5 h 79"/>
                  <a:gd name="T2" fmla="*/ 21 w 101"/>
                  <a:gd name="T3" fmla="*/ 12 h 79"/>
                  <a:gd name="T4" fmla="*/ 25 w 101"/>
                  <a:gd name="T5" fmla="*/ 17 h 79"/>
                  <a:gd name="T6" fmla="*/ 29 w 101"/>
                  <a:gd name="T7" fmla="*/ 23 h 79"/>
                  <a:gd name="T8" fmla="*/ 33 w 101"/>
                  <a:gd name="T9" fmla="*/ 27 h 79"/>
                  <a:gd name="T10" fmla="*/ 37 w 101"/>
                  <a:gd name="T11" fmla="*/ 31 h 79"/>
                  <a:gd name="T12" fmla="*/ 41 w 101"/>
                  <a:gd name="T13" fmla="*/ 33 h 79"/>
                  <a:gd name="T14" fmla="*/ 47 w 101"/>
                  <a:gd name="T15" fmla="*/ 36 h 79"/>
                  <a:gd name="T16" fmla="*/ 52 w 101"/>
                  <a:gd name="T17" fmla="*/ 39 h 79"/>
                  <a:gd name="T18" fmla="*/ 57 w 101"/>
                  <a:gd name="T19" fmla="*/ 40 h 79"/>
                  <a:gd name="T20" fmla="*/ 63 w 101"/>
                  <a:gd name="T21" fmla="*/ 41 h 79"/>
                  <a:gd name="T22" fmla="*/ 67 w 101"/>
                  <a:gd name="T23" fmla="*/ 44 h 79"/>
                  <a:gd name="T24" fmla="*/ 73 w 101"/>
                  <a:gd name="T25" fmla="*/ 45 h 79"/>
                  <a:gd name="T26" fmla="*/ 80 w 101"/>
                  <a:gd name="T27" fmla="*/ 47 h 79"/>
                  <a:gd name="T28" fmla="*/ 87 w 101"/>
                  <a:gd name="T29" fmla="*/ 49 h 79"/>
                  <a:gd name="T30" fmla="*/ 95 w 101"/>
                  <a:gd name="T31" fmla="*/ 51 h 79"/>
                  <a:gd name="T32" fmla="*/ 101 w 101"/>
                  <a:gd name="T33" fmla="*/ 53 h 79"/>
                  <a:gd name="T34" fmla="*/ 100 w 101"/>
                  <a:gd name="T35" fmla="*/ 79 h 79"/>
                  <a:gd name="T36" fmla="*/ 92 w 101"/>
                  <a:gd name="T37" fmla="*/ 76 h 79"/>
                  <a:gd name="T38" fmla="*/ 83 w 101"/>
                  <a:gd name="T39" fmla="*/ 73 h 79"/>
                  <a:gd name="T40" fmla="*/ 75 w 101"/>
                  <a:gd name="T41" fmla="*/ 71 h 79"/>
                  <a:gd name="T42" fmla="*/ 68 w 101"/>
                  <a:gd name="T43" fmla="*/ 69 h 79"/>
                  <a:gd name="T44" fmla="*/ 61 w 101"/>
                  <a:gd name="T45" fmla="*/ 67 h 79"/>
                  <a:gd name="T46" fmla="*/ 55 w 101"/>
                  <a:gd name="T47" fmla="*/ 64 h 79"/>
                  <a:gd name="T48" fmla="*/ 48 w 101"/>
                  <a:gd name="T49" fmla="*/ 60 h 79"/>
                  <a:gd name="T50" fmla="*/ 41 w 101"/>
                  <a:gd name="T51" fmla="*/ 57 h 79"/>
                  <a:gd name="T52" fmla="*/ 36 w 101"/>
                  <a:gd name="T53" fmla="*/ 53 h 79"/>
                  <a:gd name="T54" fmla="*/ 31 w 101"/>
                  <a:gd name="T55" fmla="*/ 49 h 79"/>
                  <a:gd name="T56" fmla="*/ 24 w 101"/>
                  <a:gd name="T57" fmla="*/ 44 h 79"/>
                  <a:gd name="T58" fmla="*/ 20 w 101"/>
                  <a:gd name="T59" fmla="*/ 40 h 79"/>
                  <a:gd name="T60" fmla="*/ 15 w 101"/>
                  <a:gd name="T61" fmla="*/ 35 h 79"/>
                  <a:gd name="T62" fmla="*/ 9 w 101"/>
                  <a:gd name="T63" fmla="*/ 29 h 79"/>
                  <a:gd name="T64" fmla="*/ 5 w 101"/>
                  <a:gd name="T65" fmla="*/ 21 h 79"/>
                  <a:gd name="T66" fmla="*/ 1 w 101"/>
                  <a:gd name="T67" fmla="*/ 15 h 79"/>
                  <a:gd name="T68" fmla="*/ 0 w 101"/>
                  <a:gd name="T69" fmla="*/ 11 h 79"/>
                  <a:gd name="T70" fmla="*/ 1 w 101"/>
                  <a:gd name="T71" fmla="*/ 7 h 79"/>
                  <a:gd name="T72" fmla="*/ 3 w 101"/>
                  <a:gd name="T73" fmla="*/ 4 h 79"/>
                  <a:gd name="T74" fmla="*/ 7 w 101"/>
                  <a:gd name="T75" fmla="*/ 3 h 79"/>
                  <a:gd name="T76" fmla="*/ 9 w 101"/>
                  <a:gd name="T77" fmla="*/ 0 h 79"/>
                  <a:gd name="T78" fmla="*/ 13 w 101"/>
                  <a:gd name="T79" fmla="*/ 1 h 79"/>
                  <a:gd name="T80" fmla="*/ 16 w 101"/>
                  <a:gd name="T81" fmla="*/ 3 h 79"/>
                  <a:gd name="T82" fmla="*/ 19 w 101"/>
                  <a:gd name="T83" fmla="*/ 5 h 79"/>
                  <a:gd name="T84" fmla="*/ 19 w 101"/>
                  <a:gd name="T85" fmla="*/ 5 h 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 h="79">
                    <a:moveTo>
                      <a:pt x="19" y="5"/>
                    </a:moveTo>
                    <a:lnTo>
                      <a:pt x="21" y="12"/>
                    </a:lnTo>
                    <a:lnTo>
                      <a:pt x="25" y="17"/>
                    </a:lnTo>
                    <a:lnTo>
                      <a:pt x="29" y="23"/>
                    </a:lnTo>
                    <a:lnTo>
                      <a:pt x="33" y="27"/>
                    </a:lnTo>
                    <a:lnTo>
                      <a:pt x="37" y="31"/>
                    </a:lnTo>
                    <a:lnTo>
                      <a:pt x="41" y="33"/>
                    </a:lnTo>
                    <a:lnTo>
                      <a:pt x="47" y="36"/>
                    </a:lnTo>
                    <a:lnTo>
                      <a:pt x="52" y="39"/>
                    </a:lnTo>
                    <a:lnTo>
                      <a:pt x="57" y="40"/>
                    </a:lnTo>
                    <a:lnTo>
                      <a:pt x="63" y="41"/>
                    </a:lnTo>
                    <a:lnTo>
                      <a:pt x="67" y="44"/>
                    </a:lnTo>
                    <a:lnTo>
                      <a:pt x="73" y="45"/>
                    </a:lnTo>
                    <a:lnTo>
                      <a:pt x="80" y="47"/>
                    </a:lnTo>
                    <a:lnTo>
                      <a:pt x="87" y="49"/>
                    </a:lnTo>
                    <a:lnTo>
                      <a:pt x="95" y="51"/>
                    </a:lnTo>
                    <a:lnTo>
                      <a:pt x="101" y="53"/>
                    </a:lnTo>
                    <a:lnTo>
                      <a:pt x="100" y="79"/>
                    </a:lnTo>
                    <a:lnTo>
                      <a:pt x="92" y="76"/>
                    </a:lnTo>
                    <a:lnTo>
                      <a:pt x="83" y="73"/>
                    </a:lnTo>
                    <a:lnTo>
                      <a:pt x="75" y="71"/>
                    </a:lnTo>
                    <a:lnTo>
                      <a:pt x="68" y="69"/>
                    </a:lnTo>
                    <a:lnTo>
                      <a:pt x="61" y="67"/>
                    </a:lnTo>
                    <a:lnTo>
                      <a:pt x="55" y="64"/>
                    </a:lnTo>
                    <a:lnTo>
                      <a:pt x="48" y="60"/>
                    </a:lnTo>
                    <a:lnTo>
                      <a:pt x="41" y="57"/>
                    </a:lnTo>
                    <a:lnTo>
                      <a:pt x="36" y="53"/>
                    </a:lnTo>
                    <a:lnTo>
                      <a:pt x="31" y="49"/>
                    </a:lnTo>
                    <a:lnTo>
                      <a:pt x="24" y="44"/>
                    </a:lnTo>
                    <a:lnTo>
                      <a:pt x="20" y="40"/>
                    </a:lnTo>
                    <a:lnTo>
                      <a:pt x="15" y="35"/>
                    </a:lnTo>
                    <a:lnTo>
                      <a:pt x="9" y="29"/>
                    </a:lnTo>
                    <a:lnTo>
                      <a:pt x="5" y="21"/>
                    </a:lnTo>
                    <a:lnTo>
                      <a:pt x="1" y="15"/>
                    </a:lnTo>
                    <a:lnTo>
                      <a:pt x="0" y="11"/>
                    </a:lnTo>
                    <a:lnTo>
                      <a:pt x="1" y="7"/>
                    </a:lnTo>
                    <a:lnTo>
                      <a:pt x="3" y="4"/>
                    </a:lnTo>
                    <a:lnTo>
                      <a:pt x="7" y="3"/>
                    </a:lnTo>
                    <a:lnTo>
                      <a:pt x="9" y="0"/>
                    </a:lnTo>
                    <a:lnTo>
                      <a:pt x="13" y="1"/>
                    </a:lnTo>
                    <a:lnTo>
                      <a:pt x="16" y="3"/>
                    </a:lnTo>
                    <a:lnTo>
                      <a:pt x="19" y="5"/>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0" name="Freeform 27"/>
              <p:cNvSpPr>
                <a:spLocks/>
              </p:cNvSpPr>
              <p:nvPr/>
            </p:nvSpPr>
            <p:spPr bwMode="auto">
              <a:xfrm>
                <a:off x="3465" y="1756"/>
                <a:ext cx="29" cy="64"/>
              </a:xfrm>
              <a:custGeom>
                <a:avLst/>
                <a:gdLst>
                  <a:gd name="T0" fmla="*/ 29 w 29"/>
                  <a:gd name="T1" fmla="*/ 10 h 64"/>
                  <a:gd name="T2" fmla="*/ 25 w 29"/>
                  <a:gd name="T3" fmla="*/ 15 h 64"/>
                  <a:gd name="T4" fmla="*/ 24 w 29"/>
                  <a:gd name="T5" fmla="*/ 20 h 64"/>
                  <a:gd name="T6" fmla="*/ 22 w 29"/>
                  <a:gd name="T7" fmla="*/ 26 h 64"/>
                  <a:gd name="T8" fmla="*/ 22 w 29"/>
                  <a:gd name="T9" fmla="*/ 31 h 64"/>
                  <a:gd name="T10" fmla="*/ 22 w 29"/>
                  <a:gd name="T11" fmla="*/ 35 h 64"/>
                  <a:gd name="T12" fmla="*/ 24 w 29"/>
                  <a:gd name="T13" fmla="*/ 40 h 64"/>
                  <a:gd name="T14" fmla="*/ 24 w 29"/>
                  <a:gd name="T15" fmla="*/ 43 h 64"/>
                  <a:gd name="T16" fmla="*/ 24 w 29"/>
                  <a:gd name="T17" fmla="*/ 47 h 64"/>
                  <a:gd name="T18" fmla="*/ 24 w 29"/>
                  <a:gd name="T19" fmla="*/ 50 h 64"/>
                  <a:gd name="T20" fmla="*/ 24 w 29"/>
                  <a:gd name="T21" fmla="*/ 54 h 64"/>
                  <a:gd name="T22" fmla="*/ 22 w 29"/>
                  <a:gd name="T23" fmla="*/ 58 h 64"/>
                  <a:gd name="T24" fmla="*/ 18 w 29"/>
                  <a:gd name="T25" fmla="*/ 62 h 64"/>
                  <a:gd name="T26" fmla="*/ 14 w 29"/>
                  <a:gd name="T27" fmla="*/ 63 h 64"/>
                  <a:gd name="T28" fmla="*/ 10 w 29"/>
                  <a:gd name="T29" fmla="*/ 64 h 64"/>
                  <a:gd name="T30" fmla="*/ 6 w 29"/>
                  <a:gd name="T31" fmla="*/ 63 h 64"/>
                  <a:gd name="T32" fmla="*/ 2 w 29"/>
                  <a:gd name="T33" fmla="*/ 62 h 64"/>
                  <a:gd name="T34" fmla="*/ 0 w 29"/>
                  <a:gd name="T35" fmla="*/ 58 h 64"/>
                  <a:gd name="T36" fmla="*/ 0 w 29"/>
                  <a:gd name="T37" fmla="*/ 54 h 64"/>
                  <a:gd name="T38" fmla="*/ 0 w 29"/>
                  <a:gd name="T39" fmla="*/ 48 h 64"/>
                  <a:gd name="T40" fmla="*/ 0 w 29"/>
                  <a:gd name="T41" fmla="*/ 46 h 64"/>
                  <a:gd name="T42" fmla="*/ 0 w 29"/>
                  <a:gd name="T43" fmla="*/ 43 h 64"/>
                  <a:gd name="T44" fmla="*/ 0 w 29"/>
                  <a:gd name="T45" fmla="*/ 39 h 64"/>
                  <a:gd name="T46" fmla="*/ 0 w 29"/>
                  <a:gd name="T47" fmla="*/ 36 h 64"/>
                  <a:gd name="T48" fmla="*/ 1 w 29"/>
                  <a:gd name="T49" fmla="*/ 32 h 64"/>
                  <a:gd name="T50" fmla="*/ 2 w 29"/>
                  <a:gd name="T51" fmla="*/ 30 h 64"/>
                  <a:gd name="T52" fmla="*/ 4 w 29"/>
                  <a:gd name="T53" fmla="*/ 27 h 64"/>
                  <a:gd name="T54" fmla="*/ 6 w 29"/>
                  <a:gd name="T55" fmla="*/ 22 h 64"/>
                  <a:gd name="T56" fmla="*/ 10 w 29"/>
                  <a:gd name="T57" fmla="*/ 16 h 64"/>
                  <a:gd name="T58" fmla="*/ 12 w 29"/>
                  <a:gd name="T59" fmla="*/ 14 h 64"/>
                  <a:gd name="T60" fmla="*/ 13 w 29"/>
                  <a:gd name="T61" fmla="*/ 10 h 64"/>
                  <a:gd name="T62" fmla="*/ 16 w 29"/>
                  <a:gd name="T63" fmla="*/ 7 h 64"/>
                  <a:gd name="T64" fmla="*/ 17 w 29"/>
                  <a:gd name="T65" fmla="*/ 4 h 64"/>
                  <a:gd name="T66" fmla="*/ 22 w 29"/>
                  <a:gd name="T67" fmla="*/ 0 h 64"/>
                  <a:gd name="T68" fmla="*/ 26 w 29"/>
                  <a:gd name="T69" fmla="*/ 2 h 64"/>
                  <a:gd name="T70" fmla="*/ 28 w 29"/>
                  <a:gd name="T71" fmla="*/ 2 h 64"/>
                  <a:gd name="T72" fmla="*/ 29 w 29"/>
                  <a:gd name="T73" fmla="*/ 4 h 64"/>
                  <a:gd name="T74" fmla="*/ 29 w 29"/>
                  <a:gd name="T75" fmla="*/ 7 h 64"/>
                  <a:gd name="T76" fmla="*/ 29 w 29"/>
                  <a:gd name="T77" fmla="*/ 10 h 64"/>
                  <a:gd name="T78" fmla="*/ 29 w 29"/>
                  <a:gd name="T79" fmla="*/ 10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 h="64">
                    <a:moveTo>
                      <a:pt x="29" y="10"/>
                    </a:moveTo>
                    <a:lnTo>
                      <a:pt x="25" y="15"/>
                    </a:lnTo>
                    <a:lnTo>
                      <a:pt x="24" y="20"/>
                    </a:lnTo>
                    <a:lnTo>
                      <a:pt x="22" y="26"/>
                    </a:lnTo>
                    <a:lnTo>
                      <a:pt x="22" y="31"/>
                    </a:lnTo>
                    <a:lnTo>
                      <a:pt x="22" y="35"/>
                    </a:lnTo>
                    <a:lnTo>
                      <a:pt x="24" y="40"/>
                    </a:lnTo>
                    <a:lnTo>
                      <a:pt x="24" y="43"/>
                    </a:lnTo>
                    <a:lnTo>
                      <a:pt x="24" y="47"/>
                    </a:lnTo>
                    <a:lnTo>
                      <a:pt x="24" y="50"/>
                    </a:lnTo>
                    <a:lnTo>
                      <a:pt x="24" y="54"/>
                    </a:lnTo>
                    <a:lnTo>
                      <a:pt x="22" y="58"/>
                    </a:lnTo>
                    <a:lnTo>
                      <a:pt x="18" y="62"/>
                    </a:lnTo>
                    <a:lnTo>
                      <a:pt x="14" y="63"/>
                    </a:lnTo>
                    <a:lnTo>
                      <a:pt x="10" y="64"/>
                    </a:lnTo>
                    <a:lnTo>
                      <a:pt x="6" y="63"/>
                    </a:lnTo>
                    <a:lnTo>
                      <a:pt x="2" y="62"/>
                    </a:lnTo>
                    <a:lnTo>
                      <a:pt x="0" y="58"/>
                    </a:lnTo>
                    <a:lnTo>
                      <a:pt x="0" y="54"/>
                    </a:lnTo>
                    <a:lnTo>
                      <a:pt x="0" y="48"/>
                    </a:lnTo>
                    <a:lnTo>
                      <a:pt x="0" y="46"/>
                    </a:lnTo>
                    <a:lnTo>
                      <a:pt x="0" y="43"/>
                    </a:lnTo>
                    <a:lnTo>
                      <a:pt x="0" y="39"/>
                    </a:lnTo>
                    <a:lnTo>
                      <a:pt x="0" y="36"/>
                    </a:lnTo>
                    <a:lnTo>
                      <a:pt x="1" y="32"/>
                    </a:lnTo>
                    <a:lnTo>
                      <a:pt x="2" y="30"/>
                    </a:lnTo>
                    <a:lnTo>
                      <a:pt x="4" y="27"/>
                    </a:lnTo>
                    <a:lnTo>
                      <a:pt x="6" y="22"/>
                    </a:lnTo>
                    <a:lnTo>
                      <a:pt x="10" y="16"/>
                    </a:lnTo>
                    <a:lnTo>
                      <a:pt x="12" y="14"/>
                    </a:lnTo>
                    <a:lnTo>
                      <a:pt x="13" y="10"/>
                    </a:lnTo>
                    <a:lnTo>
                      <a:pt x="16" y="7"/>
                    </a:lnTo>
                    <a:lnTo>
                      <a:pt x="17" y="4"/>
                    </a:lnTo>
                    <a:lnTo>
                      <a:pt x="22" y="0"/>
                    </a:lnTo>
                    <a:lnTo>
                      <a:pt x="26" y="2"/>
                    </a:lnTo>
                    <a:lnTo>
                      <a:pt x="28" y="2"/>
                    </a:lnTo>
                    <a:lnTo>
                      <a:pt x="29" y="4"/>
                    </a:lnTo>
                    <a:lnTo>
                      <a:pt x="29" y="7"/>
                    </a:lnTo>
                    <a:lnTo>
                      <a:pt x="29" y="10"/>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1" name="Freeform 28"/>
              <p:cNvSpPr>
                <a:spLocks/>
              </p:cNvSpPr>
              <p:nvPr/>
            </p:nvSpPr>
            <p:spPr bwMode="auto">
              <a:xfrm>
                <a:off x="3391" y="1750"/>
                <a:ext cx="103" cy="70"/>
              </a:xfrm>
              <a:custGeom>
                <a:avLst/>
                <a:gdLst>
                  <a:gd name="T0" fmla="*/ 12 w 103"/>
                  <a:gd name="T1" fmla="*/ 2 h 70"/>
                  <a:gd name="T2" fmla="*/ 15 w 103"/>
                  <a:gd name="T3" fmla="*/ 5 h 70"/>
                  <a:gd name="T4" fmla="*/ 19 w 103"/>
                  <a:gd name="T5" fmla="*/ 8 h 70"/>
                  <a:gd name="T6" fmla="*/ 22 w 103"/>
                  <a:gd name="T7" fmla="*/ 12 h 70"/>
                  <a:gd name="T8" fmla="*/ 24 w 103"/>
                  <a:gd name="T9" fmla="*/ 14 h 70"/>
                  <a:gd name="T10" fmla="*/ 26 w 103"/>
                  <a:gd name="T11" fmla="*/ 17 h 70"/>
                  <a:gd name="T12" fmla="*/ 30 w 103"/>
                  <a:gd name="T13" fmla="*/ 20 h 70"/>
                  <a:gd name="T14" fmla="*/ 32 w 103"/>
                  <a:gd name="T15" fmla="*/ 24 h 70"/>
                  <a:gd name="T16" fmla="*/ 36 w 103"/>
                  <a:gd name="T17" fmla="*/ 26 h 70"/>
                  <a:gd name="T18" fmla="*/ 39 w 103"/>
                  <a:gd name="T19" fmla="*/ 30 h 70"/>
                  <a:gd name="T20" fmla="*/ 43 w 103"/>
                  <a:gd name="T21" fmla="*/ 33 h 70"/>
                  <a:gd name="T22" fmla="*/ 47 w 103"/>
                  <a:gd name="T23" fmla="*/ 36 h 70"/>
                  <a:gd name="T24" fmla="*/ 51 w 103"/>
                  <a:gd name="T25" fmla="*/ 38 h 70"/>
                  <a:gd name="T26" fmla="*/ 55 w 103"/>
                  <a:gd name="T27" fmla="*/ 40 h 70"/>
                  <a:gd name="T28" fmla="*/ 59 w 103"/>
                  <a:gd name="T29" fmla="*/ 41 h 70"/>
                  <a:gd name="T30" fmla="*/ 63 w 103"/>
                  <a:gd name="T31" fmla="*/ 42 h 70"/>
                  <a:gd name="T32" fmla="*/ 67 w 103"/>
                  <a:gd name="T33" fmla="*/ 44 h 70"/>
                  <a:gd name="T34" fmla="*/ 70 w 103"/>
                  <a:gd name="T35" fmla="*/ 44 h 70"/>
                  <a:gd name="T36" fmla="*/ 74 w 103"/>
                  <a:gd name="T37" fmla="*/ 45 h 70"/>
                  <a:gd name="T38" fmla="*/ 78 w 103"/>
                  <a:gd name="T39" fmla="*/ 45 h 70"/>
                  <a:gd name="T40" fmla="*/ 82 w 103"/>
                  <a:gd name="T41" fmla="*/ 46 h 70"/>
                  <a:gd name="T42" fmla="*/ 87 w 103"/>
                  <a:gd name="T43" fmla="*/ 46 h 70"/>
                  <a:gd name="T44" fmla="*/ 91 w 103"/>
                  <a:gd name="T45" fmla="*/ 46 h 70"/>
                  <a:gd name="T46" fmla="*/ 98 w 103"/>
                  <a:gd name="T47" fmla="*/ 46 h 70"/>
                  <a:gd name="T48" fmla="*/ 103 w 103"/>
                  <a:gd name="T49" fmla="*/ 48 h 70"/>
                  <a:gd name="T50" fmla="*/ 102 w 103"/>
                  <a:gd name="T51" fmla="*/ 70 h 70"/>
                  <a:gd name="T52" fmla="*/ 94 w 103"/>
                  <a:gd name="T53" fmla="*/ 69 h 70"/>
                  <a:gd name="T54" fmla="*/ 87 w 103"/>
                  <a:gd name="T55" fmla="*/ 69 h 70"/>
                  <a:gd name="T56" fmla="*/ 82 w 103"/>
                  <a:gd name="T57" fmla="*/ 68 h 70"/>
                  <a:gd name="T58" fmla="*/ 76 w 103"/>
                  <a:gd name="T59" fmla="*/ 66 h 70"/>
                  <a:gd name="T60" fmla="*/ 72 w 103"/>
                  <a:gd name="T61" fmla="*/ 66 h 70"/>
                  <a:gd name="T62" fmla="*/ 67 w 103"/>
                  <a:gd name="T63" fmla="*/ 65 h 70"/>
                  <a:gd name="T64" fmla="*/ 63 w 103"/>
                  <a:gd name="T65" fmla="*/ 64 h 70"/>
                  <a:gd name="T66" fmla="*/ 59 w 103"/>
                  <a:gd name="T67" fmla="*/ 62 h 70"/>
                  <a:gd name="T68" fmla="*/ 54 w 103"/>
                  <a:gd name="T69" fmla="*/ 61 h 70"/>
                  <a:gd name="T70" fmla="*/ 51 w 103"/>
                  <a:gd name="T71" fmla="*/ 60 h 70"/>
                  <a:gd name="T72" fmla="*/ 46 w 103"/>
                  <a:gd name="T73" fmla="*/ 56 h 70"/>
                  <a:gd name="T74" fmla="*/ 42 w 103"/>
                  <a:gd name="T75" fmla="*/ 54 h 70"/>
                  <a:gd name="T76" fmla="*/ 38 w 103"/>
                  <a:gd name="T77" fmla="*/ 52 h 70"/>
                  <a:gd name="T78" fmla="*/ 34 w 103"/>
                  <a:gd name="T79" fmla="*/ 48 h 70"/>
                  <a:gd name="T80" fmla="*/ 28 w 103"/>
                  <a:gd name="T81" fmla="*/ 44 h 70"/>
                  <a:gd name="T82" fmla="*/ 23 w 103"/>
                  <a:gd name="T83" fmla="*/ 40 h 70"/>
                  <a:gd name="T84" fmla="*/ 20 w 103"/>
                  <a:gd name="T85" fmla="*/ 36 h 70"/>
                  <a:gd name="T86" fmla="*/ 18 w 103"/>
                  <a:gd name="T87" fmla="*/ 33 h 70"/>
                  <a:gd name="T88" fmla="*/ 15 w 103"/>
                  <a:gd name="T89" fmla="*/ 29 h 70"/>
                  <a:gd name="T90" fmla="*/ 14 w 103"/>
                  <a:gd name="T91" fmla="*/ 26 h 70"/>
                  <a:gd name="T92" fmla="*/ 10 w 103"/>
                  <a:gd name="T93" fmla="*/ 22 h 70"/>
                  <a:gd name="T94" fmla="*/ 8 w 103"/>
                  <a:gd name="T95" fmla="*/ 18 h 70"/>
                  <a:gd name="T96" fmla="*/ 6 w 103"/>
                  <a:gd name="T97" fmla="*/ 16 h 70"/>
                  <a:gd name="T98" fmla="*/ 3 w 103"/>
                  <a:gd name="T99" fmla="*/ 12 h 70"/>
                  <a:gd name="T100" fmla="*/ 0 w 103"/>
                  <a:gd name="T101" fmla="*/ 9 h 70"/>
                  <a:gd name="T102" fmla="*/ 0 w 103"/>
                  <a:gd name="T103" fmla="*/ 6 h 70"/>
                  <a:gd name="T104" fmla="*/ 0 w 103"/>
                  <a:gd name="T105" fmla="*/ 2 h 70"/>
                  <a:gd name="T106" fmla="*/ 2 w 103"/>
                  <a:gd name="T107" fmla="*/ 1 h 70"/>
                  <a:gd name="T108" fmla="*/ 3 w 103"/>
                  <a:gd name="T109" fmla="*/ 0 h 70"/>
                  <a:gd name="T110" fmla="*/ 7 w 103"/>
                  <a:gd name="T111" fmla="*/ 0 h 70"/>
                  <a:gd name="T112" fmla="*/ 10 w 103"/>
                  <a:gd name="T113" fmla="*/ 0 h 70"/>
                  <a:gd name="T114" fmla="*/ 12 w 103"/>
                  <a:gd name="T115" fmla="*/ 2 h 70"/>
                  <a:gd name="T116" fmla="*/ 12 w 103"/>
                  <a:gd name="T117" fmla="*/ 2 h 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3" h="70">
                    <a:moveTo>
                      <a:pt x="12" y="2"/>
                    </a:moveTo>
                    <a:lnTo>
                      <a:pt x="15" y="5"/>
                    </a:lnTo>
                    <a:lnTo>
                      <a:pt x="19" y="8"/>
                    </a:lnTo>
                    <a:lnTo>
                      <a:pt x="22" y="12"/>
                    </a:lnTo>
                    <a:lnTo>
                      <a:pt x="24" y="14"/>
                    </a:lnTo>
                    <a:lnTo>
                      <a:pt x="26" y="17"/>
                    </a:lnTo>
                    <a:lnTo>
                      <a:pt x="30" y="20"/>
                    </a:lnTo>
                    <a:lnTo>
                      <a:pt x="32" y="24"/>
                    </a:lnTo>
                    <a:lnTo>
                      <a:pt x="36" y="26"/>
                    </a:lnTo>
                    <a:lnTo>
                      <a:pt x="39" y="30"/>
                    </a:lnTo>
                    <a:lnTo>
                      <a:pt x="43" y="33"/>
                    </a:lnTo>
                    <a:lnTo>
                      <a:pt x="47" y="36"/>
                    </a:lnTo>
                    <a:lnTo>
                      <a:pt x="51" y="38"/>
                    </a:lnTo>
                    <a:lnTo>
                      <a:pt x="55" y="40"/>
                    </a:lnTo>
                    <a:lnTo>
                      <a:pt x="59" y="41"/>
                    </a:lnTo>
                    <a:lnTo>
                      <a:pt x="63" y="42"/>
                    </a:lnTo>
                    <a:lnTo>
                      <a:pt x="67" y="44"/>
                    </a:lnTo>
                    <a:lnTo>
                      <a:pt x="70" y="44"/>
                    </a:lnTo>
                    <a:lnTo>
                      <a:pt x="74" y="45"/>
                    </a:lnTo>
                    <a:lnTo>
                      <a:pt x="78" y="45"/>
                    </a:lnTo>
                    <a:lnTo>
                      <a:pt x="82" y="46"/>
                    </a:lnTo>
                    <a:lnTo>
                      <a:pt x="87" y="46"/>
                    </a:lnTo>
                    <a:lnTo>
                      <a:pt x="91" y="46"/>
                    </a:lnTo>
                    <a:lnTo>
                      <a:pt x="98" y="46"/>
                    </a:lnTo>
                    <a:lnTo>
                      <a:pt x="103" y="48"/>
                    </a:lnTo>
                    <a:lnTo>
                      <a:pt x="102" y="70"/>
                    </a:lnTo>
                    <a:lnTo>
                      <a:pt x="94" y="69"/>
                    </a:lnTo>
                    <a:lnTo>
                      <a:pt x="87" y="69"/>
                    </a:lnTo>
                    <a:lnTo>
                      <a:pt x="82" y="68"/>
                    </a:lnTo>
                    <a:lnTo>
                      <a:pt x="76" y="66"/>
                    </a:lnTo>
                    <a:lnTo>
                      <a:pt x="72" y="66"/>
                    </a:lnTo>
                    <a:lnTo>
                      <a:pt x="67" y="65"/>
                    </a:lnTo>
                    <a:lnTo>
                      <a:pt x="63" y="64"/>
                    </a:lnTo>
                    <a:lnTo>
                      <a:pt x="59" y="62"/>
                    </a:lnTo>
                    <a:lnTo>
                      <a:pt x="54" y="61"/>
                    </a:lnTo>
                    <a:lnTo>
                      <a:pt x="51" y="60"/>
                    </a:lnTo>
                    <a:lnTo>
                      <a:pt x="46" y="56"/>
                    </a:lnTo>
                    <a:lnTo>
                      <a:pt x="42" y="54"/>
                    </a:lnTo>
                    <a:lnTo>
                      <a:pt x="38" y="52"/>
                    </a:lnTo>
                    <a:lnTo>
                      <a:pt x="34" y="48"/>
                    </a:lnTo>
                    <a:lnTo>
                      <a:pt x="28" y="44"/>
                    </a:lnTo>
                    <a:lnTo>
                      <a:pt x="23" y="40"/>
                    </a:lnTo>
                    <a:lnTo>
                      <a:pt x="20" y="36"/>
                    </a:lnTo>
                    <a:lnTo>
                      <a:pt x="18" y="33"/>
                    </a:lnTo>
                    <a:lnTo>
                      <a:pt x="15" y="29"/>
                    </a:lnTo>
                    <a:lnTo>
                      <a:pt x="14" y="26"/>
                    </a:lnTo>
                    <a:lnTo>
                      <a:pt x="10" y="22"/>
                    </a:lnTo>
                    <a:lnTo>
                      <a:pt x="8" y="18"/>
                    </a:lnTo>
                    <a:lnTo>
                      <a:pt x="6" y="16"/>
                    </a:lnTo>
                    <a:lnTo>
                      <a:pt x="3" y="12"/>
                    </a:lnTo>
                    <a:lnTo>
                      <a:pt x="0" y="9"/>
                    </a:lnTo>
                    <a:lnTo>
                      <a:pt x="0" y="6"/>
                    </a:lnTo>
                    <a:lnTo>
                      <a:pt x="0" y="2"/>
                    </a:lnTo>
                    <a:lnTo>
                      <a:pt x="2" y="1"/>
                    </a:lnTo>
                    <a:lnTo>
                      <a:pt x="3" y="0"/>
                    </a:lnTo>
                    <a:lnTo>
                      <a:pt x="7" y="0"/>
                    </a:lnTo>
                    <a:lnTo>
                      <a:pt x="10" y="0"/>
                    </a:lnTo>
                    <a:lnTo>
                      <a:pt x="12" y="2"/>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2" name="Freeform 29"/>
              <p:cNvSpPr>
                <a:spLocks/>
              </p:cNvSpPr>
              <p:nvPr/>
            </p:nvSpPr>
            <p:spPr bwMode="auto">
              <a:xfrm>
                <a:off x="3349" y="1791"/>
                <a:ext cx="84" cy="168"/>
              </a:xfrm>
              <a:custGeom>
                <a:avLst/>
                <a:gdLst>
                  <a:gd name="T0" fmla="*/ 82 w 84"/>
                  <a:gd name="T1" fmla="*/ 15 h 168"/>
                  <a:gd name="T2" fmla="*/ 80 w 84"/>
                  <a:gd name="T3" fmla="*/ 29 h 168"/>
                  <a:gd name="T4" fmla="*/ 78 w 84"/>
                  <a:gd name="T5" fmla="*/ 43 h 168"/>
                  <a:gd name="T6" fmla="*/ 76 w 84"/>
                  <a:gd name="T7" fmla="*/ 55 h 168"/>
                  <a:gd name="T8" fmla="*/ 73 w 84"/>
                  <a:gd name="T9" fmla="*/ 67 h 168"/>
                  <a:gd name="T10" fmla="*/ 69 w 84"/>
                  <a:gd name="T11" fmla="*/ 80 h 168"/>
                  <a:gd name="T12" fmla="*/ 65 w 84"/>
                  <a:gd name="T13" fmla="*/ 92 h 168"/>
                  <a:gd name="T14" fmla="*/ 60 w 84"/>
                  <a:gd name="T15" fmla="*/ 107 h 168"/>
                  <a:gd name="T16" fmla="*/ 54 w 84"/>
                  <a:gd name="T17" fmla="*/ 117 h 168"/>
                  <a:gd name="T18" fmla="*/ 50 w 84"/>
                  <a:gd name="T19" fmla="*/ 124 h 168"/>
                  <a:gd name="T20" fmla="*/ 46 w 84"/>
                  <a:gd name="T21" fmla="*/ 131 h 168"/>
                  <a:gd name="T22" fmla="*/ 42 w 84"/>
                  <a:gd name="T23" fmla="*/ 136 h 168"/>
                  <a:gd name="T24" fmla="*/ 37 w 84"/>
                  <a:gd name="T25" fmla="*/ 144 h 168"/>
                  <a:gd name="T26" fmla="*/ 29 w 84"/>
                  <a:gd name="T27" fmla="*/ 154 h 168"/>
                  <a:gd name="T28" fmla="*/ 25 w 84"/>
                  <a:gd name="T29" fmla="*/ 160 h 168"/>
                  <a:gd name="T30" fmla="*/ 18 w 84"/>
                  <a:gd name="T31" fmla="*/ 167 h 168"/>
                  <a:gd name="T32" fmla="*/ 9 w 84"/>
                  <a:gd name="T33" fmla="*/ 168 h 168"/>
                  <a:gd name="T34" fmla="*/ 1 w 84"/>
                  <a:gd name="T35" fmla="*/ 162 h 168"/>
                  <a:gd name="T36" fmla="*/ 0 w 84"/>
                  <a:gd name="T37" fmla="*/ 154 h 168"/>
                  <a:gd name="T38" fmla="*/ 4 w 84"/>
                  <a:gd name="T39" fmla="*/ 146 h 168"/>
                  <a:gd name="T40" fmla="*/ 9 w 84"/>
                  <a:gd name="T41" fmla="*/ 139 h 168"/>
                  <a:gd name="T42" fmla="*/ 14 w 84"/>
                  <a:gd name="T43" fmla="*/ 131 h 168"/>
                  <a:gd name="T44" fmla="*/ 21 w 84"/>
                  <a:gd name="T45" fmla="*/ 120 h 168"/>
                  <a:gd name="T46" fmla="*/ 26 w 84"/>
                  <a:gd name="T47" fmla="*/ 112 h 168"/>
                  <a:gd name="T48" fmla="*/ 30 w 84"/>
                  <a:gd name="T49" fmla="*/ 105 h 168"/>
                  <a:gd name="T50" fmla="*/ 36 w 84"/>
                  <a:gd name="T51" fmla="*/ 93 h 168"/>
                  <a:gd name="T52" fmla="*/ 41 w 84"/>
                  <a:gd name="T53" fmla="*/ 81 h 168"/>
                  <a:gd name="T54" fmla="*/ 48 w 84"/>
                  <a:gd name="T55" fmla="*/ 69 h 168"/>
                  <a:gd name="T56" fmla="*/ 52 w 84"/>
                  <a:gd name="T57" fmla="*/ 60 h 168"/>
                  <a:gd name="T58" fmla="*/ 57 w 84"/>
                  <a:gd name="T59" fmla="*/ 49 h 168"/>
                  <a:gd name="T60" fmla="*/ 61 w 84"/>
                  <a:gd name="T61" fmla="*/ 37 h 168"/>
                  <a:gd name="T62" fmla="*/ 65 w 84"/>
                  <a:gd name="T63" fmla="*/ 25 h 168"/>
                  <a:gd name="T64" fmla="*/ 68 w 84"/>
                  <a:gd name="T65" fmla="*/ 13 h 168"/>
                  <a:gd name="T66" fmla="*/ 69 w 84"/>
                  <a:gd name="T67" fmla="*/ 3 h 168"/>
                  <a:gd name="T68" fmla="*/ 74 w 84"/>
                  <a:gd name="T69" fmla="*/ 0 h 168"/>
                  <a:gd name="T70" fmla="*/ 78 w 84"/>
                  <a:gd name="T71" fmla="*/ 0 h 168"/>
                  <a:gd name="T72" fmla="*/ 84 w 84"/>
                  <a:gd name="T73" fmla="*/ 4 h 168"/>
                  <a:gd name="T74" fmla="*/ 84 w 84"/>
                  <a:gd name="T75" fmla="*/ 8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4" h="168">
                    <a:moveTo>
                      <a:pt x="84" y="8"/>
                    </a:moveTo>
                    <a:lnTo>
                      <a:pt x="82" y="15"/>
                    </a:lnTo>
                    <a:lnTo>
                      <a:pt x="81" y="23"/>
                    </a:lnTo>
                    <a:lnTo>
                      <a:pt x="80" y="29"/>
                    </a:lnTo>
                    <a:lnTo>
                      <a:pt x="78" y="36"/>
                    </a:lnTo>
                    <a:lnTo>
                      <a:pt x="78" y="43"/>
                    </a:lnTo>
                    <a:lnTo>
                      <a:pt x="77" y="49"/>
                    </a:lnTo>
                    <a:lnTo>
                      <a:pt x="76" y="55"/>
                    </a:lnTo>
                    <a:lnTo>
                      <a:pt x="74" y="61"/>
                    </a:lnTo>
                    <a:lnTo>
                      <a:pt x="73" y="67"/>
                    </a:lnTo>
                    <a:lnTo>
                      <a:pt x="70" y="73"/>
                    </a:lnTo>
                    <a:lnTo>
                      <a:pt x="69" y="80"/>
                    </a:lnTo>
                    <a:lnTo>
                      <a:pt x="68" y="85"/>
                    </a:lnTo>
                    <a:lnTo>
                      <a:pt x="65" y="92"/>
                    </a:lnTo>
                    <a:lnTo>
                      <a:pt x="62" y="99"/>
                    </a:lnTo>
                    <a:lnTo>
                      <a:pt x="60" y="107"/>
                    </a:lnTo>
                    <a:lnTo>
                      <a:pt x="57" y="115"/>
                    </a:lnTo>
                    <a:lnTo>
                      <a:pt x="54" y="117"/>
                    </a:lnTo>
                    <a:lnTo>
                      <a:pt x="52" y="120"/>
                    </a:lnTo>
                    <a:lnTo>
                      <a:pt x="50" y="124"/>
                    </a:lnTo>
                    <a:lnTo>
                      <a:pt x="49" y="127"/>
                    </a:lnTo>
                    <a:lnTo>
                      <a:pt x="46" y="131"/>
                    </a:lnTo>
                    <a:lnTo>
                      <a:pt x="45" y="134"/>
                    </a:lnTo>
                    <a:lnTo>
                      <a:pt x="42" y="136"/>
                    </a:lnTo>
                    <a:lnTo>
                      <a:pt x="41" y="139"/>
                    </a:lnTo>
                    <a:lnTo>
                      <a:pt x="37" y="144"/>
                    </a:lnTo>
                    <a:lnTo>
                      <a:pt x="32" y="151"/>
                    </a:lnTo>
                    <a:lnTo>
                      <a:pt x="29" y="154"/>
                    </a:lnTo>
                    <a:lnTo>
                      <a:pt x="28" y="156"/>
                    </a:lnTo>
                    <a:lnTo>
                      <a:pt x="25" y="160"/>
                    </a:lnTo>
                    <a:lnTo>
                      <a:pt x="22" y="163"/>
                    </a:lnTo>
                    <a:lnTo>
                      <a:pt x="18" y="167"/>
                    </a:lnTo>
                    <a:lnTo>
                      <a:pt x="13" y="168"/>
                    </a:lnTo>
                    <a:lnTo>
                      <a:pt x="9" y="168"/>
                    </a:lnTo>
                    <a:lnTo>
                      <a:pt x="5" y="166"/>
                    </a:lnTo>
                    <a:lnTo>
                      <a:pt x="1" y="162"/>
                    </a:lnTo>
                    <a:lnTo>
                      <a:pt x="0" y="158"/>
                    </a:lnTo>
                    <a:lnTo>
                      <a:pt x="0" y="154"/>
                    </a:lnTo>
                    <a:lnTo>
                      <a:pt x="2" y="148"/>
                    </a:lnTo>
                    <a:lnTo>
                      <a:pt x="4" y="146"/>
                    </a:lnTo>
                    <a:lnTo>
                      <a:pt x="6" y="142"/>
                    </a:lnTo>
                    <a:lnTo>
                      <a:pt x="9" y="139"/>
                    </a:lnTo>
                    <a:lnTo>
                      <a:pt x="10" y="136"/>
                    </a:lnTo>
                    <a:lnTo>
                      <a:pt x="14" y="131"/>
                    </a:lnTo>
                    <a:lnTo>
                      <a:pt x="18" y="125"/>
                    </a:lnTo>
                    <a:lnTo>
                      <a:pt x="21" y="120"/>
                    </a:lnTo>
                    <a:lnTo>
                      <a:pt x="25" y="115"/>
                    </a:lnTo>
                    <a:lnTo>
                      <a:pt x="26" y="112"/>
                    </a:lnTo>
                    <a:lnTo>
                      <a:pt x="29" y="108"/>
                    </a:lnTo>
                    <a:lnTo>
                      <a:pt x="30" y="105"/>
                    </a:lnTo>
                    <a:lnTo>
                      <a:pt x="33" y="101"/>
                    </a:lnTo>
                    <a:lnTo>
                      <a:pt x="36" y="93"/>
                    </a:lnTo>
                    <a:lnTo>
                      <a:pt x="38" y="88"/>
                    </a:lnTo>
                    <a:lnTo>
                      <a:pt x="41" y="81"/>
                    </a:lnTo>
                    <a:lnTo>
                      <a:pt x="45" y="76"/>
                    </a:lnTo>
                    <a:lnTo>
                      <a:pt x="48" y="69"/>
                    </a:lnTo>
                    <a:lnTo>
                      <a:pt x="50" y="64"/>
                    </a:lnTo>
                    <a:lnTo>
                      <a:pt x="52" y="60"/>
                    </a:lnTo>
                    <a:lnTo>
                      <a:pt x="56" y="55"/>
                    </a:lnTo>
                    <a:lnTo>
                      <a:pt x="57" y="49"/>
                    </a:lnTo>
                    <a:lnTo>
                      <a:pt x="60" y="44"/>
                    </a:lnTo>
                    <a:lnTo>
                      <a:pt x="61" y="37"/>
                    </a:lnTo>
                    <a:lnTo>
                      <a:pt x="62" y="32"/>
                    </a:lnTo>
                    <a:lnTo>
                      <a:pt x="65" y="25"/>
                    </a:lnTo>
                    <a:lnTo>
                      <a:pt x="66" y="20"/>
                    </a:lnTo>
                    <a:lnTo>
                      <a:pt x="68" y="13"/>
                    </a:lnTo>
                    <a:lnTo>
                      <a:pt x="69" y="7"/>
                    </a:lnTo>
                    <a:lnTo>
                      <a:pt x="69" y="3"/>
                    </a:lnTo>
                    <a:lnTo>
                      <a:pt x="72" y="1"/>
                    </a:lnTo>
                    <a:lnTo>
                      <a:pt x="74" y="0"/>
                    </a:lnTo>
                    <a:lnTo>
                      <a:pt x="77" y="0"/>
                    </a:lnTo>
                    <a:lnTo>
                      <a:pt x="78" y="0"/>
                    </a:lnTo>
                    <a:lnTo>
                      <a:pt x="81" y="3"/>
                    </a:lnTo>
                    <a:lnTo>
                      <a:pt x="84" y="4"/>
                    </a:lnTo>
                    <a:lnTo>
                      <a:pt x="84" y="8"/>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3" name="Freeform 30"/>
              <p:cNvSpPr>
                <a:spLocks/>
              </p:cNvSpPr>
              <p:nvPr/>
            </p:nvSpPr>
            <p:spPr bwMode="auto">
              <a:xfrm>
                <a:off x="3326" y="1934"/>
                <a:ext cx="167" cy="131"/>
              </a:xfrm>
              <a:custGeom>
                <a:avLst/>
                <a:gdLst>
                  <a:gd name="T0" fmla="*/ 17 w 167"/>
                  <a:gd name="T1" fmla="*/ 8 h 131"/>
                  <a:gd name="T2" fmla="*/ 20 w 167"/>
                  <a:gd name="T3" fmla="*/ 20 h 131"/>
                  <a:gd name="T4" fmla="*/ 23 w 167"/>
                  <a:gd name="T5" fmla="*/ 31 h 131"/>
                  <a:gd name="T6" fmla="*/ 27 w 167"/>
                  <a:gd name="T7" fmla="*/ 40 h 131"/>
                  <a:gd name="T8" fmla="*/ 33 w 167"/>
                  <a:gd name="T9" fmla="*/ 49 h 131"/>
                  <a:gd name="T10" fmla="*/ 40 w 167"/>
                  <a:gd name="T11" fmla="*/ 57 h 131"/>
                  <a:gd name="T12" fmla="*/ 47 w 167"/>
                  <a:gd name="T13" fmla="*/ 67 h 131"/>
                  <a:gd name="T14" fmla="*/ 55 w 167"/>
                  <a:gd name="T15" fmla="*/ 72 h 131"/>
                  <a:gd name="T16" fmla="*/ 64 w 167"/>
                  <a:gd name="T17" fmla="*/ 80 h 131"/>
                  <a:gd name="T18" fmla="*/ 73 w 167"/>
                  <a:gd name="T19" fmla="*/ 85 h 131"/>
                  <a:gd name="T20" fmla="*/ 83 w 167"/>
                  <a:gd name="T21" fmla="*/ 89 h 131"/>
                  <a:gd name="T22" fmla="*/ 93 w 167"/>
                  <a:gd name="T23" fmla="*/ 93 h 131"/>
                  <a:gd name="T24" fmla="*/ 105 w 167"/>
                  <a:gd name="T25" fmla="*/ 97 h 131"/>
                  <a:gd name="T26" fmla="*/ 116 w 167"/>
                  <a:gd name="T27" fmla="*/ 100 h 131"/>
                  <a:gd name="T28" fmla="*/ 128 w 167"/>
                  <a:gd name="T29" fmla="*/ 101 h 131"/>
                  <a:gd name="T30" fmla="*/ 139 w 167"/>
                  <a:gd name="T31" fmla="*/ 103 h 131"/>
                  <a:gd name="T32" fmla="*/ 152 w 167"/>
                  <a:gd name="T33" fmla="*/ 103 h 131"/>
                  <a:gd name="T34" fmla="*/ 155 w 167"/>
                  <a:gd name="T35" fmla="*/ 103 h 131"/>
                  <a:gd name="T36" fmla="*/ 157 w 167"/>
                  <a:gd name="T37" fmla="*/ 104 h 131"/>
                  <a:gd name="T38" fmla="*/ 159 w 167"/>
                  <a:gd name="T39" fmla="*/ 105 h 131"/>
                  <a:gd name="T40" fmla="*/ 163 w 167"/>
                  <a:gd name="T41" fmla="*/ 107 h 131"/>
                  <a:gd name="T42" fmla="*/ 165 w 167"/>
                  <a:gd name="T43" fmla="*/ 111 h 131"/>
                  <a:gd name="T44" fmla="*/ 167 w 167"/>
                  <a:gd name="T45" fmla="*/ 116 h 131"/>
                  <a:gd name="T46" fmla="*/ 165 w 167"/>
                  <a:gd name="T47" fmla="*/ 121 h 131"/>
                  <a:gd name="T48" fmla="*/ 163 w 167"/>
                  <a:gd name="T49" fmla="*/ 125 h 131"/>
                  <a:gd name="T50" fmla="*/ 159 w 167"/>
                  <a:gd name="T51" fmla="*/ 127 h 131"/>
                  <a:gd name="T52" fmla="*/ 157 w 167"/>
                  <a:gd name="T53" fmla="*/ 129 h 131"/>
                  <a:gd name="T54" fmla="*/ 155 w 167"/>
                  <a:gd name="T55" fmla="*/ 129 h 131"/>
                  <a:gd name="T56" fmla="*/ 152 w 167"/>
                  <a:gd name="T57" fmla="*/ 131 h 131"/>
                  <a:gd name="T58" fmla="*/ 137 w 167"/>
                  <a:gd name="T59" fmla="*/ 129 h 131"/>
                  <a:gd name="T60" fmla="*/ 124 w 167"/>
                  <a:gd name="T61" fmla="*/ 128 h 131"/>
                  <a:gd name="T62" fmla="*/ 111 w 167"/>
                  <a:gd name="T63" fmla="*/ 125 h 131"/>
                  <a:gd name="T64" fmla="*/ 97 w 167"/>
                  <a:gd name="T65" fmla="*/ 121 h 131"/>
                  <a:gd name="T66" fmla="*/ 85 w 167"/>
                  <a:gd name="T67" fmla="*/ 117 h 131"/>
                  <a:gd name="T68" fmla="*/ 73 w 167"/>
                  <a:gd name="T69" fmla="*/ 112 h 131"/>
                  <a:gd name="T70" fmla="*/ 63 w 167"/>
                  <a:gd name="T71" fmla="*/ 105 h 131"/>
                  <a:gd name="T72" fmla="*/ 52 w 167"/>
                  <a:gd name="T73" fmla="*/ 99 h 131"/>
                  <a:gd name="T74" fmla="*/ 43 w 167"/>
                  <a:gd name="T75" fmla="*/ 91 h 131"/>
                  <a:gd name="T76" fmla="*/ 33 w 167"/>
                  <a:gd name="T77" fmla="*/ 81 h 131"/>
                  <a:gd name="T78" fmla="*/ 24 w 167"/>
                  <a:gd name="T79" fmla="*/ 72 h 131"/>
                  <a:gd name="T80" fmla="*/ 17 w 167"/>
                  <a:gd name="T81" fmla="*/ 61 h 131"/>
                  <a:gd name="T82" fmla="*/ 11 w 167"/>
                  <a:gd name="T83" fmla="*/ 49 h 131"/>
                  <a:gd name="T84" fmla="*/ 7 w 167"/>
                  <a:gd name="T85" fmla="*/ 37 h 131"/>
                  <a:gd name="T86" fmla="*/ 3 w 167"/>
                  <a:gd name="T87" fmla="*/ 24 h 131"/>
                  <a:gd name="T88" fmla="*/ 1 w 167"/>
                  <a:gd name="T89" fmla="*/ 11 h 131"/>
                  <a:gd name="T90" fmla="*/ 0 w 167"/>
                  <a:gd name="T91" fmla="*/ 7 h 131"/>
                  <a:gd name="T92" fmla="*/ 1 w 167"/>
                  <a:gd name="T93" fmla="*/ 4 h 131"/>
                  <a:gd name="T94" fmla="*/ 4 w 167"/>
                  <a:gd name="T95" fmla="*/ 1 h 131"/>
                  <a:gd name="T96" fmla="*/ 8 w 167"/>
                  <a:gd name="T97" fmla="*/ 1 h 131"/>
                  <a:gd name="T98" fmla="*/ 11 w 167"/>
                  <a:gd name="T99" fmla="*/ 0 h 131"/>
                  <a:gd name="T100" fmla="*/ 13 w 167"/>
                  <a:gd name="T101" fmla="*/ 3 h 131"/>
                  <a:gd name="T102" fmla="*/ 16 w 167"/>
                  <a:gd name="T103" fmla="*/ 4 h 131"/>
                  <a:gd name="T104" fmla="*/ 17 w 167"/>
                  <a:gd name="T105" fmla="*/ 8 h 131"/>
                  <a:gd name="T106" fmla="*/ 17 w 167"/>
                  <a:gd name="T107" fmla="*/ 8 h 1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7" h="131">
                    <a:moveTo>
                      <a:pt x="17" y="8"/>
                    </a:moveTo>
                    <a:lnTo>
                      <a:pt x="20" y="20"/>
                    </a:lnTo>
                    <a:lnTo>
                      <a:pt x="23" y="31"/>
                    </a:lnTo>
                    <a:lnTo>
                      <a:pt x="27" y="40"/>
                    </a:lnTo>
                    <a:lnTo>
                      <a:pt x="33" y="49"/>
                    </a:lnTo>
                    <a:lnTo>
                      <a:pt x="40" y="57"/>
                    </a:lnTo>
                    <a:lnTo>
                      <a:pt x="47" y="67"/>
                    </a:lnTo>
                    <a:lnTo>
                      <a:pt x="55" y="72"/>
                    </a:lnTo>
                    <a:lnTo>
                      <a:pt x="64" y="80"/>
                    </a:lnTo>
                    <a:lnTo>
                      <a:pt x="73" y="85"/>
                    </a:lnTo>
                    <a:lnTo>
                      <a:pt x="83" y="89"/>
                    </a:lnTo>
                    <a:lnTo>
                      <a:pt x="93" y="93"/>
                    </a:lnTo>
                    <a:lnTo>
                      <a:pt x="105" y="97"/>
                    </a:lnTo>
                    <a:lnTo>
                      <a:pt x="116" y="100"/>
                    </a:lnTo>
                    <a:lnTo>
                      <a:pt x="128" y="101"/>
                    </a:lnTo>
                    <a:lnTo>
                      <a:pt x="139" y="103"/>
                    </a:lnTo>
                    <a:lnTo>
                      <a:pt x="152" y="103"/>
                    </a:lnTo>
                    <a:lnTo>
                      <a:pt x="155" y="103"/>
                    </a:lnTo>
                    <a:lnTo>
                      <a:pt x="157" y="104"/>
                    </a:lnTo>
                    <a:lnTo>
                      <a:pt x="159" y="105"/>
                    </a:lnTo>
                    <a:lnTo>
                      <a:pt x="163" y="107"/>
                    </a:lnTo>
                    <a:lnTo>
                      <a:pt x="165" y="111"/>
                    </a:lnTo>
                    <a:lnTo>
                      <a:pt x="167" y="116"/>
                    </a:lnTo>
                    <a:lnTo>
                      <a:pt x="165" y="121"/>
                    </a:lnTo>
                    <a:lnTo>
                      <a:pt x="163" y="125"/>
                    </a:lnTo>
                    <a:lnTo>
                      <a:pt x="159" y="127"/>
                    </a:lnTo>
                    <a:lnTo>
                      <a:pt x="157" y="129"/>
                    </a:lnTo>
                    <a:lnTo>
                      <a:pt x="155" y="129"/>
                    </a:lnTo>
                    <a:lnTo>
                      <a:pt x="152" y="131"/>
                    </a:lnTo>
                    <a:lnTo>
                      <a:pt x="137" y="129"/>
                    </a:lnTo>
                    <a:lnTo>
                      <a:pt x="124" y="128"/>
                    </a:lnTo>
                    <a:lnTo>
                      <a:pt x="111" y="125"/>
                    </a:lnTo>
                    <a:lnTo>
                      <a:pt x="97" y="121"/>
                    </a:lnTo>
                    <a:lnTo>
                      <a:pt x="85" y="117"/>
                    </a:lnTo>
                    <a:lnTo>
                      <a:pt x="73" y="112"/>
                    </a:lnTo>
                    <a:lnTo>
                      <a:pt x="63" y="105"/>
                    </a:lnTo>
                    <a:lnTo>
                      <a:pt x="52" y="99"/>
                    </a:lnTo>
                    <a:lnTo>
                      <a:pt x="43" y="91"/>
                    </a:lnTo>
                    <a:lnTo>
                      <a:pt x="33" y="81"/>
                    </a:lnTo>
                    <a:lnTo>
                      <a:pt x="24" y="72"/>
                    </a:lnTo>
                    <a:lnTo>
                      <a:pt x="17" y="61"/>
                    </a:lnTo>
                    <a:lnTo>
                      <a:pt x="11" y="49"/>
                    </a:lnTo>
                    <a:lnTo>
                      <a:pt x="7" y="37"/>
                    </a:lnTo>
                    <a:lnTo>
                      <a:pt x="3" y="24"/>
                    </a:lnTo>
                    <a:lnTo>
                      <a:pt x="1" y="11"/>
                    </a:lnTo>
                    <a:lnTo>
                      <a:pt x="0" y="7"/>
                    </a:lnTo>
                    <a:lnTo>
                      <a:pt x="1" y="4"/>
                    </a:lnTo>
                    <a:lnTo>
                      <a:pt x="4" y="1"/>
                    </a:lnTo>
                    <a:lnTo>
                      <a:pt x="8" y="1"/>
                    </a:lnTo>
                    <a:lnTo>
                      <a:pt x="11" y="0"/>
                    </a:lnTo>
                    <a:lnTo>
                      <a:pt x="13" y="3"/>
                    </a:lnTo>
                    <a:lnTo>
                      <a:pt x="16" y="4"/>
                    </a:lnTo>
                    <a:lnTo>
                      <a:pt x="17" y="8"/>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4" name="Freeform 31"/>
              <p:cNvSpPr>
                <a:spLocks/>
              </p:cNvSpPr>
              <p:nvPr/>
            </p:nvSpPr>
            <p:spPr bwMode="auto">
              <a:xfrm>
                <a:off x="3438" y="1863"/>
                <a:ext cx="117" cy="51"/>
              </a:xfrm>
              <a:custGeom>
                <a:avLst/>
                <a:gdLst>
                  <a:gd name="T0" fmla="*/ 20 w 117"/>
                  <a:gd name="T1" fmla="*/ 4 h 51"/>
                  <a:gd name="T2" fmla="*/ 24 w 117"/>
                  <a:gd name="T3" fmla="*/ 8 h 51"/>
                  <a:gd name="T4" fmla="*/ 28 w 117"/>
                  <a:gd name="T5" fmla="*/ 11 h 51"/>
                  <a:gd name="T6" fmla="*/ 32 w 117"/>
                  <a:gd name="T7" fmla="*/ 13 h 51"/>
                  <a:gd name="T8" fmla="*/ 37 w 117"/>
                  <a:gd name="T9" fmla="*/ 17 h 51"/>
                  <a:gd name="T10" fmla="*/ 43 w 117"/>
                  <a:gd name="T11" fmla="*/ 19 h 51"/>
                  <a:gd name="T12" fmla="*/ 49 w 117"/>
                  <a:gd name="T13" fmla="*/ 20 h 51"/>
                  <a:gd name="T14" fmla="*/ 55 w 117"/>
                  <a:gd name="T15" fmla="*/ 21 h 51"/>
                  <a:gd name="T16" fmla="*/ 60 w 117"/>
                  <a:gd name="T17" fmla="*/ 23 h 51"/>
                  <a:gd name="T18" fmla="*/ 64 w 117"/>
                  <a:gd name="T19" fmla="*/ 23 h 51"/>
                  <a:gd name="T20" fmla="*/ 71 w 117"/>
                  <a:gd name="T21" fmla="*/ 23 h 51"/>
                  <a:gd name="T22" fmla="*/ 76 w 117"/>
                  <a:gd name="T23" fmla="*/ 23 h 51"/>
                  <a:gd name="T24" fmla="*/ 83 w 117"/>
                  <a:gd name="T25" fmla="*/ 24 h 51"/>
                  <a:gd name="T26" fmla="*/ 88 w 117"/>
                  <a:gd name="T27" fmla="*/ 24 h 51"/>
                  <a:gd name="T28" fmla="*/ 95 w 117"/>
                  <a:gd name="T29" fmla="*/ 24 h 51"/>
                  <a:gd name="T30" fmla="*/ 100 w 117"/>
                  <a:gd name="T31" fmla="*/ 25 h 51"/>
                  <a:gd name="T32" fmla="*/ 107 w 117"/>
                  <a:gd name="T33" fmla="*/ 25 h 51"/>
                  <a:gd name="T34" fmla="*/ 112 w 117"/>
                  <a:gd name="T35" fmla="*/ 29 h 51"/>
                  <a:gd name="T36" fmla="*/ 115 w 117"/>
                  <a:gd name="T37" fmla="*/ 32 h 51"/>
                  <a:gd name="T38" fmla="*/ 116 w 117"/>
                  <a:gd name="T39" fmla="*/ 36 h 51"/>
                  <a:gd name="T40" fmla="*/ 117 w 117"/>
                  <a:gd name="T41" fmla="*/ 40 h 51"/>
                  <a:gd name="T42" fmla="*/ 116 w 117"/>
                  <a:gd name="T43" fmla="*/ 44 h 51"/>
                  <a:gd name="T44" fmla="*/ 113 w 117"/>
                  <a:gd name="T45" fmla="*/ 48 h 51"/>
                  <a:gd name="T46" fmla="*/ 109 w 117"/>
                  <a:gd name="T47" fmla="*/ 49 h 51"/>
                  <a:gd name="T48" fmla="*/ 105 w 117"/>
                  <a:gd name="T49" fmla="*/ 51 h 51"/>
                  <a:gd name="T50" fmla="*/ 97 w 117"/>
                  <a:gd name="T51" fmla="*/ 48 h 51"/>
                  <a:gd name="T52" fmla="*/ 89 w 117"/>
                  <a:gd name="T53" fmla="*/ 48 h 51"/>
                  <a:gd name="T54" fmla="*/ 83 w 117"/>
                  <a:gd name="T55" fmla="*/ 48 h 51"/>
                  <a:gd name="T56" fmla="*/ 76 w 117"/>
                  <a:gd name="T57" fmla="*/ 47 h 51"/>
                  <a:gd name="T58" fmla="*/ 69 w 117"/>
                  <a:gd name="T59" fmla="*/ 45 h 51"/>
                  <a:gd name="T60" fmla="*/ 63 w 117"/>
                  <a:gd name="T61" fmla="*/ 45 h 51"/>
                  <a:gd name="T62" fmla="*/ 56 w 117"/>
                  <a:gd name="T63" fmla="*/ 44 h 51"/>
                  <a:gd name="T64" fmla="*/ 49 w 117"/>
                  <a:gd name="T65" fmla="*/ 44 h 51"/>
                  <a:gd name="T66" fmla="*/ 43 w 117"/>
                  <a:gd name="T67" fmla="*/ 41 h 51"/>
                  <a:gd name="T68" fmla="*/ 36 w 117"/>
                  <a:gd name="T69" fmla="*/ 40 h 51"/>
                  <a:gd name="T70" fmla="*/ 29 w 117"/>
                  <a:gd name="T71" fmla="*/ 37 h 51"/>
                  <a:gd name="T72" fmla="*/ 24 w 117"/>
                  <a:gd name="T73" fmla="*/ 35 h 51"/>
                  <a:gd name="T74" fmla="*/ 19 w 117"/>
                  <a:gd name="T75" fmla="*/ 32 h 51"/>
                  <a:gd name="T76" fmla="*/ 13 w 117"/>
                  <a:gd name="T77" fmla="*/ 27 h 51"/>
                  <a:gd name="T78" fmla="*/ 8 w 117"/>
                  <a:gd name="T79" fmla="*/ 21 h 51"/>
                  <a:gd name="T80" fmla="*/ 4 w 117"/>
                  <a:gd name="T81" fmla="*/ 17 h 51"/>
                  <a:gd name="T82" fmla="*/ 1 w 117"/>
                  <a:gd name="T83" fmla="*/ 13 h 51"/>
                  <a:gd name="T84" fmla="*/ 0 w 117"/>
                  <a:gd name="T85" fmla="*/ 8 h 51"/>
                  <a:gd name="T86" fmla="*/ 1 w 117"/>
                  <a:gd name="T87" fmla="*/ 5 h 51"/>
                  <a:gd name="T88" fmla="*/ 4 w 117"/>
                  <a:gd name="T89" fmla="*/ 3 h 51"/>
                  <a:gd name="T90" fmla="*/ 7 w 117"/>
                  <a:gd name="T91" fmla="*/ 0 h 51"/>
                  <a:gd name="T92" fmla="*/ 12 w 117"/>
                  <a:gd name="T93" fmla="*/ 0 h 51"/>
                  <a:gd name="T94" fmla="*/ 15 w 117"/>
                  <a:gd name="T95" fmla="*/ 0 h 51"/>
                  <a:gd name="T96" fmla="*/ 20 w 117"/>
                  <a:gd name="T97" fmla="*/ 4 h 51"/>
                  <a:gd name="T98" fmla="*/ 20 w 117"/>
                  <a:gd name="T99" fmla="*/ 4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7" h="51">
                    <a:moveTo>
                      <a:pt x="20" y="4"/>
                    </a:moveTo>
                    <a:lnTo>
                      <a:pt x="24" y="8"/>
                    </a:lnTo>
                    <a:lnTo>
                      <a:pt x="28" y="11"/>
                    </a:lnTo>
                    <a:lnTo>
                      <a:pt x="32" y="13"/>
                    </a:lnTo>
                    <a:lnTo>
                      <a:pt x="37" y="17"/>
                    </a:lnTo>
                    <a:lnTo>
                      <a:pt x="43" y="19"/>
                    </a:lnTo>
                    <a:lnTo>
                      <a:pt x="49" y="20"/>
                    </a:lnTo>
                    <a:lnTo>
                      <a:pt x="55" y="21"/>
                    </a:lnTo>
                    <a:lnTo>
                      <a:pt x="60" y="23"/>
                    </a:lnTo>
                    <a:lnTo>
                      <a:pt x="64" y="23"/>
                    </a:lnTo>
                    <a:lnTo>
                      <a:pt x="71" y="23"/>
                    </a:lnTo>
                    <a:lnTo>
                      <a:pt x="76" y="23"/>
                    </a:lnTo>
                    <a:lnTo>
                      <a:pt x="83" y="24"/>
                    </a:lnTo>
                    <a:lnTo>
                      <a:pt x="88" y="24"/>
                    </a:lnTo>
                    <a:lnTo>
                      <a:pt x="95" y="24"/>
                    </a:lnTo>
                    <a:lnTo>
                      <a:pt x="100" y="25"/>
                    </a:lnTo>
                    <a:lnTo>
                      <a:pt x="107" y="25"/>
                    </a:lnTo>
                    <a:lnTo>
                      <a:pt x="112" y="29"/>
                    </a:lnTo>
                    <a:lnTo>
                      <a:pt x="115" y="32"/>
                    </a:lnTo>
                    <a:lnTo>
                      <a:pt x="116" y="36"/>
                    </a:lnTo>
                    <a:lnTo>
                      <a:pt x="117" y="40"/>
                    </a:lnTo>
                    <a:lnTo>
                      <a:pt x="116" y="44"/>
                    </a:lnTo>
                    <a:lnTo>
                      <a:pt x="113" y="48"/>
                    </a:lnTo>
                    <a:lnTo>
                      <a:pt x="109" y="49"/>
                    </a:lnTo>
                    <a:lnTo>
                      <a:pt x="105" y="51"/>
                    </a:lnTo>
                    <a:lnTo>
                      <a:pt x="97" y="48"/>
                    </a:lnTo>
                    <a:lnTo>
                      <a:pt x="89" y="48"/>
                    </a:lnTo>
                    <a:lnTo>
                      <a:pt x="83" y="48"/>
                    </a:lnTo>
                    <a:lnTo>
                      <a:pt x="76" y="47"/>
                    </a:lnTo>
                    <a:lnTo>
                      <a:pt x="69" y="45"/>
                    </a:lnTo>
                    <a:lnTo>
                      <a:pt x="63" y="45"/>
                    </a:lnTo>
                    <a:lnTo>
                      <a:pt x="56" y="44"/>
                    </a:lnTo>
                    <a:lnTo>
                      <a:pt x="49" y="44"/>
                    </a:lnTo>
                    <a:lnTo>
                      <a:pt x="43" y="41"/>
                    </a:lnTo>
                    <a:lnTo>
                      <a:pt x="36" y="40"/>
                    </a:lnTo>
                    <a:lnTo>
                      <a:pt x="29" y="37"/>
                    </a:lnTo>
                    <a:lnTo>
                      <a:pt x="24" y="35"/>
                    </a:lnTo>
                    <a:lnTo>
                      <a:pt x="19" y="32"/>
                    </a:lnTo>
                    <a:lnTo>
                      <a:pt x="13" y="27"/>
                    </a:lnTo>
                    <a:lnTo>
                      <a:pt x="8" y="21"/>
                    </a:lnTo>
                    <a:lnTo>
                      <a:pt x="4" y="17"/>
                    </a:lnTo>
                    <a:lnTo>
                      <a:pt x="1" y="13"/>
                    </a:lnTo>
                    <a:lnTo>
                      <a:pt x="0" y="8"/>
                    </a:lnTo>
                    <a:lnTo>
                      <a:pt x="1" y="5"/>
                    </a:lnTo>
                    <a:lnTo>
                      <a:pt x="4" y="3"/>
                    </a:lnTo>
                    <a:lnTo>
                      <a:pt x="7" y="0"/>
                    </a:lnTo>
                    <a:lnTo>
                      <a:pt x="12" y="0"/>
                    </a:lnTo>
                    <a:lnTo>
                      <a:pt x="15" y="0"/>
                    </a:lnTo>
                    <a:lnTo>
                      <a:pt x="20" y="4"/>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5" name="Freeform 32"/>
              <p:cNvSpPr>
                <a:spLocks/>
              </p:cNvSpPr>
              <p:nvPr/>
            </p:nvSpPr>
            <p:spPr bwMode="auto">
              <a:xfrm>
                <a:off x="3406" y="1882"/>
                <a:ext cx="141" cy="107"/>
              </a:xfrm>
              <a:custGeom>
                <a:avLst/>
                <a:gdLst>
                  <a:gd name="T0" fmla="*/ 13 w 141"/>
                  <a:gd name="T1" fmla="*/ 81 h 107"/>
                  <a:gd name="T2" fmla="*/ 23 w 141"/>
                  <a:gd name="T3" fmla="*/ 85 h 107"/>
                  <a:gd name="T4" fmla="*/ 33 w 141"/>
                  <a:gd name="T5" fmla="*/ 89 h 107"/>
                  <a:gd name="T6" fmla="*/ 44 w 141"/>
                  <a:gd name="T7" fmla="*/ 91 h 107"/>
                  <a:gd name="T8" fmla="*/ 53 w 141"/>
                  <a:gd name="T9" fmla="*/ 91 h 107"/>
                  <a:gd name="T10" fmla="*/ 64 w 141"/>
                  <a:gd name="T11" fmla="*/ 91 h 107"/>
                  <a:gd name="T12" fmla="*/ 73 w 141"/>
                  <a:gd name="T13" fmla="*/ 88 h 107"/>
                  <a:gd name="T14" fmla="*/ 87 w 141"/>
                  <a:gd name="T15" fmla="*/ 85 h 107"/>
                  <a:gd name="T16" fmla="*/ 96 w 141"/>
                  <a:gd name="T17" fmla="*/ 80 h 107"/>
                  <a:gd name="T18" fmla="*/ 103 w 141"/>
                  <a:gd name="T19" fmla="*/ 73 h 107"/>
                  <a:gd name="T20" fmla="*/ 108 w 141"/>
                  <a:gd name="T21" fmla="*/ 65 h 107"/>
                  <a:gd name="T22" fmla="*/ 111 w 141"/>
                  <a:gd name="T23" fmla="*/ 57 h 107"/>
                  <a:gd name="T24" fmla="*/ 113 w 141"/>
                  <a:gd name="T25" fmla="*/ 47 h 107"/>
                  <a:gd name="T26" fmla="*/ 115 w 141"/>
                  <a:gd name="T27" fmla="*/ 36 h 107"/>
                  <a:gd name="T28" fmla="*/ 115 w 141"/>
                  <a:gd name="T29" fmla="*/ 25 h 107"/>
                  <a:gd name="T30" fmla="*/ 117 w 141"/>
                  <a:gd name="T31" fmla="*/ 14 h 107"/>
                  <a:gd name="T32" fmla="*/ 120 w 141"/>
                  <a:gd name="T33" fmla="*/ 4 h 107"/>
                  <a:gd name="T34" fmla="*/ 128 w 141"/>
                  <a:gd name="T35" fmla="*/ 0 h 107"/>
                  <a:gd name="T36" fmla="*/ 136 w 141"/>
                  <a:gd name="T37" fmla="*/ 1 h 107"/>
                  <a:gd name="T38" fmla="*/ 140 w 141"/>
                  <a:gd name="T39" fmla="*/ 6 h 107"/>
                  <a:gd name="T40" fmla="*/ 141 w 141"/>
                  <a:gd name="T41" fmla="*/ 13 h 107"/>
                  <a:gd name="T42" fmla="*/ 140 w 141"/>
                  <a:gd name="T43" fmla="*/ 22 h 107"/>
                  <a:gd name="T44" fmla="*/ 136 w 141"/>
                  <a:gd name="T45" fmla="*/ 36 h 107"/>
                  <a:gd name="T46" fmla="*/ 133 w 141"/>
                  <a:gd name="T47" fmla="*/ 48 h 107"/>
                  <a:gd name="T48" fmla="*/ 129 w 141"/>
                  <a:gd name="T49" fmla="*/ 60 h 107"/>
                  <a:gd name="T50" fmla="*/ 125 w 141"/>
                  <a:gd name="T51" fmla="*/ 71 h 107"/>
                  <a:gd name="T52" fmla="*/ 120 w 141"/>
                  <a:gd name="T53" fmla="*/ 80 h 107"/>
                  <a:gd name="T54" fmla="*/ 115 w 141"/>
                  <a:gd name="T55" fmla="*/ 88 h 107"/>
                  <a:gd name="T56" fmla="*/ 105 w 141"/>
                  <a:gd name="T57" fmla="*/ 96 h 107"/>
                  <a:gd name="T58" fmla="*/ 93 w 141"/>
                  <a:gd name="T59" fmla="*/ 101 h 107"/>
                  <a:gd name="T60" fmla="*/ 81 w 141"/>
                  <a:gd name="T61" fmla="*/ 104 h 107"/>
                  <a:gd name="T62" fmla="*/ 67 w 141"/>
                  <a:gd name="T63" fmla="*/ 107 h 107"/>
                  <a:gd name="T64" fmla="*/ 56 w 141"/>
                  <a:gd name="T65" fmla="*/ 107 h 107"/>
                  <a:gd name="T66" fmla="*/ 44 w 141"/>
                  <a:gd name="T67" fmla="*/ 104 h 107"/>
                  <a:gd name="T68" fmla="*/ 32 w 141"/>
                  <a:gd name="T69" fmla="*/ 101 h 107"/>
                  <a:gd name="T70" fmla="*/ 20 w 141"/>
                  <a:gd name="T71" fmla="*/ 97 h 107"/>
                  <a:gd name="T72" fmla="*/ 8 w 141"/>
                  <a:gd name="T73" fmla="*/ 92 h 107"/>
                  <a:gd name="T74" fmla="*/ 0 w 141"/>
                  <a:gd name="T75" fmla="*/ 85 h 107"/>
                  <a:gd name="T76" fmla="*/ 3 w 141"/>
                  <a:gd name="T77" fmla="*/ 77 h 107"/>
                  <a:gd name="T78" fmla="*/ 8 w 141"/>
                  <a:gd name="T79" fmla="*/ 79 h 10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1" h="107">
                    <a:moveTo>
                      <a:pt x="8" y="79"/>
                    </a:moveTo>
                    <a:lnTo>
                      <a:pt x="13" y="81"/>
                    </a:lnTo>
                    <a:lnTo>
                      <a:pt x="19" y="84"/>
                    </a:lnTo>
                    <a:lnTo>
                      <a:pt x="23" y="85"/>
                    </a:lnTo>
                    <a:lnTo>
                      <a:pt x="28" y="88"/>
                    </a:lnTo>
                    <a:lnTo>
                      <a:pt x="33" y="89"/>
                    </a:lnTo>
                    <a:lnTo>
                      <a:pt x="39" y="91"/>
                    </a:lnTo>
                    <a:lnTo>
                      <a:pt x="44" y="91"/>
                    </a:lnTo>
                    <a:lnTo>
                      <a:pt x="49" y="92"/>
                    </a:lnTo>
                    <a:lnTo>
                      <a:pt x="53" y="91"/>
                    </a:lnTo>
                    <a:lnTo>
                      <a:pt x="59" y="91"/>
                    </a:lnTo>
                    <a:lnTo>
                      <a:pt x="64" y="91"/>
                    </a:lnTo>
                    <a:lnTo>
                      <a:pt x="69" y="89"/>
                    </a:lnTo>
                    <a:lnTo>
                      <a:pt x="73" y="88"/>
                    </a:lnTo>
                    <a:lnTo>
                      <a:pt x="81" y="87"/>
                    </a:lnTo>
                    <a:lnTo>
                      <a:pt x="87" y="85"/>
                    </a:lnTo>
                    <a:lnTo>
                      <a:pt x="92" y="83"/>
                    </a:lnTo>
                    <a:lnTo>
                      <a:pt x="96" y="80"/>
                    </a:lnTo>
                    <a:lnTo>
                      <a:pt x="100" y="77"/>
                    </a:lnTo>
                    <a:lnTo>
                      <a:pt x="103" y="73"/>
                    </a:lnTo>
                    <a:lnTo>
                      <a:pt x="107" y="71"/>
                    </a:lnTo>
                    <a:lnTo>
                      <a:pt x="108" y="65"/>
                    </a:lnTo>
                    <a:lnTo>
                      <a:pt x="109" y="61"/>
                    </a:lnTo>
                    <a:lnTo>
                      <a:pt x="111" y="57"/>
                    </a:lnTo>
                    <a:lnTo>
                      <a:pt x="112" y="52"/>
                    </a:lnTo>
                    <a:lnTo>
                      <a:pt x="113" y="47"/>
                    </a:lnTo>
                    <a:lnTo>
                      <a:pt x="113" y="41"/>
                    </a:lnTo>
                    <a:lnTo>
                      <a:pt x="115" y="36"/>
                    </a:lnTo>
                    <a:lnTo>
                      <a:pt x="115" y="32"/>
                    </a:lnTo>
                    <a:lnTo>
                      <a:pt x="115" y="25"/>
                    </a:lnTo>
                    <a:lnTo>
                      <a:pt x="116" y="20"/>
                    </a:lnTo>
                    <a:lnTo>
                      <a:pt x="117" y="14"/>
                    </a:lnTo>
                    <a:lnTo>
                      <a:pt x="119" y="8"/>
                    </a:lnTo>
                    <a:lnTo>
                      <a:pt x="120" y="4"/>
                    </a:lnTo>
                    <a:lnTo>
                      <a:pt x="124" y="1"/>
                    </a:lnTo>
                    <a:lnTo>
                      <a:pt x="128" y="0"/>
                    </a:lnTo>
                    <a:lnTo>
                      <a:pt x="132" y="0"/>
                    </a:lnTo>
                    <a:lnTo>
                      <a:pt x="136" y="1"/>
                    </a:lnTo>
                    <a:lnTo>
                      <a:pt x="140" y="5"/>
                    </a:lnTo>
                    <a:lnTo>
                      <a:pt x="140" y="6"/>
                    </a:lnTo>
                    <a:lnTo>
                      <a:pt x="141" y="10"/>
                    </a:lnTo>
                    <a:lnTo>
                      <a:pt x="141" y="13"/>
                    </a:lnTo>
                    <a:lnTo>
                      <a:pt x="141" y="16"/>
                    </a:lnTo>
                    <a:lnTo>
                      <a:pt x="140" y="22"/>
                    </a:lnTo>
                    <a:lnTo>
                      <a:pt x="137" y="29"/>
                    </a:lnTo>
                    <a:lnTo>
                      <a:pt x="136" y="36"/>
                    </a:lnTo>
                    <a:lnTo>
                      <a:pt x="135" y="41"/>
                    </a:lnTo>
                    <a:lnTo>
                      <a:pt x="133" y="48"/>
                    </a:lnTo>
                    <a:lnTo>
                      <a:pt x="132" y="53"/>
                    </a:lnTo>
                    <a:lnTo>
                      <a:pt x="129" y="60"/>
                    </a:lnTo>
                    <a:lnTo>
                      <a:pt x="128" y="65"/>
                    </a:lnTo>
                    <a:lnTo>
                      <a:pt x="125" y="71"/>
                    </a:lnTo>
                    <a:lnTo>
                      <a:pt x="124" y="75"/>
                    </a:lnTo>
                    <a:lnTo>
                      <a:pt x="120" y="80"/>
                    </a:lnTo>
                    <a:lnTo>
                      <a:pt x="117" y="84"/>
                    </a:lnTo>
                    <a:lnTo>
                      <a:pt x="115" y="88"/>
                    </a:lnTo>
                    <a:lnTo>
                      <a:pt x="109" y="92"/>
                    </a:lnTo>
                    <a:lnTo>
                      <a:pt x="105" y="96"/>
                    </a:lnTo>
                    <a:lnTo>
                      <a:pt x="100" y="99"/>
                    </a:lnTo>
                    <a:lnTo>
                      <a:pt x="93" y="101"/>
                    </a:lnTo>
                    <a:lnTo>
                      <a:pt x="87" y="103"/>
                    </a:lnTo>
                    <a:lnTo>
                      <a:pt x="81" y="104"/>
                    </a:lnTo>
                    <a:lnTo>
                      <a:pt x="73" y="105"/>
                    </a:lnTo>
                    <a:lnTo>
                      <a:pt x="67" y="107"/>
                    </a:lnTo>
                    <a:lnTo>
                      <a:pt x="61" y="107"/>
                    </a:lnTo>
                    <a:lnTo>
                      <a:pt x="56" y="107"/>
                    </a:lnTo>
                    <a:lnTo>
                      <a:pt x="49" y="107"/>
                    </a:lnTo>
                    <a:lnTo>
                      <a:pt x="44" y="104"/>
                    </a:lnTo>
                    <a:lnTo>
                      <a:pt x="39" y="104"/>
                    </a:lnTo>
                    <a:lnTo>
                      <a:pt x="32" y="101"/>
                    </a:lnTo>
                    <a:lnTo>
                      <a:pt x="27" y="100"/>
                    </a:lnTo>
                    <a:lnTo>
                      <a:pt x="20" y="97"/>
                    </a:lnTo>
                    <a:lnTo>
                      <a:pt x="15" y="95"/>
                    </a:lnTo>
                    <a:lnTo>
                      <a:pt x="8" y="92"/>
                    </a:lnTo>
                    <a:lnTo>
                      <a:pt x="3" y="88"/>
                    </a:lnTo>
                    <a:lnTo>
                      <a:pt x="0" y="85"/>
                    </a:lnTo>
                    <a:lnTo>
                      <a:pt x="0" y="81"/>
                    </a:lnTo>
                    <a:lnTo>
                      <a:pt x="3" y="77"/>
                    </a:lnTo>
                    <a:lnTo>
                      <a:pt x="8" y="79"/>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6" name="Freeform 33"/>
              <p:cNvSpPr>
                <a:spLocks/>
              </p:cNvSpPr>
              <p:nvPr/>
            </p:nvSpPr>
            <p:spPr bwMode="auto">
              <a:xfrm>
                <a:off x="3645" y="1900"/>
                <a:ext cx="304" cy="47"/>
              </a:xfrm>
              <a:custGeom>
                <a:avLst/>
                <a:gdLst>
                  <a:gd name="T0" fmla="*/ 13 w 304"/>
                  <a:gd name="T1" fmla="*/ 3 h 47"/>
                  <a:gd name="T2" fmla="*/ 29 w 304"/>
                  <a:gd name="T3" fmla="*/ 14 h 47"/>
                  <a:gd name="T4" fmla="*/ 46 w 304"/>
                  <a:gd name="T5" fmla="*/ 21 h 47"/>
                  <a:gd name="T6" fmla="*/ 63 w 304"/>
                  <a:gd name="T7" fmla="*/ 25 h 47"/>
                  <a:gd name="T8" fmla="*/ 79 w 304"/>
                  <a:gd name="T9" fmla="*/ 27 h 47"/>
                  <a:gd name="T10" fmla="*/ 96 w 304"/>
                  <a:gd name="T11" fmla="*/ 29 h 47"/>
                  <a:gd name="T12" fmla="*/ 113 w 304"/>
                  <a:gd name="T13" fmla="*/ 27 h 47"/>
                  <a:gd name="T14" fmla="*/ 131 w 304"/>
                  <a:gd name="T15" fmla="*/ 25 h 47"/>
                  <a:gd name="T16" fmla="*/ 148 w 304"/>
                  <a:gd name="T17" fmla="*/ 22 h 47"/>
                  <a:gd name="T18" fmla="*/ 164 w 304"/>
                  <a:gd name="T19" fmla="*/ 18 h 47"/>
                  <a:gd name="T20" fmla="*/ 181 w 304"/>
                  <a:gd name="T21" fmla="*/ 15 h 47"/>
                  <a:gd name="T22" fmla="*/ 200 w 304"/>
                  <a:gd name="T23" fmla="*/ 12 h 47"/>
                  <a:gd name="T24" fmla="*/ 219 w 304"/>
                  <a:gd name="T25" fmla="*/ 11 h 47"/>
                  <a:gd name="T26" fmla="*/ 236 w 304"/>
                  <a:gd name="T27" fmla="*/ 10 h 47"/>
                  <a:gd name="T28" fmla="*/ 255 w 304"/>
                  <a:gd name="T29" fmla="*/ 10 h 47"/>
                  <a:gd name="T30" fmla="*/ 273 w 304"/>
                  <a:gd name="T31" fmla="*/ 12 h 47"/>
                  <a:gd name="T32" fmla="*/ 293 w 304"/>
                  <a:gd name="T33" fmla="*/ 18 h 47"/>
                  <a:gd name="T34" fmla="*/ 296 w 304"/>
                  <a:gd name="T35" fmla="*/ 19 h 47"/>
                  <a:gd name="T36" fmla="*/ 299 w 304"/>
                  <a:gd name="T37" fmla="*/ 22 h 47"/>
                  <a:gd name="T38" fmla="*/ 301 w 304"/>
                  <a:gd name="T39" fmla="*/ 23 h 47"/>
                  <a:gd name="T40" fmla="*/ 303 w 304"/>
                  <a:gd name="T41" fmla="*/ 26 h 47"/>
                  <a:gd name="T42" fmla="*/ 304 w 304"/>
                  <a:gd name="T43" fmla="*/ 31 h 47"/>
                  <a:gd name="T44" fmla="*/ 303 w 304"/>
                  <a:gd name="T45" fmla="*/ 37 h 47"/>
                  <a:gd name="T46" fmla="*/ 300 w 304"/>
                  <a:gd name="T47" fmla="*/ 42 h 47"/>
                  <a:gd name="T48" fmla="*/ 296 w 304"/>
                  <a:gd name="T49" fmla="*/ 46 h 47"/>
                  <a:gd name="T50" fmla="*/ 293 w 304"/>
                  <a:gd name="T51" fmla="*/ 47 h 47"/>
                  <a:gd name="T52" fmla="*/ 291 w 304"/>
                  <a:gd name="T53" fmla="*/ 47 h 47"/>
                  <a:gd name="T54" fmla="*/ 287 w 304"/>
                  <a:gd name="T55" fmla="*/ 47 h 47"/>
                  <a:gd name="T56" fmla="*/ 284 w 304"/>
                  <a:gd name="T57" fmla="*/ 47 h 47"/>
                  <a:gd name="T58" fmla="*/ 264 w 304"/>
                  <a:gd name="T59" fmla="*/ 42 h 47"/>
                  <a:gd name="T60" fmla="*/ 245 w 304"/>
                  <a:gd name="T61" fmla="*/ 38 h 47"/>
                  <a:gd name="T62" fmla="*/ 227 w 304"/>
                  <a:gd name="T63" fmla="*/ 37 h 47"/>
                  <a:gd name="T64" fmla="*/ 208 w 304"/>
                  <a:gd name="T65" fmla="*/ 37 h 47"/>
                  <a:gd name="T66" fmla="*/ 189 w 304"/>
                  <a:gd name="T67" fmla="*/ 37 h 47"/>
                  <a:gd name="T68" fmla="*/ 172 w 304"/>
                  <a:gd name="T69" fmla="*/ 39 h 47"/>
                  <a:gd name="T70" fmla="*/ 155 w 304"/>
                  <a:gd name="T71" fmla="*/ 41 h 47"/>
                  <a:gd name="T72" fmla="*/ 137 w 304"/>
                  <a:gd name="T73" fmla="*/ 43 h 47"/>
                  <a:gd name="T74" fmla="*/ 120 w 304"/>
                  <a:gd name="T75" fmla="*/ 45 h 47"/>
                  <a:gd name="T76" fmla="*/ 104 w 304"/>
                  <a:gd name="T77" fmla="*/ 45 h 47"/>
                  <a:gd name="T78" fmla="*/ 85 w 304"/>
                  <a:gd name="T79" fmla="*/ 45 h 47"/>
                  <a:gd name="T80" fmla="*/ 69 w 304"/>
                  <a:gd name="T81" fmla="*/ 43 h 47"/>
                  <a:gd name="T82" fmla="*/ 52 w 304"/>
                  <a:gd name="T83" fmla="*/ 39 h 47"/>
                  <a:gd name="T84" fmla="*/ 36 w 304"/>
                  <a:gd name="T85" fmla="*/ 34 h 47"/>
                  <a:gd name="T86" fmla="*/ 20 w 304"/>
                  <a:gd name="T87" fmla="*/ 26 h 47"/>
                  <a:gd name="T88" fmla="*/ 4 w 304"/>
                  <a:gd name="T89" fmla="*/ 16 h 47"/>
                  <a:gd name="T90" fmla="*/ 1 w 304"/>
                  <a:gd name="T91" fmla="*/ 14 h 47"/>
                  <a:gd name="T92" fmla="*/ 0 w 304"/>
                  <a:gd name="T93" fmla="*/ 10 h 47"/>
                  <a:gd name="T94" fmla="*/ 0 w 304"/>
                  <a:gd name="T95" fmla="*/ 7 h 47"/>
                  <a:gd name="T96" fmla="*/ 1 w 304"/>
                  <a:gd name="T97" fmla="*/ 4 h 47"/>
                  <a:gd name="T98" fmla="*/ 4 w 304"/>
                  <a:gd name="T99" fmla="*/ 2 h 47"/>
                  <a:gd name="T100" fmla="*/ 6 w 304"/>
                  <a:gd name="T101" fmla="*/ 0 h 47"/>
                  <a:gd name="T102" fmla="*/ 10 w 304"/>
                  <a:gd name="T103" fmla="*/ 0 h 47"/>
                  <a:gd name="T104" fmla="*/ 13 w 304"/>
                  <a:gd name="T105" fmla="*/ 3 h 47"/>
                  <a:gd name="T106" fmla="*/ 13 w 304"/>
                  <a:gd name="T107" fmla="*/ 3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4" h="47">
                    <a:moveTo>
                      <a:pt x="13" y="3"/>
                    </a:moveTo>
                    <a:lnTo>
                      <a:pt x="29" y="14"/>
                    </a:lnTo>
                    <a:lnTo>
                      <a:pt x="46" y="21"/>
                    </a:lnTo>
                    <a:lnTo>
                      <a:pt x="63" y="25"/>
                    </a:lnTo>
                    <a:lnTo>
                      <a:pt x="79" y="27"/>
                    </a:lnTo>
                    <a:lnTo>
                      <a:pt x="96" y="29"/>
                    </a:lnTo>
                    <a:lnTo>
                      <a:pt x="113" y="27"/>
                    </a:lnTo>
                    <a:lnTo>
                      <a:pt x="131" y="25"/>
                    </a:lnTo>
                    <a:lnTo>
                      <a:pt x="148" y="22"/>
                    </a:lnTo>
                    <a:lnTo>
                      <a:pt x="164" y="18"/>
                    </a:lnTo>
                    <a:lnTo>
                      <a:pt x="181" y="15"/>
                    </a:lnTo>
                    <a:lnTo>
                      <a:pt x="200" y="12"/>
                    </a:lnTo>
                    <a:lnTo>
                      <a:pt x="219" y="11"/>
                    </a:lnTo>
                    <a:lnTo>
                      <a:pt x="236" y="10"/>
                    </a:lnTo>
                    <a:lnTo>
                      <a:pt x="255" y="10"/>
                    </a:lnTo>
                    <a:lnTo>
                      <a:pt x="273" y="12"/>
                    </a:lnTo>
                    <a:lnTo>
                      <a:pt x="293" y="18"/>
                    </a:lnTo>
                    <a:lnTo>
                      <a:pt x="296" y="19"/>
                    </a:lnTo>
                    <a:lnTo>
                      <a:pt x="299" y="22"/>
                    </a:lnTo>
                    <a:lnTo>
                      <a:pt x="301" y="23"/>
                    </a:lnTo>
                    <a:lnTo>
                      <a:pt x="303" y="26"/>
                    </a:lnTo>
                    <a:lnTo>
                      <a:pt x="304" y="31"/>
                    </a:lnTo>
                    <a:lnTo>
                      <a:pt x="303" y="37"/>
                    </a:lnTo>
                    <a:lnTo>
                      <a:pt x="300" y="42"/>
                    </a:lnTo>
                    <a:lnTo>
                      <a:pt x="296" y="46"/>
                    </a:lnTo>
                    <a:lnTo>
                      <a:pt x="293" y="47"/>
                    </a:lnTo>
                    <a:lnTo>
                      <a:pt x="291" y="47"/>
                    </a:lnTo>
                    <a:lnTo>
                      <a:pt x="287" y="47"/>
                    </a:lnTo>
                    <a:lnTo>
                      <a:pt x="284" y="47"/>
                    </a:lnTo>
                    <a:lnTo>
                      <a:pt x="264" y="42"/>
                    </a:lnTo>
                    <a:lnTo>
                      <a:pt x="245" y="38"/>
                    </a:lnTo>
                    <a:lnTo>
                      <a:pt x="227" y="37"/>
                    </a:lnTo>
                    <a:lnTo>
                      <a:pt x="208" y="37"/>
                    </a:lnTo>
                    <a:lnTo>
                      <a:pt x="189" y="37"/>
                    </a:lnTo>
                    <a:lnTo>
                      <a:pt x="172" y="39"/>
                    </a:lnTo>
                    <a:lnTo>
                      <a:pt x="155" y="41"/>
                    </a:lnTo>
                    <a:lnTo>
                      <a:pt x="137" y="43"/>
                    </a:lnTo>
                    <a:lnTo>
                      <a:pt x="120" y="45"/>
                    </a:lnTo>
                    <a:lnTo>
                      <a:pt x="104" y="45"/>
                    </a:lnTo>
                    <a:lnTo>
                      <a:pt x="85" y="45"/>
                    </a:lnTo>
                    <a:lnTo>
                      <a:pt x="69" y="43"/>
                    </a:lnTo>
                    <a:lnTo>
                      <a:pt x="52" y="39"/>
                    </a:lnTo>
                    <a:lnTo>
                      <a:pt x="36" y="34"/>
                    </a:lnTo>
                    <a:lnTo>
                      <a:pt x="20" y="26"/>
                    </a:lnTo>
                    <a:lnTo>
                      <a:pt x="4" y="16"/>
                    </a:lnTo>
                    <a:lnTo>
                      <a:pt x="1" y="14"/>
                    </a:lnTo>
                    <a:lnTo>
                      <a:pt x="0" y="10"/>
                    </a:lnTo>
                    <a:lnTo>
                      <a:pt x="0" y="7"/>
                    </a:lnTo>
                    <a:lnTo>
                      <a:pt x="1" y="4"/>
                    </a:lnTo>
                    <a:lnTo>
                      <a:pt x="4" y="2"/>
                    </a:lnTo>
                    <a:lnTo>
                      <a:pt x="6" y="0"/>
                    </a:lnTo>
                    <a:lnTo>
                      <a:pt x="10" y="0"/>
                    </a:lnTo>
                    <a:lnTo>
                      <a:pt x="13" y="3"/>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7" name="Freeform 34"/>
              <p:cNvSpPr>
                <a:spLocks/>
              </p:cNvSpPr>
              <p:nvPr/>
            </p:nvSpPr>
            <p:spPr bwMode="auto">
              <a:xfrm>
                <a:off x="3834" y="1830"/>
                <a:ext cx="216" cy="48"/>
              </a:xfrm>
              <a:custGeom>
                <a:avLst/>
                <a:gdLst>
                  <a:gd name="T0" fmla="*/ 200 w 216"/>
                  <a:gd name="T1" fmla="*/ 46 h 48"/>
                  <a:gd name="T2" fmla="*/ 191 w 216"/>
                  <a:gd name="T3" fmla="*/ 44 h 48"/>
                  <a:gd name="T4" fmla="*/ 183 w 216"/>
                  <a:gd name="T5" fmla="*/ 41 h 48"/>
                  <a:gd name="T6" fmla="*/ 175 w 216"/>
                  <a:gd name="T7" fmla="*/ 40 h 48"/>
                  <a:gd name="T8" fmla="*/ 168 w 216"/>
                  <a:gd name="T9" fmla="*/ 38 h 48"/>
                  <a:gd name="T10" fmla="*/ 159 w 216"/>
                  <a:gd name="T11" fmla="*/ 38 h 48"/>
                  <a:gd name="T12" fmla="*/ 151 w 216"/>
                  <a:gd name="T13" fmla="*/ 37 h 48"/>
                  <a:gd name="T14" fmla="*/ 143 w 216"/>
                  <a:gd name="T15" fmla="*/ 36 h 48"/>
                  <a:gd name="T16" fmla="*/ 130 w 216"/>
                  <a:gd name="T17" fmla="*/ 33 h 48"/>
                  <a:gd name="T18" fmla="*/ 112 w 216"/>
                  <a:gd name="T19" fmla="*/ 30 h 48"/>
                  <a:gd name="T20" fmla="*/ 98 w 216"/>
                  <a:gd name="T21" fmla="*/ 29 h 48"/>
                  <a:gd name="T22" fmla="*/ 83 w 216"/>
                  <a:gd name="T23" fmla="*/ 28 h 48"/>
                  <a:gd name="T24" fmla="*/ 68 w 216"/>
                  <a:gd name="T25" fmla="*/ 28 h 48"/>
                  <a:gd name="T26" fmla="*/ 54 w 216"/>
                  <a:gd name="T27" fmla="*/ 28 h 48"/>
                  <a:gd name="T28" fmla="*/ 38 w 216"/>
                  <a:gd name="T29" fmla="*/ 28 h 48"/>
                  <a:gd name="T30" fmla="*/ 22 w 216"/>
                  <a:gd name="T31" fmla="*/ 28 h 48"/>
                  <a:gd name="T32" fmla="*/ 10 w 216"/>
                  <a:gd name="T33" fmla="*/ 28 h 48"/>
                  <a:gd name="T34" fmla="*/ 4 w 216"/>
                  <a:gd name="T35" fmla="*/ 25 h 48"/>
                  <a:gd name="T36" fmla="*/ 0 w 216"/>
                  <a:gd name="T37" fmla="*/ 18 h 48"/>
                  <a:gd name="T38" fmla="*/ 0 w 216"/>
                  <a:gd name="T39" fmla="*/ 9 h 48"/>
                  <a:gd name="T40" fmla="*/ 4 w 216"/>
                  <a:gd name="T41" fmla="*/ 2 h 48"/>
                  <a:gd name="T42" fmla="*/ 10 w 216"/>
                  <a:gd name="T43" fmla="*/ 1 h 48"/>
                  <a:gd name="T44" fmla="*/ 23 w 216"/>
                  <a:gd name="T45" fmla="*/ 0 h 48"/>
                  <a:gd name="T46" fmla="*/ 40 w 216"/>
                  <a:gd name="T47" fmla="*/ 0 h 48"/>
                  <a:gd name="T48" fmla="*/ 56 w 216"/>
                  <a:gd name="T49" fmla="*/ 0 h 48"/>
                  <a:gd name="T50" fmla="*/ 71 w 216"/>
                  <a:gd name="T51" fmla="*/ 0 h 48"/>
                  <a:gd name="T52" fmla="*/ 86 w 216"/>
                  <a:gd name="T53" fmla="*/ 0 h 48"/>
                  <a:gd name="T54" fmla="*/ 100 w 216"/>
                  <a:gd name="T55" fmla="*/ 0 h 48"/>
                  <a:gd name="T56" fmla="*/ 116 w 216"/>
                  <a:gd name="T57" fmla="*/ 1 h 48"/>
                  <a:gd name="T58" fmla="*/ 134 w 216"/>
                  <a:gd name="T59" fmla="*/ 4 h 48"/>
                  <a:gd name="T60" fmla="*/ 147 w 216"/>
                  <a:gd name="T61" fmla="*/ 6 h 48"/>
                  <a:gd name="T62" fmla="*/ 156 w 216"/>
                  <a:gd name="T63" fmla="*/ 9 h 48"/>
                  <a:gd name="T64" fmla="*/ 166 w 216"/>
                  <a:gd name="T65" fmla="*/ 12 h 48"/>
                  <a:gd name="T66" fmla="*/ 174 w 216"/>
                  <a:gd name="T67" fmla="*/ 16 h 48"/>
                  <a:gd name="T68" fmla="*/ 180 w 216"/>
                  <a:gd name="T69" fmla="*/ 18 h 48"/>
                  <a:gd name="T70" fmla="*/ 188 w 216"/>
                  <a:gd name="T71" fmla="*/ 21 h 48"/>
                  <a:gd name="T72" fmla="*/ 196 w 216"/>
                  <a:gd name="T73" fmla="*/ 25 h 48"/>
                  <a:gd name="T74" fmla="*/ 206 w 216"/>
                  <a:gd name="T75" fmla="*/ 29 h 48"/>
                  <a:gd name="T76" fmla="*/ 214 w 216"/>
                  <a:gd name="T77" fmla="*/ 32 h 48"/>
                  <a:gd name="T78" fmla="*/ 216 w 216"/>
                  <a:gd name="T79" fmla="*/ 38 h 48"/>
                  <a:gd name="T80" fmla="*/ 214 w 216"/>
                  <a:gd name="T81" fmla="*/ 44 h 48"/>
                  <a:gd name="T82" fmla="*/ 208 w 216"/>
                  <a:gd name="T83" fmla="*/ 48 h 48"/>
                  <a:gd name="T84" fmla="*/ 206 w 216"/>
                  <a:gd name="T85" fmla="*/ 48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 h="48">
                    <a:moveTo>
                      <a:pt x="206" y="48"/>
                    </a:moveTo>
                    <a:lnTo>
                      <a:pt x="200" y="46"/>
                    </a:lnTo>
                    <a:lnTo>
                      <a:pt x="195" y="44"/>
                    </a:lnTo>
                    <a:lnTo>
                      <a:pt x="191" y="44"/>
                    </a:lnTo>
                    <a:lnTo>
                      <a:pt x="187" y="42"/>
                    </a:lnTo>
                    <a:lnTo>
                      <a:pt x="183" y="41"/>
                    </a:lnTo>
                    <a:lnTo>
                      <a:pt x="180" y="41"/>
                    </a:lnTo>
                    <a:lnTo>
                      <a:pt x="175" y="40"/>
                    </a:lnTo>
                    <a:lnTo>
                      <a:pt x="172" y="40"/>
                    </a:lnTo>
                    <a:lnTo>
                      <a:pt x="168" y="38"/>
                    </a:lnTo>
                    <a:lnTo>
                      <a:pt x="163" y="38"/>
                    </a:lnTo>
                    <a:lnTo>
                      <a:pt x="159" y="38"/>
                    </a:lnTo>
                    <a:lnTo>
                      <a:pt x="156" y="38"/>
                    </a:lnTo>
                    <a:lnTo>
                      <a:pt x="151" y="37"/>
                    </a:lnTo>
                    <a:lnTo>
                      <a:pt x="147" y="37"/>
                    </a:lnTo>
                    <a:lnTo>
                      <a:pt x="143" y="36"/>
                    </a:lnTo>
                    <a:lnTo>
                      <a:pt x="139" y="36"/>
                    </a:lnTo>
                    <a:lnTo>
                      <a:pt x="130" y="33"/>
                    </a:lnTo>
                    <a:lnTo>
                      <a:pt x="120" y="32"/>
                    </a:lnTo>
                    <a:lnTo>
                      <a:pt x="112" y="30"/>
                    </a:lnTo>
                    <a:lnTo>
                      <a:pt x="104" y="30"/>
                    </a:lnTo>
                    <a:lnTo>
                      <a:pt x="98" y="29"/>
                    </a:lnTo>
                    <a:lnTo>
                      <a:pt x="90" y="28"/>
                    </a:lnTo>
                    <a:lnTo>
                      <a:pt x="83" y="28"/>
                    </a:lnTo>
                    <a:lnTo>
                      <a:pt x="76" y="28"/>
                    </a:lnTo>
                    <a:lnTo>
                      <a:pt x="68" y="28"/>
                    </a:lnTo>
                    <a:lnTo>
                      <a:pt x="60" y="28"/>
                    </a:lnTo>
                    <a:lnTo>
                      <a:pt x="54" y="28"/>
                    </a:lnTo>
                    <a:lnTo>
                      <a:pt x="46" y="28"/>
                    </a:lnTo>
                    <a:lnTo>
                      <a:pt x="38" y="28"/>
                    </a:lnTo>
                    <a:lnTo>
                      <a:pt x="30" y="28"/>
                    </a:lnTo>
                    <a:lnTo>
                      <a:pt x="22" y="28"/>
                    </a:lnTo>
                    <a:lnTo>
                      <a:pt x="14" y="28"/>
                    </a:lnTo>
                    <a:lnTo>
                      <a:pt x="10" y="28"/>
                    </a:lnTo>
                    <a:lnTo>
                      <a:pt x="7" y="26"/>
                    </a:lnTo>
                    <a:lnTo>
                      <a:pt x="4" y="25"/>
                    </a:lnTo>
                    <a:lnTo>
                      <a:pt x="3" y="22"/>
                    </a:lnTo>
                    <a:lnTo>
                      <a:pt x="0" y="18"/>
                    </a:lnTo>
                    <a:lnTo>
                      <a:pt x="0" y="14"/>
                    </a:lnTo>
                    <a:lnTo>
                      <a:pt x="0" y="9"/>
                    </a:lnTo>
                    <a:lnTo>
                      <a:pt x="3" y="5"/>
                    </a:lnTo>
                    <a:lnTo>
                      <a:pt x="4" y="2"/>
                    </a:lnTo>
                    <a:lnTo>
                      <a:pt x="7" y="2"/>
                    </a:lnTo>
                    <a:lnTo>
                      <a:pt x="10" y="1"/>
                    </a:lnTo>
                    <a:lnTo>
                      <a:pt x="14" y="1"/>
                    </a:lnTo>
                    <a:lnTo>
                      <a:pt x="23" y="0"/>
                    </a:lnTo>
                    <a:lnTo>
                      <a:pt x="32" y="0"/>
                    </a:lnTo>
                    <a:lnTo>
                      <a:pt x="40" y="0"/>
                    </a:lnTo>
                    <a:lnTo>
                      <a:pt x="48" y="0"/>
                    </a:lnTo>
                    <a:lnTo>
                      <a:pt x="56" y="0"/>
                    </a:lnTo>
                    <a:lnTo>
                      <a:pt x="63" y="0"/>
                    </a:lnTo>
                    <a:lnTo>
                      <a:pt x="71" y="0"/>
                    </a:lnTo>
                    <a:lnTo>
                      <a:pt x="79" y="0"/>
                    </a:lnTo>
                    <a:lnTo>
                      <a:pt x="86" y="0"/>
                    </a:lnTo>
                    <a:lnTo>
                      <a:pt x="94" y="0"/>
                    </a:lnTo>
                    <a:lnTo>
                      <a:pt x="100" y="0"/>
                    </a:lnTo>
                    <a:lnTo>
                      <a:pt x="108" y="1"/>
                    </a:lnTo>
                    <a:lnTo>
                      <a:pt x="116" y="1"/>
                    </a:lnTo>
                    <a:lnTo>
                      <a:pt x="124" y="2"/>
                    </a:lnTo>
                    <a:lnTo>
                      <a:pt x="134" y="4"/>
                    </a:lnTo>
                    <a:lnTo>
                      <a:pt x="143" y="6"/>
                    </a:lnTo>
                    <a:lnTo>
                      <a:pt x="147" y="6"/>
                    </a:lnTo>
                    <a:lnTo>
                      <a:pt x="152" y="8"/>
                    </a:lnTo>
                    <a:lnTo>
                      <a:pt x="156" y="9"/>
                    </a:lnTo>
                    <a:lnTo>
                      <a:pt x="160" y="10"/>
                    </a:lnTo>
                    <a:lnTo>
                      <a:pt x="166" y="12"/>
                    </a:lnTo>
                    <a:lnTo>
                      <a:pt x="170" y="13"/>
                    </a:lnTo>
                    <a:lnTo>
                      <a:pt x="174" y="16"/>
                    </a:lnTo>
                    <a:lnTo>
                      <a:pt x="178" y="17"/>
                    </a:lnTo>
                    <a:lnTo>
                      <a:pt x="180" y="18"/>
                    </a:lnTo>
                    <a:lnTo>
                      <a:pt x="186" y="20"/>
                    </a:lnTo>
                    <a:lnTo>
                      <a:pt x="188" y="21"/>
                    </a:lnTo>
                    <a:lnTo>
                      <a:pt x="192" y="22"/>
                    </a:lnTo>
                    <a:lnTo>
                      <a:pt x="196" y="25"/>
                    </a:lnTo>
                    <a:lnTo>
                      <a:pt x="200" y="26"/>
                    </a:lnTo>
                    <a:lnTo>
                      <a:pt x="206" y="29"/>
                    </a:lnTo>
                    <a:lnTo>
                      <a:pt x="211" y="30"/>
                    </a:lnTo>
                    <a:lnTo>
                      <a:pt x="214" y="32"/>
                    </a:lnTo>
                    <a:lnTo>
                      <a:pt x="215" y="36"/>
                    </a:lnTo>
                    <a:lnTo>
                      <a:pt x="216" y="38"/>
                    </a:lnTo>
                    <a:lnTo>
                      <a:pt x="216" y="41"/>
                    </a:lnTo>
                    <a:lnTo>
                      <a:pt x="214" y="44"/>
                    </a:lnTo>
                    <a:lnTo>
                      <a:pt x="212" y="46"/>
                    </a:lnTo>
                    <a:lnTo>
                      <a:pt x="208" y="48"/>
                    </a:lnTo>
                    <a:lnTo>
                      <a:pt x="206" y="48"/>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8" name="Freeform 35"/>
              <p:cNvSpPr>
                <a:spLocks/>
              </p:cNvSpPr>
              <p:nvPr/>
            </p:nvSpPr>
            <p:spPr bwMode="auto">
              <a:xfrm>
                <a:off x="3291" y="1912"/>
                <a:ext cx="396" cy="316"/>
              </a:xfrm>
              <a:custGeom>
                <a:avLst/>
                <a:gdLst>
                  <a:gd name="T0" fmla="*/ 382 w 396"/>
                  <a:gd name="T1" fmla="*/ 23 h 316"/>
                  <a:gd name="T2" fmla="*/ 358 w 396"/>
                  <a:gd name="T3" fmla="*/ 47 h 316"/>
                  <a:gd name="T4" fmla="*/ 335 w 396"/>
                  <a:gd name="T5" fmla="*/ 73 h 316"/>
                  <a:gd name="T6" fmla="*/ 314 w 396"/>
                  <a:gd name="T7" fmla="*/ 97 h 316"/>
                  <a:gd name="T8" fmla="*/ 290 w 396"/>
                  <a:gd name="T9" fmla="*/ 119 h 316"/>
                  <a:gd name="T10" fmla="*/ 267 w 396"/>
                  <a:gd name="T11" fmla="*/ 141 h 316"/>
                  <a:gd name="T12" fmla="*/ 242 w 396"/>
                  <a:gd name="T13" fmla="*/ 161 h 316"/>
                  <a:gd name="T14" fmla="*/ 214 w 396"/>
                  <a:gd name="T15" fmla="*/ 179 h 316"/>
                  <a:gd name="T16" fmla="*/ 183 w 396"/>
                  <a:gd name="T17" fmla="*/ 197 h 316"/>
                  <a:gd name="T18" fmla="*/ 154 w 396"/>
                  <a:gd name="T19" fmla="*/ 210 h 316"/>
                  <a:gd name="T20" fmla="*/ 126 w 396"/>
                  <a:gd name="T21" fmla="*/ 219 h 316"/>
                  <a:gd name="T22" fmla="*/ 100 w 396"/>
                  <a:gd name="T23" fmla="*/ 229 h 316"/>
                  <a:gd name="T24" fmla="*/ 78 w 396"/>
                  <a:gd name="T25" fmla="*/ 239 h 316"/>
                  <a:gd name="T26" fmla="*/ 56 w 396"/>
                  <a:gd name="T27" fmla="*/ 253 h 316"/>
                  <a:gd name="T28" fmla="*/ 36 w 396"/>
                  <a:gd name="T29" fmla="*/ 272 h 316"/>
                  <a:gd name="T30" fmla="*/ 19 w 396"/>
                  <a:gd name="T31" fmla="*/ 296 h 316"/>
                  <a:gd name="T32" fmla="*/ 7 w 396"/>
                  <a:gd name="T33" fmla="*/ 316 h 316"/>
                  <a:gd name="T34" fmla="*/ 0 w 396"/>
                  <a:gd name="T35" fmla="*/ 312 h 316"/>
                  <a:gd name="T36" fmla="*/ 9 w 396"/>
                  <a:gd name="T37" fmla="*/ 290 h 316"/>
                  <a:gd name="T38" fmla="*/ 28 w 396"/>
                  <a:gd name="T39" fmla="*/ 261 h 316"/>
                  <a:gd name="T40" fmla="*/ 50 w 396"/>
                  <a:gd name="T41" fmla="*/ 237 h 316"/>
                  <a:gd name="T42" fmla="*/ 72 w 396"/>
                  <a:gd name="T43" fmla="*/ 215 h 316"/>
                  <a:gd name="T44" fmla="*/ 96 w 396"/>
                  <a:gd name="T45" fmla="*/ 198 h 316"/>
                  <a:gd name="T46" fmla="*/ 123 w 396"/>
                  <a:gd name="T47" fmla="*/ 182 h 316"/>
                  <a:gd name="T48" fmla="*/ 151 w 396"/>
                  <a:gd name="T49" fmla="*/ 166 h 316"/>
                  <a:gd name="T50" fmla="*/ 182 w 396"/>
                  <a:gd name="T51" fmla="*/ 150 h 316"/>
                  <a:gd name="T52" fmla="*/ 214 w 396"/>
                  <a:gd name="T53" fmla="*/ 133 h 316"/>
                  <a:gd name="T54" fmla="*/ 240 w 396"/>
                  <a:gd name="T55" fmla="*/ 118 h 316"/>
                  <a:gd name="T56" fmla="*/ 266 w 396"/>
                  <a:gd name="T57" fmla="*/ 102 h 316"/>
                  <a:gd name="T58" fmla="*/ 288 w 396"/>
                  <a:gd name="T59" fmla="*/ 87 h 316"/>
                  <a:gd name="T60" fmla="*/ 308 w 396"/>
                  <a:gd name="T61" fmla="*/ 71 h 316"/>
                  <a:gd name="T62" fmla="*/ 330 w 396"/>
                  <a:gd name="T63" fmla="*/ 54 h 316"/>
                  <a:gd name="T64" fmla="*/ 352 w 396"/>
                  <a:gd name="T65" fmla="*/ 35 h 316"/>
                  <a:gd name="T66" fmla="*/ 374 w 396"/>
                  <a:gd name="T67" fmla="*/ 14 h 316"/>
                  <a:gd name="T68" fmla="*/ 391 w 396"/>
                  <a:gd name="T69" fmla="*/ 0 h 316"/>
                  <a:gd name="T70" fmla="*/ 396 w 396"/>
                  <a:gd name="T71" fmla="*/ 6 h 316"/>
                  <a:gd name="T72" fmla="*/ 395 w 396"/>
                  <a:gd name="T73" fmla="*/ 11 h 3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96" h="316">
                    <a:moveTo>
                      <a:pt x="395" y="11"/>
                    </a:moveTo>
                    <a:lnTo>
                      <a:pt x="382" y="23"/>
                    </a:lnTo>
                    <a:lnTo>
                      <a:pt x="370" y="35"/>
                    </a:lnTo>
                    <a:lnTo>
                      <a:pt x="358" y="47"/>
                    </a:lnTo>
                    <a:lnTo>
                      <a:pt x="347" y="61"/>
                    </a:lnTo>
                    <a:lnTo>
                      <a:pt x="335" y="73"/>
                    </a:lnTo>
                    <a:lnTo>
                      <a:pt x="324" y="85"/>
                    </a:lnTo>
                    <a:lnTo>
                      <a:pt x="314" y="97"/>
                    </a:lnTo>
                    <a:lnTo>
                      <a:pt x="302" y="109"/>
                    </a:lnTo>
                    <a:lnTo>
                      <a:pt x="290" y="119"/>
                    </a:lnTo>
                    <a:lnTo>
                      <a:pt x="279" y="130"/>
                    </a:lnTo>
                    <a:lnTo>
                      <a:pt x="267" y="141"/>
                    </a:lnTo>
                    <a:lnTo>
                      <a:pt x="255" y="151"/>
                    </a:lnTo>
                    <a:lnTo>
                      <a:pt x="242" y="161"/>
                    </a:lnTo>
                    <a:lnTo>
                      <a:pt x="228" y="171"/>
                    </a:lnTo>
                    <a:lnTo>
                      <a:pt x="214" y="179"/>
                    </a:lnTo>
                    <a:lnTo>
                      <a:pt x="200" y="189"/>
                    </a:lnTo>
                    <a:lnTo>
                      <a:pt x="183" y="197"/>
                    </a:lnTo>
                    <a:lnTo>
                      <a:pt x="168" y="203"/>
                    </a:lnTo>
                    <a:lnTo>
                      <a:pt x="154" y="210"/>
                    </a:lnTo>
                    <a:lnTo>
                      <a:pt x="139" y="215"/>
                    </a:lnTo>
                    <a:lnTo>
                      <a:pt x="126" y="219"/>
                    </a:lnTo>
                    <a:lnTo>
                      <a:pt x="114" y="225"/>
                    </a:lnTo>
                    <a:lnTo>
                      <a:pt x="100" y="229"/>
                    </a:lnTo>
                    <a:lnTo>
                      <a:pt x="90" y="234"/>
                    </a:lnTo>
                    <a:lnTo>
                      <a:pt x="78" y="239"/>
                    </a:lnTo>
                    <a:lnTo>
                      <a:pt x="67" y="246"/>
                    </a:lnTo>
                    <a:lnTo>
                      <a:pt x="56" y="253"/>
                    </a:lnTo>
                    <a:lnTo>
                      <a:pt x="47" y="262"/>
                    </a:lnTo>
                    <a:lnTo>
                      <a:pt x="36" y="272"/>
                    </a:lnTo>
                    <a:lnTo>
                      <a:pt x="28" y="284"/>
                    </a:lnTo>
                    <a:lnTo>
                      <a:pt x="19" y="296"/>
                    </a:lnTo>
                    <a:lnTo>
                      <a:pt x="11" y="312"/>
                    </a:lnTo>
                    <a:lnTo>
                      <a:pt x="7" y="316"/>
                    </a:lnTo>
                    <a:lnTo>
                      <a:pt x="3" y="316"/>
                    </a:lnTo>
                    <a:lnTo>
                      <a:pt x="0" y="312"/>
                    </a:lnTo>
                    <a:lnTo>
                      <a:pt x="0" y="308"/>
                    </a:lnTo>
                    <a:lnTo>
                      <a:pt x="9" y="290"/>
                    </a:lnTo>
                    <a:lnTo>
                      <a:pt x="19" y="276"/>
                    </a:lnTo>
                    <a:lnTo>
                      <a:pt x="28" y="261"/>
                    </a:lnTo>
                    <a:lnTo>
                      <a:pt x="39" y="249"/>
                    </a:lnTo>
                    <a:lnTo>
                      <a:pt x="50" y="237"/>
                    </a:lnTo>
                    <a:lnTo>
                      <a:pt x="60" y="225"/>
                    </a:lnTo>
                    <a:lnTo>
                      <a:pt x="72" y="215"/>
                    </a:lnTo>
                    <a:lnTo>
                      <a:pt x="84" y="207"/>
                    </a:lnTo>
                    <a:lnTo>
                      <a:pt x="96" y="198"/>
                    </a:lnTo>
                    <a:lnTo>
                      <a:pt x="110" y="190"/>
                    </a:lnTo>
                    <a:lnTo>
                      <a:pt x="123" y="182"/>
                    </a:lnTo>
                    <a:lnTo>
                      <a:pt x="138" y="174"/>
                    </a:lnTo>
                    <a:lnTo>
                      <a:pt x="151" y="166"/>
                    </a:lnTo>
                    <a:lnTo>
                      <a:pt x="167" y="158"/>
                    </a:lnTo>
                    <a:lnTo>
                      <a:pt x="182" y="150"/>
                    </a:lnTo>
                    <a:lnTo>
                      <a:pt x="200" y="142"/>
                    </a:lnTo>
                    <a:lnTo>
                      <a:pt x="214" y="133"/>
                    </a:lnTo>
                    <a:lnTo>
                      <a:pt x="227" y="125"/>
                    </a:lnTo>
                    <a:lnTo>
                      <a:pt x="240" y="118"/>
                    </a:lnTo>
                    <a:lnTo>
                      <a:pt x="254" y="110"/>
                    </a:lnTo>
                    <a:lnTo>
                      <a:pt x="266" y="102"/>
                    </a:lnTo>
                    <a:lnTo>
                      <a:pt x="276" y="95"/>
                    </a:lnTo>
                    <a:lnTo>
                      <a:pt x="288" y="87"/>
                    </a:lnTo>
                    <a:lnTo>
                      <a:pt x="299" y="79"/>
                    </a:lnTo>
                    <a:lnTo>
                      <a:pt x="308" y="71"/>
                    </a:lnTo>
                    <a:lnTo>
                      <a:pt x="320" y="63"/>
                    </a:lnTo>
                    <a:lnTo>
                      <a:pt x="330" y="54"/>
                    </a:lnTo>
                    <a:lnTo>
                      <a:pt x="342" y="45"/>
                    </a:lnTo>
                    <a:lnTo>
                      <a:pt x="352" y="35"/>
                    </a:lnTo>
                    <a:lnTo>
                      <a:pt x="363" y="25"/>
                    </a:lnTo>
                    <a:lnTo>
                      <a:pt x="374" y="14"/>
                    </a:lnTo>
                    <a:lnTo>
                      <a:pt x="387" y="2"/>
                    </a:lnTo>
                    <a:lnTo>
                      <a:pt x="391" y="0"/>
                    </a:lnTo>
                    <a:lnTo>
                      <a:pt x="395" y="2"/>
                    </a:lnTo>
                    <a:lnTo>
                      <a:pt x="396" y="6"/>
                    </a:lnTo>
                    <a:lnTo>
                      <a:pt x="395" y="11"/>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499" name="Freeform 36"/>
              <p:cNvSpPr>
                <a:spLocks/>
              </p:cNvSpPr>
              <p:nvPr/>
            </p:nvSpPr>
            <p:spPr bwMode="auto">
              <a:xfrm>
                <a:off x="3750" y="2114"/>
                <a:ext cx="470" cy="461"/>
              </a:xfrm>
              <a:custGeom>
                <a:avLst/>
                <a:gdLst>
                  <a:gd name="T0" fmla="*/ 451 w 470"/>
                  <a:gd name="T1" fmla="*/ 35 h 461"/>
                  <a:gd name="T2" fmla="*/ 407 w 470"/>
                  <a:gd name="T3" fmla="*/ 72 h 461"/>
                  <a:gd name="T4" fmla="*/ 347 w 470"/>
                  <a:gd name="T5" fmla="*/ 131 h 461"/>
                  <a:gd name="T6" fmla="*/ 276 w 470"/>
                  <a:gd name="T7" fmla="*/ 203 h 461"/>
                  <a:gd name="T8" fmla="*/ 202 w 470"/>
                  <a:gd name="T9" fmla="*/ 278 h 461"/>
                  <a:gd name="T10" fmla="*/ 132 w 470"/>
                  <a:gd name="T11" fmla="*/ 351 h 461"/>
                  <a:gd name="T12" fmla="*/ 74 w 470"/>
                  <a:gd name="T13" fmla="*/ 410 h 461"/>
                  <a:gd name="T14" fmla="*/ 34 w 470"/>
                  <a:gd name="T15" fmla="*/ 450 h 461"/>
                  <a:gd name="T16" fmla="*/ 20 w 470"/>
                  <a:gd name="T17" fmla="*/ 461 h 461"/>
                  <a:gd name="T18" fmla="*/ 14 w 470"/>
                  <a:gd name="T19" fmla="*/ 461 h 461"/>
                  <a:gd name="T20" fmla="*/ 7 w 470"/>
                  <a:gd name="T21" fmla="*/ 458 h 461"/>
                  <a:gd name="T22" fmla="*/ 0 w 470"/>
                  <a:gd name="T23" fmla="*/ 451 h 461"/>
                  <a:gd name="T24" fmla="*/ 2 w 470"/>
                  <a:gd name="T25" fmla="*/ 441 h 461"/>
                  <a:gd name="T26" fmla="*/ 15 w 470"/>
                  <a:gd name="T27" fmla="*/ 431 h 461"/>
                  <a:gd name="T28" fmla="*/ 27 w 470"/>
                  <a:gd name="T29" fmla="*/ 421 h 461"/>
                  <a:gd name="T30" fmla="*/ 40 w 470"/>
                  <a:gd name="T31" fmla="*/ 411 h 461"/>
                  <a:gd name="T32" fmla="*/ 51 w 470"/>
                  <a:gd name="T33" fmla="*/ 401 h 461"/>
                  <a:gd name="T34" fmla="*/ 60 w 470"/>
                  <a:gd name="T35" fmla="*/ 390 h 461"/>
                  <a:gd name="T36" fmla="*/ 71 w 470"/>
                  <a:gd name="T37" fmla="*/ 379 h 461"/>
                  <a:gd name="T38" fmla="*/ 82 w 470"/>
                  <a:gd name="T39" fmla="*/ 369 h 461"/>
                  <a:gd name="T40" fmla="*/ 94 w 470"/>
                  <a:gd name="T41" fmla="*/ 357 h 461"/>
                  <a:gd name="T42" fmla="*/ 112 w 470"/>
                  <a:gd name="T43" fmla="*/ 338 h 461"/>
                  <a:gd name="T44" fmla="*/ 147 w 470"/>
                  <a:gd name="T45" fmla="*/ 300 h 461"/>
                  <a:gd name="T46" fmla="*/ 194 w 470"/>
                  <a:gd name="T47" fmla="*/ 250 h 461"/>
                  <a:gd name="T48" fmla="*/ 247 w 470"/>
                  <a:gd name="T49" fmla="*/ 192 h 461"/>
                  <a:gd name="T50" fmla="*/ 304 w 470"/>
                  <a:gd name="T51" fmla="*/ 135 h 461"/>
                  <a:gd name="T52" fmla="*/ 359 w 470"/>
                  <a:gd name="T53" fmla="*/ 82 h 461"/>
                  <a:gd name="T54" fmla="*/ 407 w 470"/>
                  <a:gd name="T55" fmla="*/ 37 h 461"/>
                  <a:gd name="T56" fmla="*/ 445 w 470"/>
                  <a:gd name="T57" fmla="*/ 7 h 461"/>
                  <a:gd name="T58" fmla="*/ 461 w 470"/>
                  <a:gd name="T59" fmla="*/ 0 h 461"/>
                  <a:gd name="T60" fmla="*/ 467 w 470"/>
                  <a:gd name="T61" fmla="*/ 5 h 461"/>
                  <a:gd name="T62" fmla="*/ 470 w 470"/>
                  <a:gd name="T63" fmla="*/ 15 h 461"/>
                  <a:gd name="T64" fmla="*/ 469 w 470"/>
                  <a:gd name="T65" fmla="*/ 24 h 461"/>
                  <a:gd name="T66" fmla="*/ 465 w 470"/>
                  <a:gd name="T67" fmla="*/ 27 h 4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70" h="461">
                    <a:moveTo>
                      <a:pt x="465" y="27"/>
                    </a:moveTo>
                    <a:lnTo>
                      <a:pt x="451" y="35"/>
                    </a:lnTo>
                    <a:lnTo>
                      <a:pt x="431" y="51"/>
                    </a:lnTo>
                    <a:lnTo>
                      <a:pt x="407" y="72"/>
                    </a:lnTo>
                    <a:lnTo>
                      <a:pt x="379" y="100"/>
                    </a:lnTo>
                    <a:lnTo>
                      <a:pt x="347" y="131"/>
                    </a:lnTo>
                    <a:lnTo>
                      <a:pt x="312" y="166"/>
                    </a:lnTo>
                    <a:lnTo>
                      <a:pt x="276" y="203"/>
                    </a:lnTo>
                    <a:lnTo>
                      <a:pt x="239" y="240"/>
                    </a:lnTo>
                    <a:lnTo>
                      <a:pt x="202" y="278"/>
                    </a:lnTo>
                    <a:lnTo>
                      <a:pt x="167" y="316"/>
                    </a:lnTo>
                    <a:lnTo>
                      <a:pt x="132" y="351"/>
                    </a:lnTo>
                    <a:lnTo>
                      <a:pt x="102" y="383"/>
                    </a:lnTo>
                    <a:lnTo>
                      <a:pt x="74" y="410"/>
                    </a:lnTo>
                    <a:lnTo>
                      <a:pt x="51" y="433"/>
                    </a:lnTo>
                    <a:lnTo>
                      <a:pt x="34" y="450"/>
                    </a:lnTo>
                    <a:lnTo>
                      <a:pt x="23" y="459"/>
                    </a:lnTo>
                    <a:lnTo>
                      <a:pt x="20" y="461"/>
                    </a:lnTo>
                    <a:lnTo>
                      <a:pt x="16" y="461"/>
                    </a:lnTo>
                    <a:lnTo>
                      <a:pt x="14" y="461"/>
                    </a:lnTo>
                    <a:lnTo>
                      <a:pt x="11" y="461"/>
                    </a:lnTo>
                    <a:lnTo>
                      <a:pt x="7" y="458"/>
                    </a:lnTo>
                    <a:lnTo>
                      <a:pt x="3" y="455"/>
                    </a:lnTo>
                    <a:lnTo>
                      <a:pt x="0" y="451"/>
                    </a:lnTo>
                    <a:lnTo>
                      <a:pt x="0" y="446"/>
                    </a:lnTo>
                    <a:lnTo>
                      <a:pt x="2" y="441"/>
                    </a:lnTo>
                    <a:lnTo>
                      <a:pt x="7" y="437"/>
                    </a:lnTo>
                    <a:lnTo>
                      <a:pt x="15" y="431"/>
                    </a:lnTo>
                    <a:lnTo>
                      <a:pt x="22" y="426"/>
                    </a:lnTo>
                    <a:lnTo>
                      <a:pt x="27" y="421"/>
                    </a:lnTo>
                    <a:lnTo>
                      <a:pt x="35" y="417"/>
                    </a:lnTo>
                    <a:lnTo>
                      <a:pt x="40" y="411"/>
                    </a:lnTo>
                    <a:lnTo>
                      <a:pt x="46" y="406"/>
                    </a:lnTo>
                    <a:lnTo>
                      <a:pt x="51" y="401"/>
                    </a:lnTo>
                    <a:lnTo>
                      <a:pt x="56" y="397"/>
                    </a:lnTo>
                    <a:lnTo>
                      <a:pt x="60" y="390"/>
                    </a:lnTo>
                    <a:lnTo>
                      <a:pt x="66" y="385"/>
                    </a:lnTo>
                    <a:lnTo>
                      <a:pt x="71" y="379"/>
                    </a:lnTo>
                    <a:lnTo>
                      <a:pt x="76" y="374"/>
                    </a:lnTo>
                    <a:lnTo>
                      <a:pt x="82" y="369"/>
                    </a:lnTo>
                    <a:lnTo>
                      <a:pt x="87" y="363"/>
                    </a:lnTo>
                    <a:lnTo>
                      <a:pt x="94" y="357"/>
                    </a:lnTo>
                    <a:lnTo>
                      <a:pt x="100" y="350"/>
                    </a:lnTo>
                    <a:lnTo>
                      <a:pt x="112" y="338"/>
                    </a:lnTo>
                    <a:lnTo>
                      <a:pt x="127" y="322"/>
                    </a:lnTo>
                    <a:lnTo>
                      <a:pt x="147" y="300"/>
                    </a:lnTo>
                    <a:lnTo>
                      <a:pt x="170" y="276"/>
                    </a:lnTo>
                    <a:lnTo>
                      <a:pt x="194" y="250"/>
                    </a:lnTo>
                    <a:lnTo>
                      <a:pt x="220" y="222"/>
                    </a:lnTo>
                    <a:lnTo>
                      <a:pt x="247" y="192"/>
                    </a:lnTo>
                    <a:lnTo>
                      <a:pt x="276" y="164"/>
                    </a:lnTo>
                    <a:lnTo>
                      <a:pt x="304" y="135"/>
                    </a:lnTo>
                    <a:lnTo>
                      <a:pt x="332" y="107"/>
                    </a:lnTo>
                    <a:lnTo>
                      <a:pt x="359" y="82"/>
                    </a:lnTo>
                    <a:lnTo>
                      <a:pt x="385" y="57"/>
                    </a:lnTo>
                    <a:lnTo>
                      <a:pt x="407" y="37"/>
                    </a:lnTo>
                    <a:lnTo>
                      <a:pt x="427" y="19"/>
                    </a:lnTo>
                    <a:lnTo>
                      <a:pt x="445" y="7"/>
                    </a:lnTo>
                    <a:lnTo>
                      <a:pt x="458" y="0"/>
                    </a:lnTo>
                    <a:lnTo>
                      <a:pt x="461" y="0"/>
                    </a:lnTo>
                    <a:lnTo>
                      <a:pt x="465" y="3"/>
                    </a:lnTo>
                    <a:lnTo>
                      <a:pt x="467" y="5"/>
                    </a:lnTo>
                    <a:lnTo>
                      <a:pt x="470" y="11"/>
                    </a:lnTo>
                    <a:lnTo>
                      <a:pt x="470" y="15"/>
                    </a:lnTo>
                    <a:lnTo>
                      <a:pt x="470" y="20"/>
                    </a:lnTo>
                    <a:lnTo>
                      <a:pt x="469" y="24"/>
                    </a:lnTo>
                    <a:lnTo>
                      <a:pt x="465" y="27"/>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0" name="Freeform 37"/>
              <p:cNvSpPr>
                <a:spLocks/>
              </p:cNvSpPr>
              <p:nvPr/>
            </p:nvSpPr>
            <p:spPr bwMode="auto">
              <a:xfrm>
                <a:off x="3363" y="2190"/>
                <a:ext cx="501" cy="610"/>
              </a:xfrm>
              <a:custGeom>
                <a:avLst/>
                <a:gdLst>
                  <a:gd name="T0" fmla="*/ 39 w 501"/>
                  <a:gd name="T1" fmla="*/ 2 h 610"/>
                  <a:gd name="T2" fmla="*/ 92 w 501"/>
                  <a:gd name="T3" fmla="*/ 8 h 610"/>
                  <a:gd name="T4" fmla="*/ 158 w 501"/>
                  <a:gd name="T5" fmla="*/ 15 h 610"/>
                  <a:gd name="T6" fmla="*/ 230 w 501"/>
                  <a:gd name="T7" fmla="*/ 24 h 610"/>
                  <a:gd name="T8" fmla="*/ 303 w 501"/>
                  <a:gd name="T9" fmla="*/ 38 h 610"/>
                  <a:gd name="T10" fmla="*/ 370 w 501"/>
                  <a:gd name="T11" fmla="*/ 55 h 610"/>
                  <a:gd name="T12" fmla="*/ 429 w 501"/>
                  <a:gd name="T13" fmla="*/ 76 h 610"/>
                  <a:gd name="T14" fmla="*/ 469 w 501"/>
                  <a:gd name="T15" fmla="*/ 104 h 610"/>
                  <a:gd name="T16" fmla="*/ 487 w 501"/>
                  <a:gd name="T17" fmla="*/ 135 h 610"/>
                  <a:gd name="T18" fmla="*/ 495 w 501"/>
                  <a:gd name="T19" fmla="*/ 179 h 610"/>
                  <a:gd name="T20" fmla="*/ 499 w 501"/>
                  <a:gd name="T21" fmla="*/ 239 h 610"/>
                  <a:gd name="T22" fmla="*/ 499 w 501"/>
                  <a:gd name="T23" fmla="*/ 307 h 610"/>
                  <a:gd name="T24" fmla="*/ 498 w 501"/>
                  <a:gd name="T25" fmla="*/ 379 h 610"/>
                  <a:gd name="T26" fmla="*/ 494 w 501"/>
                  <a:gd name="T27" fmla="*/ 451 h 610"/>
                  <a:gd name="T28" fmla="*/ 490 w 501"/>
                  <a:gd name="T29" fmla="*/ 520 h 610"/>
                  <a:gd name="T30" fmla="*/ 486 w 501"/>
                  <a:gd name="T31" fmla="*/ 576 h 610"/>
                  <a:gd name="T32" fmla="*/ 483 w 501"/>
                  <a:gd name="T33" fmla="*/ 602 h 610"/>
                  <a:gd name="T34" fmla="*/ 481 w 501"/>
                  <a:gd name="T35" fmla="*/ 606 h 610"/>
                  <a:gd name="T36" fmla="*/ 475 w 501"/>
                  <a:gd name="T37" fmla="*/ 610 h 610"/>
                  <a:gd name="T38" fmla="*/ 470 w 501"/>
                  <a:gd name="T39" fmla="*/ 610 h 610"/>
                  <a:gd name="T40" fmla="*/ 463 w 501"/>
                  <a:gd name="T41" fmla="*/ 609 h 610"/>
                  <a:gd name="T42" fmla="*/ 457 w 501"/>
                  <a:gd name="T43" fmla="*/ 605 h 610"/>
                  <a:gd name="T44" fmla="*/ 453 w 501"/>
                  <a:gd name="T45" fmla="*/ 597 h 610"/>
                  <a:gd name="T46" fmla="*/ 450 w 501"/>
                  <a:gd name="T47" fmla="*/ 588 h 610"/>
                  <a:gd name="T48" fmla="*/ 450 w 501"/>
                  <a:gd name="T49" fmla="*/ 561 h 610"/>
                  <a:gd name="T50" fmla="*/ 451 w 501"/>
                  <a:gd name="T51" fmla="*/ 508 h 610"/>
                  <a:gd name="T52" fmla="*/ 453 w 501"/>
                  <a:gd name="T53" fmla="*/ 443 h 610"/>
                  <a:gd name="T54" fmla="*/ 455 w 501"/>
                  <a:gd name="T55" fmla="*/ 377 h 610"/>
                  <a:gd name="T56" fmla="*/ 455 w 501"/>
                  <a:gd name="T57" fmla="*/ 307 h 610"/>
                  <a:gd name="T58" fmla="*/ 453 w 501"/>
                  <a:gd name="T59" fmla="*/ 243 h 610"/>
                  <a:gd name="T60" fmla="*/ 449 w 501"/>
                  <a:gd name="T61" fmla="*/ 186 h 610"/>
                  <a:gd name="T62" fmla="*/ 438 w 501"/>
                  <a:gd name="T63" fmla="*/ 144 h 610"/>
                  <a:gd name="T64" fmla="*/ 418 w 501"/>
                  <a:gd name="T65" fmla="*/ 115 h 610"/>
                  <a:gd name="T66" fmla="*/ 377 w 501"/>
                  <a:gd name="T67" fmla="*/ 90 h 610"/>
                  <a:gd name="T68" fmla="*/ 323 w 501"/>
                  <a:gd name="T69" fmla="*/ 71 h 610"/>
                  <a:gd name="T70" fmla="*/ 263 w 501"/>
                  <a:gd name="T71" fmla="*/ 56 h 610"/>
                  <a:gd name="T72" fmla="*/ 199 w 501"/>
                  <a:gd name="T73" fmla="*/ 47 h 610"/>
                  <a:gd name="T74" fmla="*/ 135 w 501"/>
                  <a:gd name="T75" fmla="*/ 39 h 610"/>
                  <a:gd name="T76" fmla="*/ 75 w 501"/>
                  <a:gd name="T77" fmla="*/ 35 h 610"/>
                  <a:gd name="T78" fmla="*/ 23 w 501"/>
                  <a:gd name="T79" fmla="*/ 32 h 610"/>
                  <a:gd name="T80" fmla="*/ 0 w 501"/>
                  <a:gd name="T81" fmla="*/ 28 h 610"/>
                  <a:gd name="T82" fmla="*/ 0 w 501"/>
                  <a:gd name="T83" fmla="*/ 23 h 610"/>
                  <a:gd name="T84" fmla="*/ 3 w 501"/>
                  <a:gd name="T85" fmla="*/ 18 h 610"/>
                  <a:gd name="T86" fmla="*/ 8 w 501"/>
                  <a:gd name="T87" fmla="*/ 8 h 610"/>
                  <a:gd name="T88" fmla="*/ 16 w 501"/>
                  <a:gd name="T89" fmla="*/ 0 h 610"/>
                  <a:gd name="T90" fmla="*/ 20 w 501"/>
                  <a:gd name="T91" fmla="*/ 0 h 6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1" h="610">
                    <a:moveTo>
                      <a:pt x="20" y="0"/>
                    </a:moveTo>
                    <a:lnTo>
                      <a:pt x="39" y="2"/>
                    </a:lnTo>
                    <a:lnTo>
                      <a:pt x="64" y="6"/>
                    </a:lnTo>
                    <a:lnTo>
                      <a:pt x="92" y="8"/>
                    </a:lnTo>
                    <a:lnTo>
                      <a:pt x="124" y="11"/>
                    </a:lnTo>
                    <a:lnTo>
                      <a:pt x="158" y="15"/>
                    </a:lnTo>
                    <a:lnTo>
                      <a:pt x="194" y="20"/>
                    </a:lnTo>
                    <a:lnTo>
                      <a:pt x="230" y="24"/>
                    </a:lnTo>
                    <a:lnTo>
                      <a:pt x="267" y="31"/>
                    </a:lnTo>
                    <a:lnTo>
                      <a:pt x="303" y="38"/>
                    </a:lnTo>
                    <a:lnTo>
                      <a:pt x="338" y="46"/>
                    </a:lnTo>
                    <a:lnTo>
                      <a:pt x="370" y="55"/>
                    </a:lnTo>
                    <a:lnTo>
                      <a:pt x="402" y="66"/>
                    </a:lnTo>
                    <a:lnTo>
                      <a:pt x="429" y="76"/>
                    </a:lnTo>
                    <a:lnTo>
                      <a:pt x="451" y="90"/>
                    </a:lnTo>
                    <a:lnTo>
                      <a:pt x="469" y="104"/>
                    </a:lnTo>
                    <a:lnTo>
                      <a:pt x="482" y="120"/>
                    </a:lnTo>
                    <a:lnTo>
                      <a:pt x="487" y="135"/>
                    </a:lnTo>
                    <a:lnTo>
                      <a:pt x="493" y="155"/>
                    </a:lnTo>
                    <a:lnTo>
                      <a:pt x="495" y="179"/>
                    </a:lnTo>
                    <a:lnTo>
                      <a:pt x="498" y="207"/>
                    </a:lnTo>
                    <a:lnTo>
                      <a:pt x="499" y="239"/>
                    </a:lnTo>
                    <a:lnTo>
                      <a:pt x="501" y="273"/>
                    </a:lnTo>
                    <a:lnTo>
                      <a:pt x="499" y="307"/>
                    </a:lnTo>
                    <a:lnTo>
                      <a:pt x="499" y="343"/>
                    </a:lnTo>
                    <a:lnTo>
                      <a:pt x="498" y="379"/>
                    </a:lnTo>
                    <a:lnTo>
                      <a:pt x="497" y="417"/>
                    </a:lnTo>
                    <a:lnTo>
                      <a:pt x="494" y="451"/>
                    </a:lnTo>
                    <a:lnTo>
                      <a:pt x="493" y="487"/>
                    </a:lnTo>
                    <a:lnTo>
                      <a:pt x="490" y="520"/>
                    </a:lnTo>
                    <a:lnTo>
                      <a:pt x="489" y="549"/>
                    </a:lnTo>
                    <a:lnTo>
                      <a:pt x="486" y="576"/>
                    </a:lnTo>
                    <a:lnTo>
                      <a:pt x="485" y="600"/>
                    </a:lnTo>
                    <a:lnTo>
                      <a:pt x="483" y="602"/>
                    </a:lnTo>
                    <a:lnTo>
                      <a:pt x="483" y="605"/>
                    </a:lnTo>
                    <a:lnTo>
                      <a:pt x="481" y="606"/>
                    </a:lnTo>
                    <a:lnTo>
                      <a:pt x="478" y="609"/>
                    </a:lnTo>
                    <a:lnTo>
                      <a:pt x="475" y="610"/>
                    </a:lnTo>
                    <a:lnTo>
                      <a:pt x="473" y="610"/>
                    </a:lnTo>
                    <a:lnTo>
                      <a:pt x="470" y="610"/>
                    </a:lnTo>
                    <a:lnTo>
                      <a:pt x="466" y="610"/>
                    </a:lnTo>
                    <a:lnTo>
                      <a:pt x="463" y="609"/>
                    </a:lnTo>
                    <a:lnTo>
                      <a:pt x="461" y="608"/>
                    </a:lnTo>
                    <a:lnTo>
                      <a:pt x="457" y="605"/>
                    </a:lnTo>
                    <a:lnTo>
                      <a:pt x="455" y="602"/>
                    </a:lnTo>
                    <a:lnTo>
                      <a:pt x="453" y="597"/>
                    </a:lnTo>
                    <a:lnTo>
                      <a:pt x="450" y="593"/>
                    </a:lnTo>
                    <a:lnTo>
                      <a:pt x="450" y="588"/>
                    </a:lnTo>
                    <a:lnTo>
                      <a:pt x="450" y="582"/>
                    </a:lnTo>
                    <a:lnTo>
                      <a:pt x="450" y="561"/>
                    </a:lnTo>
                    <a:lnTo>
                      <a:pt x="450" y="537"/>
                    </a:lnTo>
                    <a:lnTo>
                      <a:pt x="451" y="508"/>
                    </a:lnTo>
                    <a:lnTo>
                      <a:pt x="453" y="478"/>
                    </a:lnTo>
                    <a:lnTo>
                      <a:pt x="453" y="443"/>
                    </a:lnTo>
                    <a:lnTo>
                      <a:pt x="454" y="411"/>
                    </a:lnTo>
                    <a:lnTo>
                      <a:pt x="455" y="377"/>
                    </a:lnTo>
                    <a:lnTo>
                      <a:pt x="455" y="342"/>
                    </a:lnTo>
                    <a:lnTo>
                      <a:pt x="455" y="307"/>
                    </a:lnTo>
                    <a:lnTo>
                      <a:pt x="455" y="274"/>
                    </a:lnTo>
                    <a:lnTo>
                      <a:pt x="453" y="243"/>
                    </a:lnTo>
                    <a:lnTo>
                      <a:pt x="451" y="212"/>
                    </a:lnTo>
                    <a:lnTo>
                      <a:pt x="449" y="186"/>
                    </a:lnTo>
                    <a:lnTo>
                      <a:pt x="445" y="163"/>
                    </a:lnTo>
                    <a:lnTo>
                      <a:pt x="438" y="144"/>
                    </a:lnTo>
                    <a:lnTo>
                      <a:pt x="433" y="131"/>
                    </a:lnTo>
                    <a:lnTo>
                      <a:pt x="418" y="115"/>
                    </a:lnTo>
                    <a:lnTo>
                      <a:pt x="399" y="102"/>
                    </a:lnTo>
                    <a:lnTo>
                      <a:pt x="377" y="90"/>
                    </a:lnTo>
                    <a:lnTo>
                      <a:pt x="351" y="80"/>
                    </a:lnTo>
                    <a:lnTo>
                      <a:pt x="323" y="71"/>
                    </a:lnTo>
                    <a:lnTo>
                      <a:pt x="295" y="63"/>
                    </a:lnTo>
                    <a:lnTo>
                      <a:pt x="263" y="56"/>
                    </a:lnTo>
                    <a:lnTo>
                      <a:pt x="232" y="52"/>
                    </a:lnTo>
                    <a:lnTo>
                      <a:pt x="199" y="47"/>
                    </a:lnTo>
                    <a:lnTo>
                      <a:pt x="167" y="43"/>
                    </a:lnTo>
                    <a:lnTo>
                      <a:pt x="135" y="39"/>
                    </a:lnTo>
                    <a:lnTo>
                      <a:pt x="104" y="38"/>
                    </a:lnTo>
                    <a:lnTo>
                      <a:pt x="75" y="35"/>
                    </a:lnTo>
                    <a:lnTo>
                      <a:pt x="47" y="34"/>
                    </a:lnTo>
                    <a:lnTo>
                      <a:pt x="23" y="32"/>
                    </a:lnTo>
                    <a:lnTo>
                      <a:pt x="3" y="31"/>
                    </a:lnTo>
                    <a:lnTo>
                      <a:pt x="0" y="28"/>
                    </a:lnTo>
                    <a:lnTo>
                      <a:pt x="0" y="26"/>
                    </a:lnTo>
                    <a:lnTo>
                      <a:pt x="0" y="23"/>
                    </a:lnTo>
                    <a:lnTo>
                      <a:pt x="2" y="20"/>
                    </a:lnTo>
                    <a:lnTo>
                      <a:pt x="3" y="18"/>
                    </a:lnTo>
                    <a:lnTo>
                      <a:pt x="6" y="15"/>
                    </a:lnTo>
                    <a:lnTo>
                      <a:pt x="8" y="8"/>
                    </a:lnTo>
                    <a:lnTo>
                      <a:pt x="12" y="4"/>
                    </a:lnTo>
                    <a:lnTo>
                      <a:pt x="16" y="0"/>
                    </a:lnTo>
                    <a:lnTo>
                      <a:pt x="20" y="0"/>
                    </a:lnTo>
                    <a:close/>
                  </a:path>
                </a:pathLst>
              </a:custGeom>
              <a:solidFill>
                <a:srgbClr val="00D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1" name="Freeform 38"/>
              <p:cNvSpPr>
                <a:spLocks/>
              </p:cNvSpPr>
              <p:nvPr/>
            </p:nvSpPr>
            <p:spPr bwMode="auto">
              <a:xfrm>
                <a:off x="3138" y="2177"/>
                <a:ext cx="312" cy="488"/>
              </a:xfrm>
              <a:custGeom>
                <a:avLst/>
                <a:gdLst>
                  <a:gd name="T0" fmla="*/ 281 w 312"/>
                  <a:gd name="T1" fmla="*/ 48 h 488"/>
                  <a:gd name="T2" fmla="*/ 268 w 312"/>
                  <a:gd name="T3" fmla="*/ 47 h 488"/>
                  <a:gd name="T4" fmla="*/ 255 w 312"/>
                  <a:gd name="T5" fmla="*/ 44 h 488"/>
                  <a:gd name="T6" fmla="*/ 240 w 312"/>
                  <a:gd name="T7" fmla="*/ 43 h 488"/>
                  <a:gd name="T8" fmla="*/ 225 w 312"/>
                  <a:gd name="T9" fmla="*/ 41 h 488"/>
                  <a:gd name="T10" fmla="*/ 209 w 312"/>
                  <a:gd name="T11" fmla="*/ 41 h 488"/>
                  <a:gd name="T12" fmla="*/ 196 w 312"/>
                  <a:gd name="T13" fmla="*/ 40 h 488"/>
                  <a:gd name="T14" fmla="*/ 183 w 312"/>
                  <a:gd name="T15" fmla="*/ 39 h 488"/>
                  <a:gd name="T16" fmla="*/ 168 w 312"/>
                  <a:gd name="T17" fmla="*/ 39 h 488"/>
                  <a:gd name="T18" fmla="*/ 150 w 312"/>
                  <a:gd name="T19" fmla="*/ 36 h 488"/>
                  <a:gd name="T20" fmla="*/ 133 w 312"/>
                  <a:gd name="T21" fmla="*/ 33 h 488"/>
                  <a:gd name="T22" fmla="*/ 117 w 312"/>
                  <a:gd name="T23" fmla="*/ 31 h 488"/>
                  <a:gd name="T24" fmla="*/ 102 w 312"/>
                  <a:gd name="T25" fmla="*/ 31 h 488"/>
                  <a:gd name="T26" fmla="*/ 86 w 312"/>
                  <a:gd name="T27" fmla="*/ 33 h 488"/>
                  <a:gd name="T28" fmla="*/ 74 w 312"/>
                  <a:gd name="T29" fmla="*/ 39 h 488"/>
                  <a:gd name="T30" fmla="*/ 64 w 312"/>
                  <a:gd name="T31" fmla="*/ 48 h 488"/>
                  <a:gd name="T32" fmla="*/ 53 w 312"/>
                  <a:gd name="T33" fmla="*/ 68 h 488"/>
                  <a:gd name="T34" fmla="*/ 42 w 312"/>
                  <a:gd name="T35" fmla="*/ 107 h 488"/>
                  <a:gd name="T36" fmla="*/ 37 w 312"/>
                  <a:gd name="T37" fmla="*/ 157 h 488"/>
                  <a:gd name="T38" fmla="*/ 33 w 312"/>
                  <a:gd name="T39" fmla="*/ 216 h 488"/>
                  <a:gd name="T40" fmla="*/ 32 w 312"/>
                  <a:gd name="T41" fmla="*/ 279 h 488"/>
                  <a:gd name="T42" fmla="*/ 32 w 312"/>
                  <a:gd name="T43" fmla="*/ 342 h 488"/>
                  <a:gd name="T44" fmla="*/ 32 w 312"/>
                  <a:gd name="T45" fmla="*/ 399 h 488"/>
                  <a:gd name="T46" fmla="*/ 30 w 312"/>
                  <a:gd name="T47" fmla="*/ 450 h 488"/>
                  <a:gd name="T48" fmla="*/ 28 w 312"/>
                  <a:gd name="T49" fmla="*/ 472 h 488"/>
                  <a:gd name="T50" fmla="*/ 25 w 312"/>
                  <a:gd name="T51" fmla="*/ 479 h 488"/>
                  <a:gd name="T52" fmla="*/ 18 w 312"/>
                  <a:gd name="T53" fmla="*/ 487 h 488"/>
                  <a:gd name="T54" fmla="*/ 9 w 312"/>
                  <a:gd name="T55" fmla="*/ 488 h 488"/>
                  <a:gd name="T56" fmla="*/ 2 w 312"/>
                  <a:gd name="T57" fmla="*/ 484 h 488"/>
                  <a:gd name="T58" fmla="*/ 1 w 312"/>
                  <a:gd name="T59" fmla="*/ 478 h 488"/>
                  <a:gd name="T60" fmla="*/ 1 w 312"/>
                  <a:gd name="T61" fmla="*/ 451 h 488"/>
                  <a:gd name="T62" fmla="*/ 0 w 312"/>
                  <a:gd name="T63" fmla="*/ 396 h 488"/>
                  <a:gd name="T64" fmla="*/ 0 w 312"/>
                  <a:gd name="T65" fmla="*/ 335 h 488"/>
                  <a:gd name="T66" fmla="*/ 0 w 312"/>
                  <a:gd name="T67" fmla="*/ 272 h 488"/>
                  <a:gd name="T68" fmla="*/ 1 w 312"/>
                  <a:gd name="T69" fmla="*/ 207 h 488"/>
                  <a:gd name="T70" fmla="*/ 6 w 312"/>
                  <a:gd name="T71" fmla="*/ 147 h 488"/>
                  <a:gd name="T72" fmla="*/ 13 w 312"/>
                  <a:gd name="T73" fmla="*/ 96 h 488"/>
                  <a:gd name="T74" fmla="*/ 25 w 312"/>
                  <a:gd name="T75" fmla="*/ 55 h 488"/>
                  <a:gd name="T76" fmla="*/ 38 w 312"/>
                  <a:gd name="T77" fmla="*/ 31 h 488"/>
                  <a:gd name="T78" fmla="*/ 50 w 312"/>
                  <a:gd name="T79" fmla="*/ 16 h 488"/>
                  <a:gd name="T80" fmla="*/ 66 w 312"/>
                  <a:gd name="T81" fmla="*/ 8 h 488"/>
                  <a:gd name="T82" fmla="*/ 84 w 312"/>
                  <a:gd name="T83" fmla="*/ 3 h 488"/>
                  <a:gd name="T84" fmla="*/ 105 w 312"/>
                  <a:gd name="T85" fmla="*/ 0 h 488"/>
                  <a:gd name="T86" fmla="*/ 125 w 312"/>
                  <a:gd name="T87" fmla="*/ 0 h 488"/>
                  <a:gd name="T88" fmla="*/ 145 w 312"/>
                  <a:gd name="T89" fmla="*/ 1 h 488"/>
                  <a:gd name="T90" fmla="*/ 168 w 312"/>
                  <a:gd name="T91" fmla="*/ 3 h 488"/>
                  <a:gd name="T92" fmla="*/ 185 w 312"/>
                  <a:gd name="T93" fmla="*/ 4 h 488"/>
                  <a:gd name="T94" fmla="*/ 200 w 312"/>
                  <a:gd name="T95" fmla="*/ 5 h 488"/>
                  <a:gd name="T96" fmla="*/ 216 w 312"/>
                  <a:gd name="T97" fmla="*/ 8 h 488"/>
                  <a:gd name="T98" fmla="*/ 235 w 312"/>
                  <a:gd name="T99" fmla="*/ 11 h 488"/>
                  <a:gd name="T100" fmla="*/ 253 w 312"/>
                  <a:gd name="T101" fmla="*/ 13 h 488"/>
                  <a:gd name="T102" fmla="*/ 271 w 312"/>
                  <a:gd name="T103" fmla="*/ 16 h 488"/>
                  <a:gd name="T104" fmla="*/ 287 w 312"/>
                  <a:gd name="T105" fmla="*/ 19 h 488"/>
                  <a:gd name="T106" fmla="*/ 303 w 312"/>
                  <a:gd name="T107" fmla="*/ 21 h 488"/>
                  <a:gd name="T108" fmla="*/ 311 w 312"/>
                  <a:gd name="T109" fmla="*/ 24 h 488"/>
                  <a:gd name="T110" fmla="*/ 309 w 312"/>
                  <a:gd name="T111" fmla="*/ 31 h 488"/>
                  <a:gd name="T112" fmla="*/ 301 w 312"/>
                  <a:gd name="T113" fmla="*/ 41 h 488"/>
                  <a:gd name="T114" fmla="*/ 293 w 312"/>
                  <a:gd name="T115" fmla="*/ 48 h 488"/>
                  <a:gd name="T116" fmla="*/ 289 w 312"/>
                  <a:gd name="T117" fmla="*/ 49 h 4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12" h="488">
                    <a:moveTo>
                      <a:pt x="289" y="49"/>
                    </a:moveTo>
                    <a:lnTo>
                      <a:pt x="281" y="48"/>
                    </a:lnTo>
                    <a:lnTo>
                      <a:pt x="276" y="47"/>
                    </a:lnTo>
                    <a:lnTo>
                      <a:pt x="268" y="47"/>
                    </a:lnTo>
                    <a:lnTo>
                      <a:pt x="261" y="45"/>
                    </a:lnTo>
                    <a:lnTo>
                      <a:pt x="255" y="44"/>
                    </a:lnTo>
                    <a:lnTo>
                      <a:pt x="247" y="44"/>
                    </a:lnTo>
                    <a:lnTo>
                      <a:pt x="240" y="43"/>
                    </a:lnTo>
                    <a:lnTo>
                      <a:pt x="232" y="43"/>
                    </a:lnTo>
                    <a:lnTo>
                      <a:pt x="225" y="41"/>
                    </a:lnTo>
                    <a:lnTo>
                      <a:pt x="217" y="41"/>
                    </a:lnTo>
                    <a:lnTo>
                      <a:pt x="209" y="41"/>
                    </a:lnTo>
                    <a:lnTo>
                      <a:pt x="203" y="41"/>
                    </a:lnTo>
                    <a:lnTo>
                      <a:pt x="196" y="40"/>
                    </a:lnTo>
                    <a:lnTo>
                      <a:pt x="189" y="40"/>
                    </a:lnTo>
                    <a:lnTo>
                      <a:pt x="183" y="39"/>
                    </a:lnTo>
                    <a:lnTo>
                      <a:pt x="176" y="39"/>
                    </a:lnTo>
                    <a:lnTo>
                      <a:pt x="168" y="39"/>
                    </a:lnTo>
                    <a:lnTo>
                      <a:pt x="158" y="37"/>
                    </a:lnTo>
                    <a:lnTo>
                      <a:pt x="150" y="36"/>
                    </a:lnTo>
                    <a:lnTo>
                      <a:pt x="142" y="35"/>
                    </a:lnTo>
                    <a:lnTo>
                      <a:pt x="133" y="33"/>
                    </a:lnTo>
                    <a:lnTo>
                      <a:pt x="125" y="32"/>
                    </a:lnTo>
                    <a:lnTo>
                      <a:pt x="117" y="31"/>
                    </a:lnTo>
                    <a:lnTo>
                      <a:pt x="110" y="31"/>
                    </a:lnTo>
                    <a:lnTo>
                      <a:pt x="102" y="31"/>
                    </a:lnTo>
                    <a:lnTo>
                      <a:pt x="94" y="32"/>
                    </a:lnTo>
                    <a:lnTo>
                      <a:pt x="86" y="33"/>
                    </a:lnTo>
                    <a:lnTo>
                      <a:pt x="80" y="36"/>
                    </a:lnTo>
                    <a:lnTo>
                      <a:pt x="74" y="39"/>
                    </a:lnTo>
                    <a:lnTo>
                      <a:pt x="69" y="43"/>
                    </a:lnTo>
                    <a:lnTo>
                      <a:pt x="64" y="48"/>
                    </a:lnTo>
                    <a:lnTo>
                      <a:pt x="60" y="55"/>
                    </a:lnTo>
                    <a:lnTo>
                      <a:pt x="53" y="68"/>
                    </a:lnTo>
                    <a:lnTo>
                      <a:pt x="48" y="85"/>
                    </a:lnTo>
                    <a:lnTo>
                      <a:pt x="42" y="107"/>
                    </a:lnTo>
                    <a:lnTo>
                      <a:pt x="40" y="132"/>
                    </a:lnTo>
                    <a:lnTo>
                      <a:pt x="37" y="157"/>
                    </a:lnTo>
                    <a:lnTo>
                      <a:pt x="34" y="185"/>
                    </a:lnTo>
                    <a:lnTo>
                      <a:pt x="33" y="216"/>
                    </a:lnTo>
                    <a:lnTo>
                      <a:pt x="33" y="248"/>
                    </a:lnTo>
                    <a:lnTo>
                      <a:pt x="32" y="279"/>
                    </a:lnTo>
                    <a:lnTo>
                      <a:pt x="32" y="311"/>
                    </a:lnTo>
                    <a:lnTo>
                      <a:pt x="32" y="342"/>
                    </a:lnTo>
                    <a:lnTo>
                      <a:pt x="32" y="372"/>
                    </a:lnTo>
                    <a:lnTo>
                      <a:pt x="32" y="399"/>
                    </a:lnTo>
                    <a:lnTo>
                      <a:pt x="32" y="426"/>
                    </a:lnTo>
                    <a:lnTo>
                      <a:pt x="30" y="450"/>
                    </a:lnTo>
                    <a:lnTo>
                      <a:pt x="29" y="470"/>
                    </a:lnTo>
                    <a:lnTo>
                      <a:pt x="28" y="472"/>
                    </a:lnTo>
                    <a:lnTo>
                      <a:pt x="26" y="476"/>
                    </a:lnTo>
                    <a:lnTo>
                      <a:pt x="25" y="479"/>
                    </a:lnTo>
                    <a:lnTo>
                      <a:pt x="24" y="482"/>
                    </a:lnTo>
                    <a:lnTo>
                      <a:pt x="18" y="487"/>
                    </a:lnTo>
                    <a:lnTo>
                      <a:pt x="14" y="488"/>
                    </a:lnTo>
                    <a:lnTo>
                      <a:pt x="9" y="488"/>
                    </a:lnTo>
                    <a:lnTo>
                      <a:pt x="4" y="487"/>
                    </a:lnTo>
                    <a:lnTo>
                      <a:pt x="2" y="484"/>
                    </a:lnTo>
                    <a:lnTo>
                      <a:pt x="1" y="482"/>
                    </a:lnTo>
                    <a:lnTo>
                      <a:pt x="1" y="478"/>
                    </a:lnTo>
                    <a:lnTo>
                      <a:pt x="1" y="475"/>
                    </a:lnTo>
                    <a:lnTo>
                      <a:pt x="1" y="451"/>
                    </a:lnTo>
                    <a:lnTo>
                      <a:pt x="1" y="424"/>
                    </a:lnTo>
                    <a:lnTo>
                      <a:pt x="0" y="396"/>
                    </a:lnTo>
                    <a:lnTo>
                      <a:pt x="0" y="367"/>
                    </a:lnTo>
                    <a:lnTo>
                      <a:pt x="0" y="335"/>
                    </a:lnTo>
                    <a:lnTo>
                      <a:pt x="0" y="303"/>
                    </a:lnTo>
                    <a:lnTo>
                      <a:pt x="0" y="272"/>
                    </a:lnTo>
                    <a:lnTo>
                      <a:pt x="1" y="240"/>
                    </a:lnTo>
                    <a:lnTo>
                      <a:pt x="1" y="207"/>
                    </a:lnTo>
                    <a:lnTo>
                      <a:pt x="4" y="176"/>
                    </a:lnTo>
                    <a:lnTo>
                      <a:pt x="6" y="147"/>
                    </a:lnTo>
                    <a:lnTo>
                      <a:pt x="9" y="121"/>
                    </a:lnTo>
                    <a:lnTo>
                      <a:pt x="13" y="96"/>
                    </a:lnTo>
                    <a:lnTo>
                      <a:pt x="18" y="73"/>
                    </a:lnTo>
                    <a:lnTo>
                      <a:pt x="25" y="55"/>
                    </a:lnTo>
                    <a:lnTo>
                      <a:pt x="33" y="39"/>
                    </a:lnTo>
                    <a:lnTo>
                      <a:pt x="38" y="31"/>
                    </a:lnTo>
                    <a:lnTo>
                      <a:pt x="45" y="23"/>
                    </a:lnTo>
                    <a:lnTo>
                      <a:pt x="50" y="16"/>
                    </a:lnTo>
                    <a:lnTo>
                      <a:pt x="58" y="12"/>
                    </a:lnTo>
                    <a:lnTo>
                      <a:pt x="66" y="8"/>
                    </a:lnTo>
                    <a:lnTo>
                      <a:pt x="76" y="5"/>
                    </a:lnTo>
                    <a:lnTo>
                      <a:pt x="84" y="3"/>
                    </a:lnTo>
                    <a:lnTo>
                      <a:pt x="94" y="1"/>
                    </a:lnTo>
                    <a:lnTo>
                      <a:pt x="105" y="0"/>
                    </a:lnTo>
                    <a:lnTo>
                      <a:pt x="114" y="0"/>
                    </a:lnTo>
                    <a:lnTo>
                      <a:pt x="125" y="0"/>
                    </a:lnTo>
                    <a:lnTo>
                      <a:pt x="136" y="1"/>
                    </a:lnTo>
                    <a:lnTo>
                      <a:pt x="145" y="1"/>
                    </a:lnTo>
                    <a:lnTo>
                      <a:pt x="157" y="3"/>
                    </a:lnTo>
                    <a:lnTo>
                      <a:pt x="168" y="3"/>
                    </a:lnTo>
                    <a:lnTo>
                      <a:pt x="179" y="4"/>
                    </a:lnTo>
                    <a:lnTo>
                      <a:pt x="185" y="4"/>
                    </a:lnTo>
                    <a:lnTo>
                      <a:pt x="192" y="5"/>
                    </a:lnTo>
                    <a:lnTo>
                      <a:pt x="200" y="5"/>
                    </a:lnTo>
                    <a:lnTo>
                      <a:pt x="208" y="7"/>
                    </a:lnTo>
                    <a:lnTo>
                      <a:pt x="216" y="8"/>
                    </a:lnTo>
                    <a:lnTo>
                      <a:pt x="225" y="9"/>
                    </a:lnTo>
                    <a:lnTo>
                      <a:pt x="235" y="11"/>
                    </a:lnTo>
                    <a:lnTo>
                      <a:pt x="244" y="12"/>
                    </a:lnTo>
                    <a:lnTo>
                      <a:pt x="253" y="13"/>
                    </a:lnTo>
                    <a:lnTo>
                      <a:pt x="261" y="15"/>
                    </a:lnTo>
                    <a:lnTo>
                      <a:pt x="271" y="16"/>
                    </a:lnTo>
                    <a:lnTo>
                      <a:pt x="279" y="17"/>
                    </a:lnTo>
                    <a:lnTo>
                      <a:pt x="287" y="19"/>
                    </a:lnTo>
                    <a:lnTo>
                      <a:pt x="295" y="20"/>
                    </a:lnTo>
                    <a:lnTo>
                      <a:pt x="303" y="21"/>
                    </a:lnTo>
                    <a:lnTo>
                      <a:pt x="309" y="23"/>
                    </a:lnTo>
                    <a:lnTo>
                      <a:pt x="311" y="24"/>
                    </a:lnTo>
                    <a:lnTo>
                      <a:pt x="312" y="27"/>
                    </a:lnTo>
                    <a:lnTo>
                      <a:pt x="309" y="31"/>
                    </a:lnTo>
                    <a:lnTo>
                      <a:pt x="307" y="36"/>
                    </a:lnTo>
                    <a:lnTo>
                      <a:pt x="301" y="41"/>
                    </a:lnTo>
                    <a:lnTo>
                      <a:pt x="297" y="45"/>
                    </a:lnTo>
                    <a:lnTo>
                      <a:pt x="293" y="48"/>
                    </a:lnTo>
                    <a:lnTo>
                      <a:pt x="289" y="49"/>
                    </a:lnTo>
                    <a:close/>
                  </a:path>
                </a:pathLst>
              </a:custGeom>
              <a:solidFill>
                <a:srgbClr val="00D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2" name="Freeform 39"/>
              <p:cNvSpPr>
                <a:spLocks/>
              </p:cNvSpPr>
              <p:nvPr/>
            </p:nvSpPr>
            <p:spPr bwMode="auto">
              <a:xfrm>
                <a:off x="3302" y="2321"/>
                <a:ext cx="304" cy="67"/>
              </a:xfrm>
              <a:custGeom>
                <a:avLst/>
                <a:gdLst>
                  <a:gd name="T0" fmla="*/ 16 w 304"/>
                  <a:gd name="T1" fmla="*/ 0 h 67"/>
                  <a:gd name="T2" fmla="*/ 25 w 304"/>
                  <a:gd name="T3" fmla="*/ 1 h 67"/>
                  <a:gd name="T4" fmla="*/ 35 w 304"/>
                  <a:gd name="T5" fmla="*/ 3 h 67"/>
                  <a:gd name="T6" fmla="*/ 45 w 304"/>
                  <a:gd name="T7" fmla="*/ 5 h 67"/>
                  <a:gd name="T8" fmla="*/ 53 w 304"/>
                  <a:gd name="T9" fmla="*/ 8 h 67"/>
                  <a:gd name="T10" fmla="*/ 63 w 304"/>
                  <a:gd name="T11" fmla="*/ 11 h 67"/>
                  <a:gd name="T12" fmla="*/ 72 w 304"/>
                  <a:gd name="T13" fmla="*/ 13 h 67"/>
                  <a:gd name="T14" fmla="*/ 83 w 304"/>
                  <a:gd name="T15" fmla="*/ 16 h 67"/>
                  <a:gd name="T16" fmla="*/ 103 w 304"/>
                  <a:gd name="T17" fmla="*/ 21 h 67"/>
                  <a:gd name="T18" fmla="*/ 128 w 304"/>
                  <a:gd name="T19" fmla="*/ 25 h 67"/>
                  <a:gd name="T20" fmla="*/ 153 w 304"/>
                  <a:gd name="T21" fmla="*/ 28 h 67"/>
                  <a:gd name="T22" fmla="*/ 176 w 304"/>
                  <a:gd name="T23" fmla="*/ 32 h 67"/>
                  <a:gd name="T24" fmla="*/ 200 w 304"/>
                  <a:gd name="T25" fmla="*/ 33 h 67"/>
                  <a:gd name="T26" fmla="*/ 224 w 304"/>
                  <a:gd name="T27" fmla="*/ 33 h 67"/>
                  <a:gd name="T28" fmla="*/ 249 w 304"/>
                  <a:gd name="T29" fmla="*/ 35 h 67"/>
                  <a:gd name="T30" fmla="*/ 277 w 304"/>
                  <a:gd name="T31" fmla="*/ 36 h 67"/>
                  <a:gd name="T32" fmla="*/ 295 w 304"/>
                  <a:gd name="T33" fmla="*/ 39 h 67"/>
                  <a:gd name="T34" fmla="*/ 299 w 304"/>
                  <a:gd name="T35" fmla="*/ 41 h 67"/>
                  <a:gd name="T36" fmla="*/ 303 w 304"/>
                  <a:gd name="T37" fmla="*/ 47 h 67"/>
                  <a:gd name="T38" fmla="*/ 303 w 304"/>
                  <a:gd name="T39" fmla="*/ 57 h 67"/>
                  <a:gd name="T40" fmla="*/ 297 w 304"/>
                  <a:gd name="T41" fmla="*/ 63 h 67"/>
                  <a:gd name="T42" fmla="*/ 292 w 304"/>
                  <a:gd name="T43" fmla="*/ 65 h 67"/>
                  <a:gd name="T44" fmla="*/ 275 w 304"/>
                  <a:gd name="T45" fmla="*/ 64 h 67"/>
                  <a:gd name="T46" fmla="*/ 247 w 304"/>
                  <a:gd name="T47" fmla="*/ 63 h 67"/>
                  <a:gd name="T48" fmla="*/ 221 w 304"/>
                  <a:gd name="T49" fmla="*/ 60 h 67"/>
                  <a:gd name="T50" fmla="*/ 197 w 304"/>
                  <a:gd name="T51" fmla="*/ 57 h 67"/>
                  <a:gd name="T52" fmla="*/ 173 w 304"/>
                  <a:gd name="T53" fmla="*/ 53 h 67"/>
                  <a:gd name="T54" fmla="*/ 149 w 304"/>
                  <a:gd name="T55" fmla="*/ 49 h 67"/>
                  <a:gd name="T56" fmla="*/ 125 w 304"/>
                  <a:gd name="T57" fmla="*/ 44 h 67"/>
                  <a:gd name="T58" fmla="*/ 99 w 304"/>
                  <a:gd name="T59" fmla="*/ 39 h 67"/>
                  <a:gd name="T60" fmla="*/ 79 w 304"/>
                  <a:gd name="T61" fmla="*/ 35 h 67"/>
                  <a:gd name="T62" fmla="*/ 68 w 304"/>
                  <a:gd name="T63" fmla="*/ 32 h 67"/>
                  <a:gd name="T64" fmla="*/ 60 w 304"/>
                  <a:gd name="T65" fmla="*/ 29 h 67"/>
                  <a:gd name="T66" fmla="*/ 51 w 304"/>
                  <a:gd name="T67" fmla="*/ 27 h 67"/>
                  <a:gd name="T68" fmla="*/ 43 w 304"/>
                  <a:gd name="T69" fmla="*/ 24 h 67"/>
                  <a:gd name="T70" fmla="*/ 33 w 304"/>
                  <a:gd name="T71" fmla="*/ 21 h 67"/>
                  <a:gd name="T72" fmla="*/ 24 w 304"/>
                  <a:gd name="T73" fmla="*/ 19 h 67"/>
                  <a:gd name="T74" fmla="*/ 15 w 304"/>
                  <a:gd name="T75" fmla="*/ 19 h 67"/>
                  <a:gd name="T76" fmla="*/ 5 w 304"/>
                  <a:gd name="T77" fmla="*/ 16 h 67"/>
                  <a:gd name="T78" fmla="*/ 0 w 304"/>
                  <a:gd name="T79" fmla="*/ 11 h 67"/>
                  <a:gd name="T80" fmla="*/ 1 w 304"/>
                  <a:gd name="T81" fmla="*/ 5 h 67"/>
                  <a:gd name="T82" fmla="*/ 5 w 304"/>
                  <a:gd name="T83" fmla="*/ 0 h 67"/>
                  <a:gd name="T84" fmla="*/ 11 w 304"/>
                  <a:gd name="T85" fmla="*/ 0 h 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4" h="67">
                    <a:moveTo>
                      <a:pt x="11" y="0"/>
                    </a:moveTo>
                    <a:lnTo>
                      <a:pt x="16" y="0"/>
                    </a:lnTo>
                    <a:lnTo>
                      <a:pt x="21" y="0"/>
                    </a:lnTo>
                    <a:lnTo>
                      <a:pt x="25" y="1"/>
                    </a:lnTo>
                    <a:lnTo>
                      <a:pt x="31" y="3"/>
                    </a:lnTo>
                    <a:lnTo>
                      <a:pt x="35" y="3"/>
                    </a:lnTo>
                    <a:lnTo>
                      <a:pt x="40" y="4"/>
                    </a:lnTo>
                    <a:lnTo>
                      <a:pt x="45" y="5"/>
                    </a:lnTo>
                    <a:lnTo>
                      <a:pt x="49" y="8"/>
                    </a:lnTo>
                    <a:lnTo>
                      <a:pt x="53" y="8"/>
                    </a:lnTo>
                    <a:lnTo>
                      <a:pt x="59" y="11"/>
                    </a:lnTo>
                    <a:lnTo>
                      <a:pt x="63" y="11"/>
                    </a:lnTo>
                    <a:lnTo>
                      <a:pt x="68" y="13"/>
                    </a:lnTo>
                    <a:lnTo>
                      <a:pt x="72" y="13"/>
                    </a:lnTo>
                    <a:lnTo>
                      <a:pt x="77" y="16"/>
                    </a:lnTo>
                    <a:lnTo>
                      <a:pt x="83" y="16"/>
                    </a:lnTo>
                    <a:lnTo>
                      <a:pt x="89" y="19"/>
                    </a:lnTo>
                    <a:lnTo>
                      <a:pt x="103" y="21"/>
                    </a:lnTo>
                    <a:lnTo>
                      <a:pt x="116" y="23"/>
                    </a:lnTo>
                    <a:lnTo>
                      <a:pt x="128" y="25"/>
                    </a:lnTo>
                    <a:lnTo>
                      <a:pt x="141" y="28"/>
                    </a:lnTo>
                    <a:lnTo>
                      <a:pt x="153" y="28"/>
                    </a:lnTo>
                    <a:lnTo>
                      <a:pt x="165" y="31"/>
                    </a:lnTo>
                    <a:lnTo>
                      <a:pt x="176" y="32"/>
                    </a:lnTo>
                    <a:lnTo>
                      <a:pt x="189" y="32"/>
                    </a:lnTo>
                    <a:lnTo>
                      <a:pt x="200" y="33"/>
                    </a:lnTo>
                    <a:lnTo>
                      <a:pt x="212" y="33"/>
                    </a:lnTo>
                    <a:lnTo>
                      <a:pt x="224" y="33"/>
                    </a:lnTo>
                    <a:lnTo>
                      <a:pt x="236" y="35"/>
                    </a:lnTo>
                    <a:lnTo>
                      <a:pt x="249" y="35"/>
                    </a:lnTo>
                    <a:lnTo>
                      <a:pt x="263" y="36"/>
                    </a:lnTo>
                    <a:lnTo>
                      <a:pt x="277" y="36"/>
                    </a:lnTo>
                    <a:lnTo>
                      <a:pt x="292" y="39"/>
                    </a:lnTo>
                    <a:lnTo>
                      <a:pt x="295" y="39"/>
                    </a:lnTo>
                    <a:lnTo>
                      <a:pt x="297" y="39"/>
                    </a:lnTo>
                    <a:lnTo>
                      <a:pt x="299" y="41"/>
                    </a:lnTo>
                    <a:lnTo>
                      <a:pt x="301" y="43"/>
                    </a:lnTo>
                    <a:lnTo>
                      <a:pt x="303" y="47"/>
                    </a:lnTo>
                    <a:lnTo>
                      <a:pt x="304" y="53"/>
                    </a:lnTo>
                    <a:lnTo>
                      <a:pt x="303" y="57"/>
                    </a:lnTo>
                    <a:lnTo>
                      <a:pt x="300" y="63"/>
                    </a:lnTo>
                    <a:lnTo>
                      <a:pt x="297" y="63"/>
                    </a:lnTo>
                    <a:lnTo>
                      <a:pt x="295" y="64"/>
                    </a:lnTo>
                    <a:lnTo>
                      <a:pt x="292" y="65"/>
                    </a:lnTo>
                    <a:lnTo>
                      <a:pt x="289" y="67"/>
                    </a:lnTo>
                    <a:lnTo>
                      <a:pt x="275" y="64"/>
                    </a:lnTo>
                    <a:lnTo>
                      <a:pt x="260" y="64"/>
                    </a:lnTo>
                    <a:lnTo>
                      <a:pt x="247" y="63"/>
                    </a:lnTo>
                    <a:lnTo>
                      <a:pt x="235" y="61"/>
                    </a:lnTo>
                    <a:lnTo>
                      <a:pt x="221" y="60"/>
                    </a:lnTo>
                    <a:lnTo>
                      <a:pt x="211" y="59"/>
                    </a:lnTo>
                    <a:lnTo>
                      <a:pt x="197" y="57"/>
                    </a:lnTo>
                    <a:lnTo>
                      <a:pt x="187" y="55"/>
                    </a:lnTo>
                    <a:lnTo>
                      <a:pt x="173" y="53"/>
                    </a:lnTo>
                    <a:lnTo>
                      <a:pt x="161" y="51"/>
                    </a:lnTo>
                    <a:lnTo>
                      <a:pt x="149" y="49"/>
                    </a:lnTo>
                    <a:lnTo>
                      <a:pt x="137" y="47"/>
                    </a:lnTo>
                    <a:lnTo>
                      <a:pt x="125" y="44"/>
                    </a:lnTo>
                    <a:lnTo>
                      <a:pt x="112" y="41"/>
                    </a:lnTo>
                    <a:lnTo>
                      <a:pt x="99" y="39"/>
                    </a:lnTo>
                    <a:lnTo>
                      <a:pt x="84" y="36"/>
                    </a:lnTo>
                    <a:lnTo>
                      <a:pt x="79" y="35"/>
                    </a:lnTo>
                    <a:lnTo>
                      <a:pt x="73" y="33"/>
                    </a:lnTo>
                    <a:lnTo>
                      <a:pt x="68" y="32"/>
                    </a:lnTo>
                    <a:lnTo>
                      <a:pt x="64" y="31"/>
                    </a:lnTo>
                    <a:lnTo>
                      <a:pt x="60" y="29"/>
                    </a:lnTo>
                    <a:lnTo>
                      <a:pt x="56" y="28"/>
                    </a:lnTo>
                    <a:lnTo>
                      <a:pt x="51" y="27"/>
                    </a:lnTo>
                    <a:lnTo>
                      <a:pt x="47" y="25"/>
                    </a:lnTo>
                    <a:lnTo>
                      <a:pt x="43" y="24"/>
                    </a:lnTo>
                    <a:lnTo>
                      <a:pt x="39" y="23"/>
                    </a:lnTo>
                    <a:lnTo>
                      <a:pt x="33" y="21"/>
                    </a:lnTo>
                    <a:lnTo>
                      <a:pt x="29" y="21"/>
                    </a:lnTo>
                    <a:lnTo>
                      <a:pt x="24" y="19"/>
                    </a:lnTo>
                    <a:lnTo>
                      <a:pt x="20" y="19"/>
                    </a:lnTo>
                    <a:lnTo>
                      <a:pt x="15" y="19"/>
                    </a:lnTo>
                    <a:lnTo>
                      <a:pt x="9" y="19"/>
                    </a:lnTo>
                    <a:lnTo>
                      <a:pt x="5" y="16"/>
                    </a:lnTo>
                    <a:lnTo>
                      <a:pt x="2" y="15"/>
                    </a:lnTo>
                    <a:lnTo>
                      <a:pt x="0" y="11"/>
                    </a:lnTo>
                    <a:lnTo>
                      <a:pt x="0" y="8"/>
                    </a:lnTo>
                    <a:lnTo>
                      <a:pt x="1" y="5"/>
                    </a:lnTo>
                    <a:lnTo>
                      <a:pt x="2" y="3"/>
                    </a:lnTo>
                    <a:lnTo>
                      <a:pt x="5" y="0"/>
                    </a:lnTo>
                    <a:lnTo>
                      <a:pt x="11" y="0"/>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3" name="Freeform 40"/>
              <p:cNvSpPr>
                <a:spLocks/>
              </p:cNvSpPr>
              <p:nvPr/>
            </p:nvSpPr>
            <p:spPr bwMode="auto">
              <a:xfrm>
                <a:off x="3546" y="2354"/>
                <a:ext cx="33" cy="285"/>
              </a:xfrm>
              <a:custGeom>
                <a:avLst/>
                <a:gdLst>
                  <a:gd name="T0" fmla="*/ 33 w 33"/>
                  <a:gd name="T1" fmla="*/ 10 h 285"/>
                  <a:gd name="T2" fmla="*/ 31 w 33"/>
                  <a:gd name="T3" fmla="*/ 27 h 285"/>
                  <a:gd name="T4" fmla="*/ 28 w 33"/>
                  <a:gd name="T5" fmla="*/ 44 h 285"/>
                  <a:gd name="T6" fmla="*/ 27 w 33"/>
                  <a:gd name="T7" fmla="*/ 63 h 285"/>
                  <a:gd name="T8" fmla="*/ 25 w 33"/>
                  <a:gd name="T9" fmla="*/ 79 h 285"/>
                  <a:gd name="T10" fmla="*/ 24 w 33"/>
                  <a:gd name="T11" fmla="*/ 97 h 285"/>
                  <a:gd name="T12" fmla="*/ 23 w 33"/>
                  <a:gd name="T13" fmla="*/ 113 h 285"/>
                  <a:gd name="T14" fmla="*/ 23 w 33"/>
                  <a:gd name="T15" fmla="*/ 129 h 285"/>
                  <a:gd name="T16" fmla="*/ 23 w 33"/>
                  <a:gd name="T17" fmla="*/ 146 h 285"/>
                  <a:gd name="T18" fmla="*/ 23 w 33"/>
                  <a:gd name="T19" fmla="*/ 162 h 285"/>
                  <a:gd name="T20" fmla="*/ 23 w 33"/>
                  <a:gd name="T21" fmla="*/ 178 h 285"/>
                  <a:gd name="T22" fmla="*/ 23 w 33"/>
                  <a:gd name="T23" fmla="*/ 195 h 285"/>
                  <a:gd name="T24" fmla="*/ 23 w 33"/>
                  <a:gd name="T25" fmla="*/ 211 h 285"/>
                  <a:gd name="T26" fmla="*/ 24 w 33"/>
                  <a:gd name="T27" fmla="*/ 229 h 285"/>
                  <a:gd name="T28" fmla="*/ 25 w 33"/>
                  <a:gd name="T29" fmla="*/ 245 h 285"/>
                  <a:gd name="T30" fmla="*/ 25 w 33"/>
                  <a:gd name="T31" fmla="*/ 262 h 285"/>
                  <a:gd name="T32" fmla="*/ 28 w 33"/>
                  <a:gd name="T33" fmla="*/ 281 h 285"/>
                  <a:gd name="T34" fmla="*/ 25 w 33"/>
                  <a:gd name="T35" fmla="*/ 283 h 285"/>
                  <a:gd name="T36" fmla="*/ 23 w 33"/>
                  <a:gd name="T37" fmla="*/ 285 h 285"/>
                  <a:gd name="T38" fmla="*/ 19 w 33"/>
                  <a:gd name="T39" fmla="*/ 285 h 285"/>
                  <a:gd name="T40" fmla="*/ 15 w 33"/>
                  <a:gd name="T41" fmla="*/ 285 h 285"/>
                  <a:gd name="T42" fmla="*/ 9 w 33"/>
                  <a:gd name="T43" fmla="*/ 281 h 285"/>
                  <a:gd name="T44" fmla="*/ 5 w 33"/>
                  <a:gd name="T45" fmla="*/ 278 h 285"/>
                  <a:gd name="T46" fmla="*/ 4 w 33"/>
                  <a:gd name="T47" fmla="*/ 274 h 285"/>
                  <a:gd name="T48" fmla="*/ 3 w 33"/>
                  <a:gd name="T49" fmla="*/ 271 h 285"/>
                  <a:gd name="T50" fmla="*/ 3 w 33"/>
                  <a:gd name="T51" fmla="*/ 267 h 285"/>
                  <a:gd name="T52" fmla="*/ 3 w 33"/>
                  <a:gd name="T53" fmla="*/ 265 h 285"/>
                  <a:gd name="T54" fmla="*/ 1 w 33"/>
                  <a:gd name="T55" fmla="*/ 247 h 285"/>
                  <a:gd name="T56" fmla="*/ 0 w 33"/>
                  <a:gd name="T57" fmla="*/ 230 h 285"/>
                  <a:gd name="T58" fmla="*/ 0 w 33"/>
                  <a:gd name="T59" fmla="*/ 213 h 285"/>
                  <a:gd name="T60" fmla="*/ 0 w 33"/>
                  <a:gd name="T61" fmla="*/ 198 h 285"/>
                  <a:gd name="T62" fmla="*/ 0 w 33"/>
                  <a:gd name="T63" fmla="*/ 182 h 285"/>
                  <a:gd name="T64" fmla="*/ 0 w 33"/>
                  <a:gd name="T65" fmla="*/ 167 h 285"/>
                  <a:gd name="T66" fmla="*/ 0 w 33"/>
                  <a:gd name="T67" fmla="*/ 154 h 285"/>
                  <a:gd name="T68" fmla="*/ 1 w 33"/>
                  <a:gd name="T69" fmla="*/ 139 h 285"/>
                  <a:gd name="T70" fmla="*/ 1 w 33"/>
                  <a:gd name="T71" fmla="*/ 125 h 285"/>
                  <a:gd name="T72" fmla="*/ 3 w 33"/>
                  <a:gd name="T73" fmla="*/ 110 h 285"/>
                  <a:gd name="T74" fmla="*/ 5 w 33"/>
                  <a:gd name="T75" fmla="*/ 95 h 285"/>
                  <a:gd name="T76" fmla="*/ 7 w 33"/>
                  <a:gd name="T77" fmla="*/ 79 h 285"/>
                  <a:gd name="T78" fmla="*/ 8 w 33"/>
                  <a:gd name="T79" fmla="*/ 64 h 285"/>
                  <a:gd name="T80" fmla="*/ 11 w 33"/>
                  <a:gd name="T81" fmla="*/ 47 h 285"/>
                  <a:gd name="T82" fmla="*/ 13 w 33"/>
                  <a:gd name="T83" fmla="*/ 30 h 285"/>
                  <a:gd name="T84" fmla="*/ 17 w 33"/>
                  <a:gd name="T85" fmla="*/ 14 h 285"/>
                  <a:gd name="T86" fmla="*/ 17 w 33"/>
                  <a:gd name="T87" fmla="*/ 8 h 285"/>
                  <a:gd name="T88" fmla="*/ 20 w 33"/>
                  <a:gd name="T89" fmla="*/ 4 h 285"/>
                  <a:gd name="T90" fmla="*/ 23 w 33"/>
                  <a:gd name="T91" fmla="*/ 2 h 285"/>
                  <a:gd name="T92" fmla="*/ 27 w 33"/>
                  <a:gd name="T93" fmla="*/ 0 h 285"/>
                  <a:gd name="T94" fmla="*/ 29 w 33"/>
                  <a:gd name="T95" fmla="*/ 0 h 285"/>
                  <a:gd name="T96" fmla="*/ 32 w 33"/>
                  <a:gd name="T97" fmla="*/ 3 h 285"/>
                  <a:gd name="T98" fmla="*/ 33 w 33"/>
                  <a:gd name="T99" fmla="*/ 6 h 285"/>
                  <a:gd name="T100" fmla="*/ 33 w 33"/>
                  <a:gd name="T101" fmla="*/ 10 h 285"/>
                  <a:gd name="T102" fmla="*/ 33 w 33"/>
                  <a:gd name="T103" fmla="*/ 10 h 2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3" h="285">
                    <a:moveTo>
                      <a:pt x="33" y="10"/>
                    </a:moveTo>
                    <a:lnTo>
                      <a:pt x="31" y="27"/>
                    </a:lnTo>
                    <a:lnTo>
                      <a:pt x="28" y="44"/>
                    </a:lnTo>
                    <a:lnTo>
                      <a:pt x="27" y="63"/>
                    </a:lnTo>
                    <a:lnTo>
                      <a:pt x="25" y="79"/>
                    </a:lnTo>
                    <a:lnTo>
                      <a:pt x="24" y="97"/>
                    </a:lnTo>
                    <a:lnTo>
                      <a:pt x="23" y="113"/>
                    </a:lnTo>
                    <a:lnTo>
                      <a:pt x="23" y="129"/>
                    </a:lnTo>
                    <a:lnTo>
                      <a:pt x="23" y="146"/>
                    </a:lnTo>
                    <a:lnTo>
                      <a:pt x="23" y="162"/>
                    </a:lnTo>
                    <a:lnTo>
                      <a:pt x="23" y="178"/>
                    </a:lnTo>
                    <a:lnTo>
                      <a:pt x="23" y="195"/>
                    </a:lnTo>
                    <a:lnTo>
                      <a:pt x="23" y="211"/>
                    </a:lnTo>
                    <a:lnTo>
                      <a:pt x="24" y="229"/>
                    </a:lnTo>
                    <a:lnTo>
                      <a:pt x="25" y="245"/>
                    </a:lnTo>
                    <a:lnTo>
                      <a:pt x="25" y="262"/>
                    </a:lnTo>
                    <a:lnTo>
                      <a:pt x="28" y="281"/>
                    </a:lnTo>
                    <a:lnTo>
                      <a:pt x="25" y="283"/>
                    </a:lnTo>
                    <a:lnTo>
                      <a:pt x="23" y="285"/>
                    </a:lnTo>
                    <a:lnTo>
                      <a:pt x="19" y="285"/>
                    </a:lnTo>
                    <a:lnTo>
                      <a:pt x="15" y="285"/>
                    </a:lnTo>
                    <a:lnTo>
                      <a:pt x="9" y="281"/>
                    </a:lnTo>
                    <a:lnTo>
                      <a:pt x="5" y="278"/>
                    </a:lnTo>
                    <a:lnTo>
                      <a:pt x="4" y="274"/>
                    </a:lnTo>
                    <a:lnTo>
                      <a:pt x="3" y="271"/>
                    </a:lnTo>
                    <a:lnTo>
                      <a:pt x="3" y="267"/>
                    </a:lnTo>
                    <a:lnTo>
                      <a:pt x="3" y="265"/>
                    </a:lnTo>
                    <a:lnTo>
                      <a:pt x="1" y="247"/>
                    </a:lnTo>
                    <a:lnTo>
                      <a:pt x="0" y="230"/>
                    </a:lnTo>
                    <a:lnTo>
                      <a:pt x="0" y="213"/>
                    </a:lnTo>
                    <a:lnTo>
                      <a:pt x="0" y="198"/>
                    </a:lnTo>
                    <a:lnTo>
                      <a:pt x="0" y="182"/>
                    </a:lnTo>
                    <a:lnTo>
                      <a:pt x="0" y="167"/>
                    </a:lnTo>
                    <a:lnTo>
                      <a:pt x="0" y="154"/>
                    </a:lnTo>
                    <a:lnTo>
                      <a:pt x="1" y="139"/>
                    </a:lnTo>
                    <a:lnTo>
                      <a:pt x="1" y="125"/>
                    </a:lnTo>
                    <a:lnTo>
                      <a:pt x="3" y="110"/>
                    </a:lnTo>
                    <a:lnTo>
                      <a:pt x="5" y="95"/>
                    </a:lnTo>
                    <a:lnTo>
                      <a:pt x="7" y="79"/>
                    </a:lnTo>
                    <a:lnTo>
                      <a:pt x="8" y="64"/>
                    </a:lnTo>
                    <a:lnTo>
                      <a:pt x="11" y="47"/>
                    </a:lnTo>
                    <a:lnTo>
                      <a:pt x="13" y="30"/>
                    </a:lnTo>
                    <a:lnTo>
                      <a:pt x="17" y="14"/>
                    </a:lnTo>
                    <a:lnTo>
                      <a:pt x="17" y="8"/>
                    </a:lnTo>
                    <a:lnTo>
                      <a:pt x="20" y="4"/>
                    </a:lnTo>
                    <a:lnTo>
                      <a:pt x="23" y="2"/>
                    </a:lnTo>
                    <a:lnTo>
                      <a:pt x="27" y="0"/>
                    </a:lnTo>
                    <a:lnTo>
                      <a:pt x="29" y="0"/>
                    </a:lnTo>
                    <a:lnTo>
                      <a:pt x="32" y="3"/>
                    </a:lnTo>
                    <a:lnTo>
                      <a:pt x="33" y="6"/>
                    </a:lnTo>
                    <a:lnTo>
                      <a:pt x="33" y="10"/>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4" name="Freeform 41"/>
              <p:cNvSpPr>
                <a:spLocks/>
              </p:cNvSpPr>
              <p:nvPr/>
            </p:nvSpPr>
            <p:spPr bwMode="auto">
              <a:xfrm>
                <a:off x="3294" y="2428"/>
                <a:ext cx="104" cy="61"/>
              </a:xfrm>
              <a:custGeom>
                <a:avLst/>
                <a:gdLst>
                  <a:gd name="T0" fmla="*/ 6 w 104"/>
                  <a:gd name="T1" fmla="*/ 44 h 61"/>
                  <a:gd name="T2" fmla="*/ 13 w 104"/>
                  <a:gd name="T3" fmla="*/ 43 h 61"/>
                  <a:gd name="T4" fmla="*/ 19 w 104"/>
                  <a:gd name="T5" fmla="*/ 41 h 61"/>
                  <a:gd name="T6" fmla="*/ 24 w 104"/>
                  <a:gd name="T7" fmla="*/ 39 h 61"/>
                  <a:gd name="T8" fmla="*/ 31 w 104"/>
                  <a:gd name="T9" fmla="*/ 36 h 61"/>
                  <a:gd name="T10" fmla="*/ 35 w 104"/>
                  <a:gd name="T11" fmla="*/ 33 h 61"/>
                  <a:gd name="T12" fmla="*/ 40 w 104"/>
                  <a:gd name="T13" fmla="*/ 31 h 61"/>
                  <a:gd name="T14" fmla="*/ 44 w 104"/>
                  <a:gd name="T15" fmla="*/ 28 h 61"/>
                  <a:gd name="T16" fmla="*/ 49 w 104"/>
                  <a:gd name="T17" fmla="*/ 25 h 61"/>
                  <a:gd name="T18" fmla="*/ 53 w 104"/>
                  <a:gd name="T19" fmla="*/ 21 h 61"/>
                  <a:gd name="T20" fmla="*/ 59 w 104"/>
                  <a:gd name="T21" fmla="*/ 19 h 61"/>
                  <a:gd name="T22" fmla="*/ 64 w 104"/>
                  <a:gd name="T23" fmla="*/ 16 h 61"/>
                  <a:gd name="T24" fmla="*/ 69 w 104"/>
                  <a:gd name="T25" fmla="*/ 13 h 61"/>
                  <a:gd name="T26" fmla="*/ 73 w 104"/>
                  <a:gd name="T27" fmla="*/ 9 h 61"/>
                  <a:gd name="T28" fmla="*/ 80 w 104"/>
                  <a:gd name="T29" fmla="*/ 6 h 61"/>
                  <a:gd name="T30" fmla="*/ 85 w 104"/>
                  <a:gd name="T31" fmla="*/ 4 h 61"/>
                  <a:gd name="T32" fmla="*/ 92 w 104"/>
                  <a:gd name="T33" fmla="*/ 1 h 61"/>
                  <a:gd name="T34" fmla="*/ 95 w 104"/>
                  <a:gd name="T35" fmla="*/ 0 h 61"/>
                  <a:gd name="T36" fmla="*/ 97 w 104"/>
                  <a:gd name="T37" fmla="*/ 1 h 61"/>
                  <a:gd name="T38" fmla="*/ 100 w 104"/>
                  <a:gd name="T39" fmla="*/ 4 h 61"/>
                  <a:gd name="T40" fmla="*/ 103 w 104"/>
                  <a:gd name="T41" fmla="*/ 8 h 61"/>
                  <a:gd name="T42" fmla="*/ 104 w 104"/>
                  <a:gd name="T43" fmla="*/ 11 h 61"/>
                  <a:gd name="T44" fmla="*/ 104 w 104"/>
                  <a:gd name="T45" fmla="*/ 15 h 61"/>
                  <a:gd name="T46" fmla="*/ 101 w 104"/>
                  <a:gd name="T47" fmla="*/ 19 h 61"/>
                  <a:gd name="T48" fmla="*/ 97 w 104"/>
                  <a:gd name="T49" fmla="*/ 21 h 61"/>
                  <a:gd name="T50" fmla="*/ 89 w 104"/>
                  <a:gd name="T51" fmla="*/ 24 h 61"/>
                  <a:gd name="T52" fmla="*/ 84 w 104"/>
                  <a:gd name="T53" fmla="*/ 27 h 61"/>
                  <a:gd name="T54" fmla="*/ 79 w 104"/>
                  <a:gd name="T55" fmla="*/ 29 h 61"/>
                  <a:gd name="T56" fmla="*/ 73 w 104"/>
                  <a:gd name="T57" fmla="*/ 32 h 61"/>
                  <a:gd name="T58" fmla="*/ 68 w 104"/>
                  <a:gd name="T59" fmla="*/ 35 h 61"/>
                  <a:gd name="T60" fmla="*/ 64 w 104"/>
                  <a:gd name="T61" fmla="*/ 39 h 61"/>
                  <a:gd name="T62" fmla="*/ 59 w 104"/>
                  <a:gd name="T63" fmla="*/ 41 h 61"/>
                  <a:gd name="T64" fmla="*/ 55 w 104"/>
                  <a:gd name="T65" fmla="*/ 44 h 61"/>
                  <a:gd name="T66" fmla="*/ 49 w 104"/>
                  <a:gd name="T67" fmla="*/ 47 h 61"/>
                  <a:gd name="T68" fmla="*/ 44 w 104"/>
                  <a:gd name="T69" fmla="*/ 49 h 61"/>
                  <a:gd name="T70" fmla="*/ 39 w 104"/>
                  <a:gd name="T71" fmla="*/ 52 h 61"/>
                  <a:gd name="T72" fmla="*/ 35 w 104"/>
                  <a:gd name="T73" fmla="*/ 55 h 61"/>
                  <a:gd name="T74" fmla="*/ 28 w 104"/>
                  <a:gd name="T75" fmla="*/ 56 h 61"/>
                  <a:gd name="T76" fmla="*/ 23 w 104"/>
                  <a:gd name="T77" fmla="*/ 57 h 61"/>
                  <a:gd name="T78" fmla="*/ 17 w 104"/>
                  <a:gd name="T79" fmla="*/ 60 h 61"/>
                  <a:gd name="T80" fmla="*/ 10 w 104"/>
                  <a:gd name="T81" fmla="*/ 61 h 61"/>
                  <a:gd name="T82" fmla="*/ 6 w 104"/>
                  <a:gd name="T83" fmla="*/ 60 h 61"/>
                  <a:gd name="T84" fmla="*/ 2 w 104"/>
                  <a:gd name="T85" fmla="*/ 60 h 61"/>
                  <a:gd name="T86" fmla="*/ 1 w 104"/>
                  <a:gd name="T87" fmla="*/ 57 h 61"/>
                  <a:gd name="T88" fmla="*/ 0 w 104"/>
                  <a:gd name="T89" fmla="*/ 55 h 61"/>
                  <a:gd name="T90" fmla="*/ 0 w 104"/>
                  <a:gd name="T91" fmla="*/ 51 h 61"/>
                  <a:gd name="T92" fmla="*/ 1 w 104"/>
                  <a:gd name="T93" fmla="*/ 48 h 61"/>
                  <a:gd name="T94" fmla="*/ 2 w 104"/>
                  <a:gd name="T95" fmla="*/ 45 h 61"/>
                  <a:gd name="T96" fmla="*/ 6 w 104"/>
                  <a:gd name="T97" fmla="*/ 44 h 61"/>
                  <a:gd name="T98" fmla="*/ 6 w 104"/>
                  <a:gd name="T99" fmla="*/ 44 h 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4" h="61">
                    <a:moveTo>
                      <a:pt x="6" y="44"/>
                    </a:moveTo>
                    <a:lnTo>
                      <a:pt x="13" y="43"/>
                    </a:lnTo>
                    <a:lnTo>
                      <a:pt x="19" y="41"/>
                    </a:lnTo>
                    <a:lnTo>
                      <a:pt x="24" y="39"/>
                    </a:lnTo>
                    <a:lnTo>
                      <a:pt x="31" y="36"/>
                    </a:lnTo>
                    <a:lnTo>
                      <a:pt x="35" y="33"/>
                    </a:lnTo>
                    <a:lnTo>
                      <a:pt x="40" y="31"/>
                    </a:lnTo>
                    <a:lnTo>
                      <a:pt x="44" y="28"/>
                    </a:lnTo>
                    <a:lnTo>
                      <a:pt x="49" y="25"/>
                    </a:lnTo>
                    <a:lnTo>
                      <a:pt x="53" y="21"/>
                    </a:lnTo>
                    <a:lnTo>
                      <a:pt x="59" y="19"/>
                    </a:lnTo>
                    <a:lnTo>
                      <a:pt x="64" y="16"/>
                    </a:lnTo>
                    <a:lnTo>
                      <a:pt x="69" y="13"/>
                    </a:lnTo>
                    <a:lnTo>
                      <a:pt x="73" y="9"/>
                    </a:lnTo>
                    <a:lnTo>
                      <a:pt x="80" y="6"/>
                    </a:lnTo>
                    <a:lnTo>
                      <a:pt x="85" y="4"/>
                    </a:lnTo>
                    <a:lnTo>
                      <a:pt x="92" y="1"/>
                    </a:lnTo>
                    <a:lnTo>
                      <a:pt x="95" y="0"/>
                    </a:lnTo>
                    <a:lnTo>
                      <a:pt x="97" y="1"/>
                    </a:lnTo>
                    <a:lnTo>
                      <a:pt x="100" y="4"/>
                    </a:lnTo>
                    <a:lnTo>
                      <a:pt x="103" y="8"/>
                    </a:lnTo>
                    <a:lnTo>
                      <a:pt x="104" y="11"/>
                    </a:lnTo>
                    <a:lnTo>
                      <a:pt x="104" y="15"/>
                    </a:lnTo>
                    <a:lnTo>
                      <a:pt x="101" y="19"/>
                    </a:lnTo>
                    <a:lnTo>
                      <a:pt x="97" y="21"/>
                    </a:lnTo>
                    <a:lnTo>
                      <a:pt x="89" y="24"/>
                    </a:lnTo>
                    <a:lnTo>
                      <a:pt x="84" y="27"/>
                    </a:lnTo>
                    <a:lnTo>
                      <a:pt x="79" y="29"/>
                    </a:lnTo>
                    <a:lnTo>
                      <a:pt x="73" y="32"/>
                    </a:lnTo>
                    <a:lnTo>
                      <a:pt x="68" y="35"/>
                    </a:lnTo>
                    <a:lnTo>
                      <a:pt x="64" y="39"/>
                    </a:lnTo>
                    <a:lnTo>
                      <a:pt x="59" y="41"/>
                    </a:lnTo>
                    <a:lnTo>
                      <a:pt x="55" y="44"/>
                    </a:lnTo>
                    <a:lnTo>
                      <a:pt x="49" y="47"/>
                    </a:lnTo>
                    <a:lnTo>
                      <a:pt x="44" y="49"/>
                    </a:lnTo>
                    <a:lnTo>
                      <a:pt x="39" y="52"/>
                    </a:lnTo>
                    <a:lnTo>
                      <a:pt x="35" y="55"/>
                    </a:lnTo>
                    <a:lnTo>
                      <a:pt x="28" y="56"/>
                    </a:lnTo>
                    <a:lnTo>
                      <a:pt x="23" y="57"/>
                    </a:lnTo>
                    <a:lnTo>
                      <a:pt x="17" y="60"/>
                    </a:lnTo>
                    <a:lnTo>
                      <a:pt x="10" y="61"/>
                    </a:lnTo>
                    <a:lnTo>
                      <a:pt x="6" y="60"/>
                    </a:lnTo>
                    <a:lnTo>
                      <a:pt x="2" y="60"/>
                    </a:lnTo>
                    <a:lnTo>
                      <a:pt x="1" y="57"/>
                    </a:lnTo>
                    <a:lnTo>
                      <a:pt x="0" y="55"/>
                    </a:lnTo>
                    <a:lnTo>
                      <a:pt x="0" y="51"/>
                    </a:lnTo>
                    <a:lnTo>
                      <a:pt x="1" y="48"/>
                    </a:lnTo>
                    <a:lnTo>
                      <a:pt x="2" y="45"/>
                    </a:lnTo>
                    <a:lnTo>
                      <a:pt x="6" y="44"/>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5" name="Freeform 42"/>
              <p:cNvSpPr>
                <a:spLocks/>
              </p:cNvSpPr>
              <p:nvPr/>
            </p:nvSpPr>
            <p:spPr bwMode="auto">
              <a:xfrm>
                <a:off x="3405" y="2433"/>
                <a:ext cx="9" cy="11"/>
              </a:xfrm>
              <a:custGeom>
                <a:avLst/>
                <a:gdLst>
                  <a:gd name="T0" fmla="*/ 0 w 9"/>
                  <a:gd name="T1" fmla="*/ 7 h 11"/>
                  <a:gd name="T2" fmla="*/ 1 w 9"/>
                  <a:gd name="T3" fmla="*/ 3 h 11"/>
                  <a:gd name="T4" fmla="*/ 5 w 9"/>
                  <a:gd name="T5" fmla="*/ 0 h 11"/>
                  <a:gd name="T6" fmla="*/ 8 w 9"/>
                  <a:gd name="T7" fmla="*/ 3 h 11"/>
                  <a:gd name="T8" fmla="*/ 9 w 9"/>
                  <a:gd name="T9" fmla="*/ 7 h 11"/>
                  <a:gd name="T10" fmla="*/ 8 w 9"/>
                  <a:gd name="T11" fmla="*/ 10 h 11"/>
                  <a:gd name="T12" fmla="*/ 5 w 9"/>
                  <a:gd name="T13" fmla="*/ 11 h 11"/>
                  <a:gd name="T14" fmla="*/ 1 w 9"/>
                  <a:gd name="T15" fmla="*/ 10 h 11"/>
                  <a:gd name="T16" fmla="*/ 0 w 9"/>
                  <a:gd name="T17" fmla="*/ 7 h 11"/>
                  <a:gd name="T18" fmla="*/ 0 w 9"/>
                  <a:gd name="T19" fmla="*/ 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1">
                    <a:moveTo>
                      <a:pt x="0" y="7"/>
                    </a:moveTo>
                    <a:lnTo>
                      <a:pt x="1" y="3"/>
                    </a:lnTo>
                    <a:lnTo>
                      <a:pt x="5" y="0"/>
                    </a:lnTo>
                    <a:lnTo>
                      <a:pt x="8" y="3"/>
                    </a:lnTo>
                    <a:lnTo>
                      <a:pt x="9" y="7"/>
                    </a:lnTo>
                    <a:lnTo>
                      <a:pt x="8" y="10"/>
                    </a:lnTo>
                    <a:lnTo>
                      <a:pt x="5" y="11"/>
                    </a:lnTo>
                    <a:lnTo>
                      <a:pt x="1" y="10"/>
                    </a:lnTo>
                    <a:lnTo>
                      <a:pt x="0" y="7"/>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6" name="Freeform 43"/>
              <p:cNvSpPr>
                <a:spLocks/>
              </p:cNvSpPr>
              <p:nvPr/>
            </p:nvSpPr>
            <p:spPr bwMode="auto">
              <a:xfrm>
                <a:off x="3382" y="2389"/>
                <a:ext cx="109" cy="103"/>
              </a:xfrm>
              <a:custGeom>
                <a:avLst/>
                <a:gdLst>
                  <a:gd name="T0" fmla="*/ 21 w 109"/>
                  <a:gd name="T1" fmla="*/ 36 h 103"/>
                  <a:gd name="T2" fmla="*/ 24 w 109"/>
                  <a:gd name="T3" fmla="*/ 41 h 103"/>
                  <a:gd name="T4" fmla="*/ 27 w 109"/>
                  <a:gd name="T5" fmla="*/ 48 h 103"/>
                  <a:gd name="T6" fmla="*/ 29 w 109"/>
                  <a:gd name="T7" fmla="*/ 56 h 103"/>
                  <a:gd name="T8" fmla="*/ 33 w 109"/>
                  <a:gd name="T9" fmla="*/ 63 h 103"/>
                  <a:gd name="T10" fmla="*/ 36 w 109"/>
                  <a:gd name="T11" fmla="*/ 68 h 103"/>
                  <a:gd name="T12" fmla="*/ 40 w 109"/>
                  <a:gd name="T13" fmla="*/ 72 h 103"/>
                  <a:gd name="T14" fmla="*/ 45 w 109"/>
                  <a:gd name="T15" fmla="*/ 70 h 103"/>
                  <a:gd name="T16" fmla="*/ 51 w 109"/>
                  <a:gd name="T17" fmla="*/ 63 h 103"/>
                  <a:gd name="T18" fmla="*/ 60 w 109"/>
                  <a:gd name="T19" fmla="*/ 52 h 103"/>
                  <a:gd name="T20" fmla="*/ 69 w 109"/>
                  <a:gd name="T21" fmla="*/ 41 h 103"/>
                  <a:gd name="T22" fmla="*/ 77 w 109"/>
                  <a:gd name="T23" fmla="*/ 29 h 103"/>
                  <a:gd name="T24" fmla="*/ 85 w 109"/>
                  <a:gd name="T25" fmla="*/ 19 h 103"/>
                  <a:gd name="T26" fmla="*/ 91 w 109"/>
                  <a:gd name="T27" fmla="*/ 8 h 103"/>
                  <a:gd name="T28" fmla="*/ 95 w 109"/>
                  <a:gd name="T29" fmla="*/ 1 h 103"/>
                  <a:gd name="T30" fmla="*/ 100 w 109"/>
                  <a:gd name="T31" fmla="*/ 0 h 103"/>
                  <a:gd name="T32" fmla="*/ 107 w 109"/>
                  <a:gd name="T33" fmla="*/ 3 h 103"/>
                  <a:gd name="T34" fmla="*/ 109 w 109"/>
                  <a:gd name="T35" fmla="*/ 9 h 103"/>
                  <a:gd name="T36" fmla="*/ 107 w 109"/>
                  <a:gd name="T37" fmla="*/ 17 h 103"/>
                  <a:gd name="T38" fmla="*/ 99 w 109"/>
                  <a:gd name="T39" fmla="*/ 28 h 103"/>
                  <a:gd name="T40" fmla="*/ 89 w 109"/>
                  <a:gd name="T41" fmla="*/ 43 h 103"/>
                  <a:gd name="T42" fmla="*/ 79 w 109"/>
                  <a:gd name="T43" fmla="*/ 59 h 103"/>
                  <a:gd name="T44" fmla="*/ 67 w 109"/>
                  <a:gd name="T45" fmla="*/ 75 h 103"/>
                  <a:gd name="T46" fmla="*/ 56 w 109"/>
                  <a:gd name="T47" fmla="*/ 88 h 103"/>
                  <a:gd name="T48" fmla="*/ 47 w 109"/>
                  <a:gd name="T49" fmla="*/ 99 h 103"/>
                  <a:gd name="T50" fmla="*/ 40 w 109"/>
                  <a:gd name="T51" fmla="*/ 103 h 103"/>
                  <a:gd name="T52" fmla="*/ 35 w 109"/>
                  <a:gd name="T53" fmla="*/ 99 h 103"/>
                  <a:gd name="T54" fmla="*/ 29 w 109"/>
                  <a:gd name="T55" fmla="*/ 91 h 103"/>
                  <a:gd name="T56" fmla="*/ 25 w 109"/>
                  <a:gd name="T57" fmla="*/ 84 h 103"/>
                  <a:gd name="T58" fmla="*/ 20 w 109"/>
                  <a:gd name="T59" fmla="*/ 78 h 103"/>
                  <a:gd name="T60" fmla="*/ 16 w 109"/>
                  <a:gd name="T61" fmla="*/ 71 h 103"/>
                  <a:gd name="T62" fmla="*/ 12 w 109"/>
                  <a:gd name="T63" fmla="*/ 63 h 103"/>
                  <a:gd name="T64" fmla="*/ 7 w 109"/>
                  <a:gd name="T65" fmla="*/ 56 h 103"/>
                  <a:gd name="T66" fmla="*/ 3 w 109"/>
                  <a:gd name="T67" fmla="*/ 48 h 103"/>
                  <a:gd name="T68" fmla="*/ 0 w 109"/>
                  <a:gd name="T69" fmla="*/ 40 h 103"/>
                  <a:gd name="T70" fmla="*/ 3 w 109"/>
                  <a:gd name="T71" fmla="*/ 32 h 103"/>
                  <a:gd name="T72" fmla="*/ 9 w 109"/>
                  <a:gd name="T73" fmla="*/ 27 h 103"/>
                  <a:gd name="T74" fmla="*/ 17 w 109"/>
                  <a:gd name="T75" fmla="*/ 29 h 103"/>
                  <a:gd name="T76" fmla="*/ 20 w 109"/>
                  <a:gd name="T77" fmla="*/ 32 h 1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9" h="103">
                    <a:moveTo>
                      <a:pt x="20" y="32"/>
                    </a:moveTo>
                    <a:lnTo>
                      <a:pt x="21" y="36"/>
                    </a:lnTo>
                    <a:lnTo>
                      <a:pt x="23" y="39"/>
                    </a:lnTo>
                    <a:lnTo>
                      <a:pt x="24" y="41"/>
                    </a:lnTo>
                    <a:lnTo>
                      <a:pt x="24" y="44"/>
                    </a:lnTo>
                    <a:lnTo>
                      <a:pt x="27" y="48"/>
                    </a:lnTo>
                    <a:lnTo>
                      <a:pt x="28" y="52"/>
                    </a:lnTo>
                    <a:lnTo>
                      <a:pt x="29" y="56"/>
                    </a:lnTo>
                    <a:lnTo>
                      <a:pt x="32" y="60"/>
                    </a:lnTo>
                    <a:lnTo>
                      <a:pt x="33" y="63"/>
                    </a:lnTo>
                    <a:lnTo>
                      <a:pt x="35" y="66"/>
                    </a:lnTo>
                    <a:lnTo>
                      <a:pt x="36" y="68"/>
                    </a:lnTo>
                    <a:lnTo>
                      <a:pt x="40" y="72"/>
                    </a:lnTo>
                    <a:lnTo>
                      <a:pt x="43" y="71"/>
                    </a:lnTo>
                    <a:lnTo>
                      <a:pt x="45" y="70"/>
                    </a:lnTo>
                    <a:lnTo>
                      <a:pt x="48" y="67"/>
                    </a:lnTo>
                    <a:lnTo>
                      <a:pt x="51" y="63"/>
                    </a:lnTo>
                    <a:lnTo>
                      <a:pt x="56" y="58"/>
                    </a:lnTo>
                    <a:lnTo>
                      <a:pt x="60" y="52"/>
                    </a:lnTo>
                    <a:lnTo>
                      <a:pt x="65" y="47"/>
                    </a:lnTo>
                    <a:lnTo>
                      <a:pt x="69" y="41"/>
                    </a:lnTo>
                    <a:lnTo>
                      <a:pt x="73" y="36"/>
                    </a:lnTo>
                    <a:lnTo>
                      <a:pt x="77" y="29"/>
                    </a:lnTo>
                    <a:lnTo>
                      <a:pt x="81" y="24"/>
                    </a:lnTo>
                    <a:lnTo>
                      <a:pt x="85" y="19"/>
                    </a:lnTo>
                    <a:lnTo>
                      <a:pt x="88" y="12"/>
                    </a:lnTo>
                    <a:lnTo>
                      <a:pt x="91" y="8"/>
                    </a:lnTo>
                    <a:lnTo>
                      <a:pt x="93" y="5"/>
                    </a:lnTo>
                    <a:lnTo>
                      <a:pt x="95" y="1"/>
                    </a:lnTo>
                    <a:lnTo>
                      <a:pt x="97" y="0"/>
                    </a:lnTo>
                    <a:lnTo>
                      <a:pt x="100" y="0"/>
                    </a:lnTo>
                    <a:lnTo>
                      <a:pt x="105" y="1"/>
                    </a:lnTo>
                    <a:lnTo>
                      <a:pt x="107" y="3"/>
                    </a:lnTo>
                    <a:lnTo>
                      <a:pt x="109" y="5"/>
                    </a:lnTo>
                    <a:lnTo>
                      <a:pt x="109" y="9"/>
                    </a:lnTo>
                    <a:lnTo>
                      <a:pt x="109" y="13"/>
                    </a:lnTo>
                    <a:lnTo>
                      <a:pt x="107" y="17"/>
                    </a:lnTo>
                    <a:lnTo>
                      <a:pt x="103" y="23"/>
                    </a:lnTo>
                    <a:lnTo>
                      <a:pt x="99" y="28"/>
                    </a:lnTo>
                    <a:lnTo>
                      <a:pt x="95" y="36"/>
                    </a:lnTo>
                    <a:lnTo>
                      <a:pt x="89" y="43"/>
                    </a:lnTo>
                    <a:lnTo>
                      <a:pt x="84" y="51"/>
                    </a:lnTo>
                    <a:lnTo>
                      <a:pt x="79" y="59"/>
                    </a:lnTo>
                    <a:lnTo>
                      <a:pt x="73" y="67"/>
                    </a:lnTo>
                    <a:lnTo>
                      <a:pt x="67" y="75"/>
                    </a:lnTo>
                    <a:lnTo>
                      <a:pt x="61" y="83"/>
                    </a:lnTo>
                    <a:lnTo>
                      <a:pt x="56" y="88"/>
                    </a:lnTo>
                    <a:lnTo>
                      <a:pt x="51" y="95"/>
                    </a:lnTo>
                    <a:lnTo>
                      <a:pt x="47" y="99"/>
                    </a:lnTo>
                    <a:lnTo>
                      <a:pt x="43" y="102"/>
                    </a:lnTo>
                    <a:lnTo>
                      <a:pt x="40" y="103"/>
                    </a:lnTo>
                    <a:lnTo>
                      <a:pt x="39" y="103"/>
                    </a:lnTo>
                    <a:lnTo>
                      <a:pt x="35" y="99"/>
                    </a:lnTo>
                    <a:lnTo>
                      <a:pt x="33" y="95"/>
                    </a:lnTo>
                    <a:lnTo>
                      <a:pt x="29" y="91"/>
                    </a:lnTo>
                    <a:lnTo>
                      <a:pt x="28" y="88"/>
                    </a:lnTo>
                    <a:lnTo>
                      <a:pt x="25" y="84"/>
                    </a:lnTo>
                    <a:lnTo>
                      <a:pt x="23" y="82"/>
                    </a:lnTo>
                    <a:lnTo>
                      <a:pt x="20" y="78"/>
                    </a:lnTo>
                    <a:lnTo>
                      <a:pt x="19" y="75"/>
                    </a:lnTo>
                    <a:lnTo>
                      <a:pt x="16" y="71"/>
                    </a:lnTo>
                    <a:lnTo>
                      <a:pt x="15" y="67"/>
                    </a:lnTo>
                    <a:lnTo>
                      <a:pt x="12" y="63"/>
                    </a:lnTo>
                    <a:lnTo>
                      <a:pt x="9" y="60"/>
                    </a:lnTo>
                    <a:lnTo>
                      <a:pt x="7" y="56"/>
                    </a:lnTo>
                    <a:lnTo>
                      <a:pt x="5" y="52"/>
                    </a:lnTo>
                    <a:lnTo>
                      <a:pt x="3" y="48"/>
                    </a:lnTo>
                    <a:lnTo>
                      <a:pt x="1" y="44"/>
                    </a:lnTo>
                    <a:lnTo>
                      <a:pt x="0" y="40"/>
                    </a:lnTo>
                    <a:lnTo>
                      <a:pt x="0" y="36"/>
                    </a:lnTo>
                    <a:lnTo>
                      <a:pt x="3" y="32"/>
                    </a:lnTo>
                    <a:lnTo>
                      <a:pt x="7" y="29"/>
                    </a:lnTo>
                    <a:lnTo>
                      <a:pt x="9" y="27"/>
                    </a:lnTo>
                    <a:lnTo>
                      <a:pt x="13" y="27"/>
                    </a:lnTo>
                    <a:lnTo>
                      <a:pt x="17" y="29"/>
                    </a:lnTo>
                    <a:lnTo>
                      <a:pt x="20" y="32"/>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7" name="Freeform 44"/>
              <p:cNvSpPr>
                <a:spLocks/>
              </p:cNvSpPr>
              <p:nvPr/>
            </p:nvSpPr>
            <p:spPr bwMode="auto">
              <a:xfrm>
                <a:off x="3475" y="2393"/>
                <a:ext cx="111" cy="99"/>
              </a:xfrm>
              <a:custGeom>
                <a:avLst/>
                <a:gdLst>
                  <a:gd name="T0" fmla="*/ 26 w 111"/>
                  <a:gd name="T1" fmla="*/ 13 h 99"/>
                  <a:gd name="T2" fmla="*/ 27 w 111"/>
                  <a:gd name="T3" fmla="*/ 21 h 99"/>
                  <a:gd name="T4" fmla="*/ 30 w 111"/>
                  <a:gd name="T5" fmla="*/ 31 h 99"/>
                  <a:gd name="T6" fmla="*/ 32 w 111"/>
                  <a:gd name="T7" fmla="*/ 40 h 99"/>
                  <a:gd name="T8" fmla="*/ 34 w 111"/>
                  <a:gd name="T9" fmla="*/ 50 h 99"/>
                  <a:gd name="T10" fmla="*/ 36 w 111"/>
                  <a:gd name="T11" fmla="*/ 59 h 99"/>
                  <a:gd name="T12" fmla="*/ 38 w 111"/>
                  <a:gd name="T13" fmla="*/ 64 h 99"/>
                  <a:gd name="T14" fmla="*/ 40 w 111"/>
                  <a:gd name="T15" fmla="*/ 68 h 99"/>
                  <a:gd name="T16" fmla="*/ 46 w 111"/>
                  <a:gd name="T17" fmla="*/ 71 h 99"/>
                  <a:gd name="T18" fmla="*/ 55 w 111"/>
                  <a:gd name="T19" fmla="*/ 66 h 99"/>
                  <a:gd name="T20" fmla="*/ 64 w 111"/>
                  <a:gd name="T21" fmla="*/ 59 h 99"/>
                  <a:gd name="T22" fmla="*/ 74 w 111"/>
                  <a:gd name="T23" fmla="*/ 54 h 99"/>
                  <a:gd name="T24" fmla="*/ 83 w 111"/>
                  <a:gd name="T25" fmla="*/ 52 h 99"/>
                  <a:gd name="T26" fmla="*/ 87 w 111"/>
                  <a:gd name="T27" fmla="*/ 54 h 99"/>
                  <a:gd name="T28" fmla="*/ 91 w 111"/>
                  <a:gd name="T29" fmla="*/ 56 h 99"/>
                  <a:gd name="T30" fmla="*/ 95 w 111"/>
                  <a:gd name="T31" fmla="*/ 59 h 99"/>
                  <a:gd name="T32" fmla="*/ 103 w 111"/>
                  <a:gd name="T33" fmla="*/ 62 h 99"/>
                  <a:gd name="T34" fmla="*/ 108 w 111"/>
                  <a:gd name="T35" fmla="*/ 67 h 99"/>
                  <a:gd name="T36" fmla="*/ 111 w 111"/>
                  <a:gd name="T37" fmla="*/ 72 h 99"/>
                  <a:gd name="T38" fmla="*/ 111 w 111"/>
                  <a:gd name="T39" fmla="*/ 80 h 99"/>
                  <a:gd name="T40" fmla="*/ 110 w 111"/>
                  <a:gd name="T41" fmla="*/ 87 h 99"/>
                  <a:gd name="T42" fmla="*/ 106 w 111"/>
                  <a:gd name="T43" fmla="*/ 92 h 99"/>
                  <a:gd name="T44" fmla="*/ 99 w 111"/>
                  <a:gd name="T45" fmla="*/ 95 h 99"/>
                  <a:gd name="T46" fmla="*/ 91 w 111"/>
                  <a:gd name="T47" fmla="*/ 96 h 99"/>
                  <a:gd name="T48" fmla="*/ 84 w 111"/>
                  <a:gd name="T49" fmla="*/ 94 h 99"/>
                  <a:gd name="T50" fmla="*/ 82 w 111"/>
                  <a:gd name="T51" fmla="*/ 87 h 99"/>
                  <a:gd name="T52" fmla="*/ 80 w 111"/>
                  <a:gd name="T53" fmla="*/ 79 h 99"/>
                  <a:gd name="T54" fmla="*/ 78 w 111"/>
                  <a:gd name="T55" fmla="*/ 74 h 99"/>
                  <a:gd name="T56" fmla="*/ 72 w 111"/>
                  <a:gd name="T57" fmla="*/ 74 h 99"/>
                  <a:gd name="T58" fmla="*/ 67 w 111"/>
                  <a:gd name="T59" fmla="*/ 76 h 99"/>
                  <a:gd name="T60" fmla="*/ 58 w 111"/>
                  <a:gd name="T61" fmla="*/ 82 h 99"/>
                  <a:gd name="T62" fmla="*/ 47 w 111"/>
                  <a:gd name="T63" fmla="*/ 92 h 99"/>
                  <a:gd name="T64" fmla="*/ 36 w 111"/>
                  <a:gd name="T65" fmla="*/ 99 h 99"/>
                  <a:gd name="T66" fmla="*/ 28 w 111"/>
                  <a:gd name="T67" fmla="*/ 98 h 99"/>
                  <a:gd name="T68" fmla="*/ 24 w 111"/>
                  <a:gd name="T69" fmla="*/ 91 h 99"/>
                  <a:gd name="T70" fmla="*/ 19 w 111"/>
                  <a:gd name="T71" fmla="*/ 82 h 99"/>
                  <a:gd name="T72" fmla="*/ 16 w 111"/>
                  <a:gd name="T73" fmla="*/ 70 h 99"/>
                  <a:gd name="T74" fmla="*/ 12 w 111"/>
                  <a:gd name="T75" fmla="*/ 58 h 99"/>
                  <a:gd name="T76" fmla="*/ 8 w 111"/>
                  <a:gd name="T77" fmla="*/ 44 h 99"/>
                  <a:gd name="T78" fmla="*/ 4 w 111"/>
                  <a:gd name="T79" fmla="*/ 32 h 99"/>
                  <a:gd name="T80" fmla="*/ 3 w 111"/>
                  <a:gd name="T81" fmla="*/ 23 h 99"/>
                  <a:gd name="T82" fmla="*/ 0 w 111"/>
                  <a:gd name="T83" fmla="*/ 16 h 99"/>
                  <a:gd name="T84" fmla="*/ 0 w 111"/>
                  <a:gd name="T85" fmla="*/ 9 h 99"/>
                  <a:gd name="T86" fmla="*/ 4 w 111"/>
                  <a:gd name="T87" fmla="*/ 4 h 99"/>
                  <a:gd name="T88" fmla="*/ 14 w 111"/>
                  <a:gd name="T89" fmla="*/ 0 h 99"/>
                  <a:gd name="T90" fmla="*/ 19 w 111"/>
                  <a:gd name="T91" fmla="*/ 1 h 99"/>
                  <a:gd name="T92" fmla="*/ 23 w 111"/>
                  <a:gd name="T93" fmla="*/ 5 h 99"/>
                  <a:gd name="T94" fmla="*/ 24 w 111"/>
                  <a:gd name="T95" fmla="*/ 9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1" h="99">
                    <a:moveTo>
                      <a:pt x="24" y="9"/>
                    </a:moveTo>
                    <a:lnTo>
                      <a:pt x="26" y="13"/>
                    </a:lnTo>
                    <a:lnTo>
                      <a:pt x="27" y="17"/>
                    </a:lnTo>
                    <a:lnTo>
                      <a:pt x="27" y="21"/>
                    </a:lnTo>
                    <a:lnTo>
                      <a:pt x="30" y="27"/>
                    </a:lnTo>
                    <a:lnTo>
                      <a:pt x="30" y="31"/>
                    </a:lnTo>
                    <a:lnTo>
                      <a:pt x="31" y="36"/>
                    </a:lnTo>
                    <a:lnTo>
                      <a:pt x="32" y="40"/>
                    </a:lnTo>
                    <a:lnTo>
                      <a:pt x="34" y="46"/>
                    </a:lnTo>
                    <a:lnTo>
                      <a:pt x="34" y="50"/>
                    </a:lnTo>
                    <a:lnTo>
                      <a:pt x="35" y="55"/>
                    </a:lnTo>
                    <a:lnTo>
                      <a:pt x="36" y="59"/>
                    </a:lnTo>
                    <a:lnTo>
                      <a:pt x="38" y="62"/>
                    </a:lnTo>
                    <a:lnTo>
                      <a:pt x="38" y="64"/>
                    </a:lnTo>
                    <a:lnTo>
                      <a:pt x="39" y="67"/>
                    </a:lnTo>
                    <a:lnTo>
                      <a:pt x="40" y="68"/>
                    </a:lnTo>
                    <a:lnTo>
                      <a:pt x="42" y="71"/>
                    </a:lnTo>
                    <a:lnTo>
                      <a:pt x="46" y="71"/>
                    </a:lnTo>
                    <a:lnTo>
                      <a:pt x="50" y="68"/>
                    </a:lnTo>
                    <a:lnTo>
                      <a:pt x="55" y="66"/>
                    </a:lnTo>
                    <a:lnTo>
                      <a:pt x="59" y="63"/>
                    </a:lnTo>
                    <a:lnTo>
                      <a:pt x="64" y="59"/>
                    </a:lnTo>
                    <a:lnTo>
                      <a:pt x="68" y="56"/>
                    </a:lnTo>
                    <a:lnTo>
                      <a:pt x="74" y="54"/>
                    </a:lnTo>
                    <a:lnTo>
                      <a:pt x="79" y="52"/>
                    </a:lnTo>
                    <a:lnTo>
                      <a:pt x="83" y="52"/>
                    </a:lnTo>
                    <a:lnTo>
                      <a:pt x="86" y="54"/>
                    </a:lnTo>
                    <a:lnTo>
                      <a:pt x="87" y="54"/>
                    </a:lnTo>
                    <a:lnTo>
                      <a:pt x="90" y="55"/>
                    </a:lnTo>
                    <a:lnTo>
                      <a:pt x="91" y="56"/>
                    </a:lnTo>
                    <a:lnTo>
                      <a:pt x="92" y="58"/>
                    </a:lnTo>
                    <a:lnTo>
                      <a:pt x="95" y="59"/>
                    </a:lnTo>
                    <a:lnTo>
                      <a:pt x="99" y="60"/>
                    </a:lnTo>
                    <a:lnTo>
                      <a:pt x="103" y="62"/>
                    </a:lnTo>
                    <a:lnTo>
                      <a:pt x="106" y="63"/>
                    </a:lnTo>
                    <a:lnTo>
                      <a:pt x="108" y="67"/>
                    </a:lnTo>
                    <a:lnTo>
                      <a:pt x="111" y="70"/>
                    </a:lnTo>
                    <a:lnTo>
                      <a:pt x="111" y="72"/>
                    </a:lnTo>
                    <a:lnTo>
                      <a:pt x="111" y="76"/>
                    </a:lnTo>
                    <a:lnTo>
                      <a:pt x="111" y="80"/>
                    </a:lnTo>
                    <a:lnTo>
                      <a:pt x="111" y="84"/>
                    </a:lnTo>
                    <a:lnTo>
                      <a:pt x="110" y="87"/>
                    </a:lnTo>
                    <a:lnTo>
                      <a:pt x="107" y="90"/>
                    </a:lnTo>
                    <a:lnTo>
                      <a:pt x="106" y="92"/>
                    </a:lnTo>
                    <a:lnTo>
                      <a:pt x="103" y="95"/>
                    </a:lnTo>
                    <a:lnTo>
                      <a:pt x="99" y="95"/>
                    </a:lnTo>
                    <a:lnTo>
                      <a:pt x="96" y="96"/>
                    </a:lnTo>
                    <a:lnTo>
                      <a:pt x="91" y="96"/>
                    </a:lnTo>
                    <a:lnTo>
                      <a:pt x="88" y="96"/>
                    </a:lnTo>
                    <a:lnTo>
                      <a:pt x="84" y="94"/>
                    </a:lnTo>
                    <a:lnTo>
                      <a:pt x="83" y="91"/>
                    </a:lnTo>
                    <a:lnTo>
                      <a:pt x="82" y="87"/>
                    </a:lnTo>
                    <a:lnTo>
                      <a:pt x="82" y="83"/>
                    </a:lnTo>
                    <a:lnTo>
                      <a:pt x="80" y="79"/>
                    </a:lnTo>
                    <a:lnTo>
                      <a:pt x="80" y="76"/>
                    </a:lnTo>
                    <a:lnTo>
                      <a:pt x="78" y="74"/>
                    </a:lnTo>
                    <a:lnTo>
                      <a:pt x="76" y="74"/>
                    </a:lnTo>
                    <a:lnTo>
                      <a:pt x="72" y="74"/>
                    </a:lnTo>
                    <a:lnTo>
                      <a:pt x="70" y="75"/>
                    </a:lnTo>
                    <a:lnTo>
                      <a:pt x="67" y="76"/>
                    </a:lnTo>
                    <a:lnTo>
                      <a:pt x="64" y="78"/>
                    </a:lnTo>
                    <a:lnTo>
                      <a:pt x="58" y="82"/>
                    </a:lnTo>
                    <a:lnTo>
                      <a:pt x="52" y="88"/>
                    </a:lnTo>
                    <a:lnTo>
                      <a:pt x="47" y="92"/>
                    </a:lnTo>
                    <a:lnTo>
                      <a:pt x="42" y="98"/>
                    </a:lnTo>
                    <a:lnTo>
                      <a:pt x="36" y="99"/>
                    </a:lnTo>
                    <a:lnTo>
                      <a:pt x="32" y="99"/>
                    </a:lnTo>
                    <a:lnTo>
                      <a:pt x="28" y="98"/>
                    </a:lnTo>
                    <a:lnTo>
                      <a:pt x="27" y="95"/>
                    </a:lnTo>
                    <a:lnTo>
                      <a:pt x="24" y="91"/>
                    </a:lnTo>
                    <a:lnTo>
                      <a:pt x="22" y="87"/>
                    </a:lnTo>
                    <a:lnTo>
                      <a:pt x="19" y="82"/>
                    </a:lnTo>
                    <a:lnTo>
                      <a:pt x="18" y="76"/>
                    </a:lnTo>
                    <a:lnTo>
                      <a:pt x="16" y="70"/>
                    </a:lnTo>
                    <a:lnTo>
                      <a:pt x="15" y="64"/>
                    </a:lnTo>
                    <a:lnTo>
                      <a:pt x="12" y="58"/>
                    </a:lnTo>
                    <a:lnTo>
                      <a:pt x="10" y="51"/>
                    </a:lnTo>
                    <a:lnTo>
                      <a:pt x="8" y="44"/>
                    </a:lnTo>
                    <a:lnTo>
                      <a:pt x="6" y="37"/>
                    </a:lnTo>
                    <a:lnTo>
                      <a:pt x="4" y="32"/>
                    </a:lnTo>
                    <a:lnTo>
                      <a:pt x="3" y="27"/>
                    </a:lnTo>
                    <a:lnTo>
                      <a:pt x="3" y="23"/>
                    </a:lnTo>
                    <a:lnTo>
                      <a:pt x="2" y="20"/>
                    </a:lnTo>
                    <a:lnTo>
                      <a:pt x="0" y="16"/>
                    </a:lnTo>
                    <a:lnTo>
                      <a:pt x="0" y="13"/>
                    </a:lnTo>
                    <a:lnTo>
                      <a:pt x="0" y="9"/>
                    </a:lnTo>
                    <a:lnTo>
                      <a:pt x="2" y="8"/>
                    </a:lnTo>
                    <a:lnTo>
                      <a:pt x="4" y="4"/>
                    </a:lnTo>
                    <a:lnTo>
                      <a:pt x="8" y="1"/>
                    </a:lnTo>
                    <a:lnTo>
                      <a:pt x="14" y="0"/>
                    </a:lnTo>
                    <a:lnTo>
                      <a:pt x="18" y="1"/>
                    </a:lnTo>
                    <a:lnTo>
                      <a:pt x="19" y="1"/>
                    </a:lnTo>
                    <a:lnTo>
                      <a:pt x="22" y="4"/>
                    </a:lnTo>
                    <a:lnTo>
                      <a:pt x="23" y="5"/>
                    </a:lnTo>
                    <a:lnTo>
                      <a:pt x="24" y="9"/>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8" name="Freeform 45"/>
              <p:cNvSpPr>
                <a:spLocks/>
              </p:cNvSpPr>
              <p:nvPr/>
            </p:nvSpPr>
            <p:spPr bwMode="auto">
              <a:xfrm>
                <a:off x="3255" y="2309"/>
                <a:ext cx="86" cy="248"/>
              </a:xfrm>
              <a:custGeom>
                <a:avLst/>
                <a:gdLst>
                  <a:gd name="T0" fmla="*/ 86 w 86"/>
                  <a:gd name="T1" fmla="*/ 21 h 248"/>
                  <a:gd name="T2" fmla="*/ 80 w 86"/>
                  <a:gd name="T3" fmla="*/ 36 h 248"/>
                  <a:gd name="T4" fmla="*/ 76 w 86"/>
                  <a:gd name="T5" fmla="*/ 51 h 248"/>
                  <a:gd name="T6" fmla="*/ 74 w 86"/>
                  <a:gd name="T7" fmla="*/ 65 h 248"/>
                  <a:gd name="T8" fmla="*/ 72 w 86"/>
                  <a:gd name="T9" fmla="*/ 80 h 248"/>
                  <a:gd name="T10" fmla="*/ 70 w 86"/>
                  <a:gd name="T11" fmla="*/ 96 h 248"/>
                  <a:gd name="T12" fmla="*/ 70 w 86"/>
                  <a:gd name="T13" fmla="*/ 109 h 248"/>
                  <a:gd name="T14" fmla="*/ 68 w 86"/>
                  <a:gd name="T15" fmla="*/ 124 h 248"/>
                  <a:gd name="T16" fmla="*/ 67 w 86"/>
                  <a:gd name="T17" fmla="*/ 139 h 248"/>
                  <a:gd name="T18" fmla="*/ 66 w 86"/>
                  <a:gd name="T19" fmla="*/ 152 h 248"/>
                  <a:gd name="T20" fmla="*/ 64 w 86"/>
                  <a:gd name="T21" fmla="*/ 166 h 248"/>
                  <a:gd name="T22" fmla="*/ 60 w 86"/>
                  <a:gd name="T23" fmla="*/ 179 h 248"/>
                  <a:gd name="T24" fmla="*/ 56 w 86"/>
                  <a:gd name="T25" fmla="*/ 192 h 248"/>
                  <a:gd name="T26" fmla="*/ 51 w 86"/>
                  <a:gd name="T27" fmla="*/ 204 h 248"/>
                  <a:gd name="T28" fmla="*/ 44 w 86"/>
                  <a:gd name="T29" fmla="*/ 218 h 248"/>
                  <a:gd name="T30" fmla="*/ 36 w 86"/>
                  <a:gd name="T31" fmla="*/ 230 h 248"/>
                  <a:gd name="T32" fmla="*/ 25 w 86"/>
                  <a:gd name="T33" fmla="*/ 242 h 248"/>
                  <a:gd name="T34" fmla="*/ 23 w 86"/>
                  <a:gd name="T35" fmla="*/ 244 h 248"/>
                  <a:gd name="T36" fmla="*/ 19 w 86"/>
                  <a:gd name="T37" fmla="*/ 246 h 248"/>
                  <a:gd name="T38" fmla="*/ 16 w 86"/>
                  <a:gd name="T39" fmla="*/ 247 h 248"/>
                  <a:gd name="T40" fmla="*/ 13 w 86"/>
                  <a:gd name="T41" fmla="*/ 248 h 248"/>
                  <a:gd name="T42" fmla="*/ 8 w 86"/>
                  <a:gd name="T43" fmla="*/ 247 h 248"/>
                  <a:gd name="T44" fmla="*/ 4 w 86"/>
                  <a:gd name="T45" fmla="*/ 244 h 248"/>
                  <a:gd name="T46" fmla="*/ 1 w 86"/>
                  <a:gd name="T47" fmla="*/ 242 h 248"/>
                  <a:gd name="T48" fmla="*/ 0 w 86"/>
                  <a:gd name="T49" fmla="*/ 239 h 248"/>
                  <a:gd name="T50" fmla="*/ 0 w 86"/>
                  <a:gd name="T51" fmla="*/ 236 h 248"/>
                  <a:gd name="T52" fmla="*/ 0 w 86"/>
                  <a:gd name="T53" fmla="*/ 234 h 248"/>
                  <a:gd name="T54" fmla="*/ 0 w 86"/>
                  <a:gd name="T55" fmla="*/ 231 h 248"/>
                  <a:gd name="T56" fmla="*/ 1 w 86"/>
                  <a:gd name="T57" fmla="*/ 227 h 248"/>
                  <a:gd name="T58" fmla="*/ 3 w 86"/>
                  <a:gd name="T59" fmla="*/ 224 h 248"/>
                  <a:gd name="T60" fmla="*/ 7 w 86"/>
                  <a:gd name="T61" fmla="*/ 222 h 248"/>
                  <a:gd name="T62" fmla="*/ 16 w 86"/>
                  <a:gd name="T63" fmla="*/ 210 h 248"/>
                  <a:gd name="T64" fmla="*/ 24 w 86"/>
                  <a:gd name="T65" fmla="*/ 199 h 248"/>
                  <a:gd name="T66" fmla="*/ 31 w 86"/>
                  <a:gd name="T67" fmla="*/ 187 h 248"/>
                  <a:gd name="T68" fmla="*/ 37 w 86"/>
                  <a:gd name="T69" fmla="*/ 174 h 248"/>
                  <a:gd name="T70" fmla="*/ 41 w 86"/>
                  <a:gd name="T71" fmla="*/ 160 h 248"/>
                  <a:gd name="T72" fmla="*/ 45 w 86"/>
                  <a:gd name="T73" fmla="*/ 148 h 248"/>
                  <a:gd name="T74" fmla="*/ 48 w 86"/>
                  <a:gd name="T75" fmla="*/ 135 h 248"/>
                  <a:gd name="T76" fmla="*/ 51 w 86"/>
                  <a:gd name="T77" fmla="*/ 121 h 248"/>
                  <a:gd name="T78" fmla="*/ 52 w 86"/>
                  <a:gd name="T79" fmla="*/ 107 h 248"/>
                  <a:gd name="T80" fmla="*/ 52 w 86"/>
                  <a:gd name="T81" fmla="*/ 92 h 248"/>
                  <a:gd name="T82" fmla="*/ 53 w 86"/>
                  <a:gd name="T83" fmla="*/ 77 h 248"/>
                  <a:gd name="T84" fmla="*/ 53 w 86"/>
                  <a:gd name="T85" fmla="*/ 64 h 248"/>
                  <a:gd name="T86" fmla="*/ 53 w 86"/>
                  <a:gd name="T87" fmla="*/ 49 h 248"/>
                  <a:gd name="T88" fmla="*/ 55 w 86"/>
                  <a:gd name="T89" fmla="*/ 35 h 248"/>
                  <a:gd name="T90" fmla="*/ 56 w 86"/>
                  <a:gd name="T91" fmla="*/ 20 h 248"/>
                  <a:gd name="T92" fmla="*/ 59 w 86"/>
                  <a:gd name="T93" fmla="*/ 7 h 248"/>
                  <a:gd name="T94" fmla="*/ 59 w 86"/>
                  <a:gd name="T95" fmla="*/ 3 h 248"/>
                  <a:gd name="T96" fmla="*/ 62 w 86"/>
                  <a:gd name="T97" fmla="*/ 1 h 248"/>
                  <a:gd name="T98" fmla="*/ 63 w 86"/>
                  <a:gd name="T99" fmla="*/ 0 h 248"/>
                  <a:gd name="T100" fmla="*/ 66 w 86"/>
                  <a:gd name="T101" fmla="*/ 0 h 248"/>
                  <a:gd name="T102" fmla="*/ 71 w 86"/>
                  <a:gd name="T103" fmla="*/ 0 h 248"/>
                  <a:gd name="T104" fmla="*/ 76 w 86"/>
                  <a:gd name="T105" fmla="*/ 1 h 248"/>
                  <a:gd name="T106" fmla="*/ 80 w 86"/>
                  <a:gd name="T107" fmla="*/ 4 h 248"/>
                  <a:gd name="T108" fmla="*/ 84 w 86"/>
                  <a:gd name="T109" fmla="*/ 9 h 248"/>
                  <a:gd name="T110" fmla="*/ 86 w 86"/>
                  <a:gd name="T111" fmla="*/ 12 h 248"/>
                  <a:gd name="T112" fmla="*/ 86 w 86"/>
                  <a:gd name="T113" fmla="*/ 15 h 248"/>
                  <a:gd name="T114" fmla="*/ 86 w 86"/>
                  <a:gd name="T115" fmla="*/ 17 h 248"/>
                  <a:gd name="T116" fmla="*/ 86 w 86"/>
                  <a:gd name="T117" fmla="*/ 21 h 248"/>
                  <a:gd name="T118" fmla="*/ 86 w 86"/>
                  <a:gd name="T119" fmla="*/ 21 h 2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6" h="248">
                    <a:moveTo>
                      <a:pt x="86" y="21"/>
                    </a:moveTo>
                    <a:lnTo>
                      <a:pt x="80" y="36"/>
                    </a:lnTo>
                    <a:lnTo>
                      <a:pt x="76" y="51"/>
                    </a:lnTo>
                    <a:lnTo>
                      <a:pt x="74" y="65"/>
                    </a:lnTo>
                    <a:lnTo>
                      <a:pt x="72" y="80"/>
                    </a:lnTo>
                    <a:lnTo>
                      <a:pt x="70" y="96"/>
                    </a:lnTo>
                    <a:lnTo>
                      <a:pt x="70" y="109"/>
                    </a:lnTo>
                    <a:lnTo>
                      <a:pt x="68" y="124"/>
                    </a:lnTo>
                    <a:lnTo>
                      <a:pt x="67" y="139"/>
                    </a:lnTo>
                    <a:lnTo>
                      <a:pt x="66" y="152"/>
                    </a:lnTo>
                    <a:lnTo>
                      <a:pt x="64" y="166"/>
                    </a:lnTo>
                    <a:lnTo>
                      <a:pt x="60" y="179"/>
                    </a:lnTo>
                    <a:lnTo>
                      <a:pt x="56" y="192"/>
                    </a:lnTo>
                    <a:lnTo>
                      <a:pt x="51" y="204"/>
                    </a:lnTo>
                    <a:lnTo>
                      <a:pt x="44" y="218"/>
                    </a:lnTo>
                    <a:lnTo>
                      <a:pt x="36" y="230"/>
                    </a:lnTo>
                    <a:lnTo>
                      <a:pt x="25" y="242"/>
                    </a:lnTo>
                    <a:lnTo>
                      <a:pt x="23" y="244"/>
                    </a:lnTo>
                    <a:lnTo>
                      <a:pt x="19" y="246"/>
                    </a:lnTo>
                    <a:lnTo>
                      <a:pt x="16" y="247"/>
                    </a:lnTo>
                    <a:lnTo>
                      <a:pt x="13" y="248"/>
                    </a:lnTo>
                    <a:lnTo>
                      <a:pt x="8" y="247"/>
                    </a:lnTo>
                    <a:lnTo>
                      <a:pt x="4" y="244"/>
                    </a:lnTo>
                    <a:lnTo>
                      <a:pt x="1" y="242"/>
                    </a:lnTo>
                    <a:lnTo>
                      <a:pt x="0" y="239"/>
                    </a:lnTo>
                    <a:lnTo>
                      <a:pt x="0" y="236"/>
                    </a:lnTo>
                    <a:lnTo>
                      <a:pt x="0" y="234"/>
                    </a:lnTo>
                    <a:lnTo>
                      <a:pt x="0" y="231"/>
                    </a:lnTo>
                    <a:lnTo>
                      <a:pt x="1" y="227"/>
                    </a:lnTo>
                    <a:lnTo>
                      <a:pt x="3" y="224"/>
                    </a:lnTo>
                    <a:lnTo>
                      <a:pt x="7" y="222"/>
                    </a:lnTo>
                    <a:lnTo>
                      <a:pt x="16" y="210"/>
                    </a:lnTo>
                    <a:lnTo>
                      <a:pt x="24" y="199"/>
                    </a:lnTo>
                    <a:lnTo>
                      <a:pt x="31" y="187"/>
                    </a:lnTo>
                    <a:lnTo>
                      <a:pt x="37" y="174"/>
                    </a:lnTo>
                    <a:lnTo>
                      <a:pt x="41" y="160"/>
                    </a:lnTo>
                    <a:lnTo>
                      <a:pt x="45" y="148"/>
                    </a:lnTo>
                    <a:lnTo>
                      <a:pt x="48" y="135"/>
                    </a:lnTo>
                    <a:lnTo>
                      <a:pt x="51" y="121"/>
                    </a:lnTo>
                    <a:lnTo>
                      <a:pt x="52" y="107"/>
                    </a:lnTo>
                    <a:lnTo>
                      <a:pt x="52" y="92"/>
                    </a:lnTo>
                    <a:lnTo>
                      <a:pt x="53" y="77"/>
                    </a:lnTo>
                    <a:lnTo>
                      <a:pt x="53" y="64"/>
                    </a:lnTo>
                    <a:lnTo>
                      <a:pt x="53" y="49"/>
                    </a:lnTo>
                    <a:lnTo>
                      <a:pt x="55" y="35"/>
                    </a:lnTo>
                    <a:lnTo>
                      <a:pt x="56" y="20"/>
                    </a:lnTo>
                    <a:lnTo>
                      <a:pt x="59" y="7"/>
                    </a:lnTo>
                    <a:lnTo>
                      <a:pt x="59" y="3"/>
                    </a:lnTo>
                    <a:lnTo>
                      <a:pt x="62" y="1"/>
                    </a:lnTo>
                    <a:lnTo>
                      <a:pt x="63" y="0"/>
                    </a:lnTo>
                    <a:lnTo>
                      <a:pt x="66" y="0"/>
                    </a:lnTo>
                    <a:lnTo>
                      <a:pt x="71" y="0"/>
                    </a:lnTo>
                    <a:lnTo>
                      <a:pt x="76" y="1"/>
                    </a:lnTo>
                    <a:lnTo>
                      <a:pt x="80" y="4"/>
                    </a:lnTo>
                    <a:lnTo>
                      <a:pt x="84" y="9"/>
                    </a:lnTo>
                    <a:lnTo>
                      <a:pt x="86" y="12"/>
                    </a:lnTo>
                    <a:lnTo>
                      <a:pt x="86" y="15"/>
                    </a:lnTo>
                    <a:lnTo>
                      <a:pt x="86" y="17"/>
                    </a:lnTo>
                    <a:lnTo>
                      <a:pt x="86" y="21"/>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09" name="Freeform 46"/>
              <p:cNvSpPr>
                <a:spLocks/>
              </p:cNvSpPr>
              <p:nvPr/>
            </p:nvSpPr>
            <p:spPr bwMode="auto">
              <a:xfrm>
                <a:off x="3255" y="2521"/>
                <a:ext cx="338" cy="99"/>
              </a:xfrm>
              <a:custGeom>
                <a:avLst/>
                <a:gdLst>
                  <a:gd name="T0" fmla="*/ 8 w 338"/>
                  <a:gd name="T1" fmla="*/ 0 h 99"/>
                  <a:gd name="T2" fmla="*/ 31 w 338"/>
                  <a:gd name="T3" fmla="*/ 0 h 99"/>
                  <a:gd name="T4" fmla="*/ 53 w 338"/>
                  <a:gd name="T5" fmla="*/ 0 h 99"/>
                  <a:gd name="T6" fmla="*/ 74 w 338"/>
                  <a:gd name="T7" fmla="*/ 0 h 99"/>
                  <a:gd name="T8" fmla="*/ 95 w 338"/>
                  <a:gd name="T9" fmla="*/ 2 h 99"/>
                  <a:gd name="T10" fmla="*/ 114 w 338"/>
                  <a:gd name="T11" fmla="*/ 3 h 99"/>
                  <a:gd name="T12" fmla="*/ 132 w 338"/>
                  <a:gd name="T13" fmla="*/ 4 h 99"/>
                  <a:gd name="T14" fmla="*/ 151 w 338"/>
                  <a:gd name="T15" fmla="*/ 7 h 99"/>
                  <a:gd name="T16" fmla="*/ 170 w 338"/>
                  <a:gd name="T17" fmla="*/ 10 h 99"/>
                  <a:gd name="T18" fmla="*/ 187 w 338"/>
                  <a:gd name="T19" fmla="*/ 12 h 99"/>
                  <a:gd name="T20" fmla="*/ 204 w 338"/>
                  <a:gd name="T21" fmla="*/ 18 h 99"/>
                  <a:gd name="T22" fmla="*/ 223 w 338"/>
                  <a:gd name="T23" fmla="*/ 22 h 99"/>
                  <a:gd name="T24" fmla="*/ 243 w 338"/>
                  <a:gd name="T25" fmla="*/ 28 h 99"/>
                  <a:gd name="T26" fmla="*/ 260 w 338"/>
                  <a:gd name="T27" fmla="*/ 35 h 99"/>
                  <a:gd name="T28" fmla="*/ 280 w 338"/>
                  <a:gd name="T29" fmla="*/ 43 h 99"/>
                  <a:gd name="T30" fmla="*/ 300 w 338"/>
                  <a:gd name="T31" fmla="*/ 51 h 99"/>
                  <a:gd name="T32" fmla="*/ 322 w 338"/>
                  <a:gd name="T33" fmla="*/ 62 h 99"/>
                  <a:gd name="T34" fmla="*/ 326 w 338"/>
                  <a:gd name="T35" fmla="*/ 63 h 99"/>
                  <a:gd name="T36" fmla="*/ 330 w 338"/>
                  <a:gd name="T37" fmla="*/ 67 h 99"/>
                  <a:gd name="T38" fmla="*/ 331 w 338"/>
                  <a:gd name="T39" fmla="*/ 70 h 99"/>
                  <a:gd name="T40" fmla="*/ 335 w 338"/>
                  <a:gd name="T41" fmla="*/ 72 h 99"/>
                  <a:gd name="T42" fmla="*/ 335 w 338"/>
                  <a:gd name="T43" fmla="*/ 76 h 99"/>
                  <a:gd name="T44" fmla="*/ 336 w 338"/>
                  <a:gd name="T45" fmla="*/ 80 h 99"/>
                  <a:gd name="T46" fmla="*/ 338 w 338"/>
                  <a:gd name="T47" fmla="*/ 83 h 99"/>
                  <a:gd name="T48" fmla="*/ 338 w 338"/>
                  <a:gd name="T49" fmla="*/ 87 h 99"/>
                  <a:gd name="T50" fmla="*/ 336 w 338"/>
                  <a:gd name="T51" fmla="*/ 90 h 99"/>
                  <a:gd name="T52" fmla="*/ 336 w 338"/>
                  <a:gd name="T53" fmla="*/ 94 h 99"/>
                  <a:gd name="T54" fmla="*/ 335 w 338"/>
                  <a:gd name="T55" fmla="*/ 95 h 99"/>
                  <a:gd name="T56" fmla="*/ 332 w 338"/>
                  <a:gd name="T57" fmla="*/ 98 h 99"/>
                  <a:gd name="T58" fmla="*/ 330 w 338"/>
                  <a:gd name="T59" fmla="*/ 99 h 99"/>
                  <a:gd name="T60" fmla="*/ 327 w 338"/>
                  <a:gd name="T61" fmla="*/ 99 h 99"/>
                  <a:gd name="T62" fmla="*/ 323 w 338"/>
                  <a:gd name="T63" fmla="*/ 99 h 99"/>
                  <a:gd name="T64" fmla="*/ 319 w 338"/>
                  <a:gd name="T65" fmla="*/ 98 h 99"/>
                  <a:gd name="T66" fmla="*/ 299 w 338"/>
                  <a:gd name="T67" fmla="*/ 87 h 99"/>
                  <a:gd name="T68" fmla="*/ 280 w 338"/>
                  <a:gd name="T69" fmla="*/ 78 h 99"/>
                  <a:gd name="T70" fmla="*/ 260 w 338"/>
                  <a:gd name="T71" fmla="*/ 70 h 99"/>
                  <a:gd name="T72" fmla="*/ 243 w 338"/>
                  <a:gd name="T73" fmla="*/ 62 h 99"/>
                  <a:gd name="T74" fmla="*/ 223 w 338"/>
                  <a:gd name="T75" fmla="*/ 54 h 99"/>
                  <a:gd name="T76" fmla="*/ 204 w 338"/>
                  <a:gd name="T77" fmla="*/ 47 h 99"/>
                  <a:gd name="T78" fmla="*/ 187 w 338"/>
                  <a:gd name="T79" fmla="*/ 40 h 99"/>
                  <a:gd name="T80" fmla="*/ 168 w 338"/>
                  <a:gd name="T81" fmla="*/ 36 h 99"/>
                  <a:gd name="T82" fmla="*/ 150 w 338"/>
                  <a:gd name="T83" fmla="*/ 31 h 99"/>
                  <a:gd name="T84" fmla="*/ 131 w 338"/>
                  <a:gd name="T85" fmla="*/ 26 h 99"/>
                  <a:gd name="T86" fmla="*/ 112 w 338"/>
                  <a:gd name="T87" fmla="*/ 22 h 99"/>
                  <a:gd name="T88" fmla="*/ 92 w 338"/>
                  <a:gd name="T89" fmla="*/ 19 h 99"/>
                  <a:gd name="T90" fmla="*/ 72 w 338"/>
                  <a:gd name="T91" fmla="*/ 16 h 99"/>
                  <a:gd name="T92" fmla="*/ 52 w 338"/>
                  <a:gd name="T93" fmla="*/ 15 h 99"/>
                  <a:gd name="T94" fmla="*/ 31 w 338"/>
                  <a:gd name="T95" fmla="*/ 15 h 99"/>
                  <a:gd name="T96" fmla="*/ 8 w 338"/>
                  <a:gd name="T97" fmla="*/ 15 h 99"/>
                  <a:gd name="T98" fmla="*/ 5 w 338"/>
                  <a:gd name="T99" fmla="*/ 14 h 99"/>
                  <a:gd name="T100" fmla="*/ 3 w 338"/>
                  <a:gd name="T101" fmla="*/ 12 h 99"/>
                  <a:gd name="T102" fmla="*/ 0 w 338"/>
                  <a:gd name="T103" fmla="*/ 10 h 99"/>
                  <a:gd name="T104" fmla="*/ 0 w 338"/>
                  <a:gd name="T105" fmla="*/ 7 h 99"/>
                  <a:gd name="T106" fmla="*/ 0 w 338"/>
                  <a:gd name="T107" fmla="*/ 4 h 99"/>
                  <a:gd name="T108" fmla="*/ 3 w 338"/>
                  <a:gd name="T109" fmla="*/ 2 h 99"/>
                  <a:gd name="T110" fmla="*/ 5 w 338"/>
                  <a:gd name="T111" fmla="*/ 0 h 99"/>
                  <a:gd name="T112" fmla="*/ 8 w 338"/>
                  <a:gd name="T113" fmla="*/ 0 h 99"/>
                  <a:gd name="T114" fmla="*/ 8 w 338"/>
                  <a:gd name="T115" fmla="*/ 0 h 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 h="99">
                    <a:moveTo>
                      <a:pt x="8" y="0"/>
                    </a:moveTo>
                    <a:lnTo>
                      <a:pt x="31" y="0"/>
                    </a:lnTo>
                    <a:lnTo>
                      <a:pt x="53" y="0"/>
                    </a:lnTo>
                    <a:lnTo>
                      <a:pt x="74" y="0"/>
                    </a:lnTo>
                    <a:lnTo>
                      <a:pt x="95" y="2"/>
                    </a:lnTo>
                    <a:lnTo>
                      <a:pt x="114" y="3"/>
                    </a:lnTo>
                    <a:lnTo>
                      <a:pt x="132" y="4"/>
                    </a:lnTo>
                    <a:lnTo>
                      <a:pt x="151" y="7"/>
                    </a:lnTo>
                    <a:lnTo>
                      <a:pt x="170" y="10"/>
                    </a:lnTo>
                    <a:lnTo>
                      <a:pt x="187" y="12"/>
                    </a:lnTo>
                    <a:lnTo>
                      <a:pt x="204" y="18"/>
                    </a:lnTo>
                    <a:lnTo>
                      <a:pt x="223" y="22"/>
                    </a:lnTo>
                    <a:lnTo>
                      <a:pt x="243" y="28"/>
                    </a:lnTo>
                    <a:lnTo>
                      <a:pt x="260" y="35"/>
                    </a:lnTo>
                    <a:lnTo>
                      <a:pt x="280" y="43"/>
                    </a:lnTo>
                    <a:lnTo>
                      <a:pt x="300" y="51"/>
                    </a:lnTo>
                    <a:lnTo>
                      <a:pt x="322" y="62"/>
                    </a:lnTo>
                    <a:lnTo>
                      <a:pt x="326" y="63"/>
                    </a:lnTo>
                    <a:lnTo>
                      <a:pt x="330" y="67"/>
                    </a:lnTo>
                    <a:lnTo>
                      <a:pt x="331" y="70"/>
                    </a:lnTo>
                    <a:lnTo>
                      <a:pt x="335" y="72"/>
                    </a:lnTo>
                    <a:lnTo>
                      <a:pt x="335" y="76"/>
                    </a:lnTo>
                    <a:lnTo>
                      <a:pt x="336" y="80"/>
                    </a:lnTo>
                    <a:lnTo>
                      <a:pt x="338" y="83"/>
                    </a:lnTo>
                    <a:lnTo>
                      <a:pt x="338" y="87"/>
                    </a:lnTo>
                    <a:lnTo>
                      <a:pt x="336" y="90"/>
                    </a:lnTo>
                    <a:lnTo>
                      <a:pt x="336" y="94"/>
                    </a:lnTo>
                    <a:lnTo>
                      <a:pt x="335" y="95"/>
                    </a:lnTo>
                    <a:lnTo>
                      <a:pt x="332" y="98"/>
                    </a:lnTo>
                    <a:lnTo>
                      <a:pt x="330" y="99"/>
                    </a:lnTo>
                    <a:lnTo>
                      <a:pt x="327" y="99"/>
                    </a:lnTo>
                    <a:lnTo>
                      <a:pt x="323" y="99"/>
                    </a:lnTo>
                    <a:lnTo>
                      <a:pt x="319" y="98"/>
                    </a:lnTo>
                    <a:lnTo>
                      <a:pt x="299" y="87"/>
                    </a:lnTo>
                    <a:lnTo>
                      <a:pt x="280" y="78"/>
                    </a:lnTo>
                    <a:lnTo>
                      <a:pt x="260" y="70"/>
                    </a:lnTo>
                    <a:lnTo>
                      <a:pt x="243" y="62"/>
                    </a:lnTo>
                    <a:lnTo>
                      <a:pt x="223" y="54"/>
                    </a:lnTo>
                    <a:lnTo>
                      <a:pt x="204" y="47"/>
                    </a:lnTo>
                    <a:lnTo>
                      <a:pt x="187" y="40"/>
                    </a:lnTo>
                    <a:lnTo>
                      <a:pt x="168" y="36"/>
                    </a:lnTo>
                    <a:lnTo>
                      <a:pt x="150" y="31"/>
                    </a:lnTo>
                    <a:lnTo>
                      <a:pt x="131" y="26"/>
                    </a:lnTo>
                    <a:lnTo>
                      <a:pt x="112" y="22"/>
                    </a:lnTo>
                    <a:lnTo>
                      <a:pt x="92" y="19"/>
                    </a:lnTo>
                    <a:lnTo>
                      <a:pt x="72" y="16"/>
                    </a:lnTo>
                    <a:lnTo>
                      <a:pt x="52" y="15"/>
                    </a:lnTo>
                    <a:lnTo>
                      <a:pt x="31" y="15"/>
                    </a:lnTo>
                    <a:lnTo>
                      <a:pt x="8" y="15"/>
                    </a:lnTo>
                    <a:lnTo>
                      <a:pt x="5" y="14"/>
                    </a:lnTo>
                    <a:lnTo>
                      <a:pt x="3" y="12"/>
                    </a:lnTo>
                    <a:lnTo>
                      <a:pt x="0" y="10"/>
                    </a:lnTo>
                    <a:lnTo>
                      <a:pt x="0" y="7"/>
                    </a:lnTo>
                    <a:lnTo>
                      <a:pt x="0" y="4"/>
                    </a:lnTo>
                    <a:lnTo>
                      <a:pt x="3" y="2"/>
                    </a:lnTo>
                    <a:lnTo>
                      <a:pt x="5" y="0"/>
                    </a:lnTo>
                    <a:lnTo>
                      <a:pt x="8" y="0"/>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0" name="Freeform 47"/>
              <p:cNvSpPr>
                <a:spLocks/>
              </p:cNvSpPr>
              <p:nvPr/>
            </p:nvSpPr>
            <p:spPr bwMode="auto">
              <a:xfrm>
                <a:off x="3531" y="2229"/>
                <a:ext cx="68" cy="137"/>
              </a:xfrm>
              <a:custGeom>
                <a:avLst/>
                <a:gdLst>
                  <a:gd name="T0" fmla="*/ 59 w 68"/>
                  <a:gd name="T1" fmla="*/ 24 h 137"/>
                  <a:gd name="T2" fmla="*/ 52 w 68"/>
                  <a:gd name="T3" fmla="*/ 25 h 137"/>
                  <a:gd name="T4" fmla="*/ 48 w 68"/>
                  <a:gd name="T5" fmla="*/ 28 h 137"/>
                  <a:gd name="T6" fmla="*/ 43 w 68"/>
                  <a:gd name="T7" fmla="*/ 33 h 137"/>
                  <a:gd name="T8" fmla="*/ 38 w 68"/>
                  <a:gd name="T9" fmla="*/ 39 h 137"/>
                  <a:gd name="T10" fmla="*/ 34 w 68"/>
                  <a:gd name="T11" fmla="*/ 44 h 137"/>
                  <a:gd name="T12" fmla="*/ 30 w 68"/>
                  <a:gd name="T13" fmla="*/ 51 h 137"/>
                  <a:gd name="T14" fmla="*/ 27 w 68"/>
                  <a:gd name="T15" fmla="*/ 57 h 137"/>
                  <a:gd name="T16" fmla="*/ 26 w 68"/>
                  <a:gd name="T17" fmla="*/ 65 h 137"/>
                  <a:gd name="T18" fmla="*/ 23 w 68"/>
                  <a:gd name="T19" fmla="*/ 72 h 137"/>
                  <a:gd name="T20" fmla="*/ 22 w 68"/>
                  <a:gd name="T21" fmla="*/ 80 h 137"/>
                  <a:gd name="T22" fmla="*/ 20 w 68"/>
                  <a:gd name="T23" fmla="*/ 88 h 137"/>
                  <a:gd name="T24" fmla="*/ 20 w 68"/>
                  <a:gd name="T25" fmla="*/ 96 h 137"/>
                  <a:gd name="T26" fmla="*/ 20 w 68"/>
                  <a:gd name="T27" fmla="*/ 103 h 137"/>
                  <a:gd name="T28" fmla="*/ 22 w 68"/>
                  <a:gd name="T29" fmla="*/ 111 h 137"/>
                  <a:gd name="T30" fmla="*/ 23 w 68"/>
                  <a:gd name="T31" fmla="*/ 116 h 137"/>
                  <a:gd name="T32" fmla="*/ 26 w 68"/>
                  <a:gd name="T33" fmla="*/ 124 h 137"/>
                  <a:gd name="T34" fmla="*/ 26 w 68"/>
                  <a:gd name="T35" fmla="*/ 125 h 137"/>
                  <a:gd name="T36" fmla="*/ 27 w 68"/>
                  <a:gd name="T37" fmla="*/ 128 h 137"/>
                  <a:gd name="T38" fmla="*/ 26 w 68"/>
                  <a:gd name="T39" fmla="*/ 131 h 137"/>
                  <a:gd name="T40" fmla="*/ 26 w 68"/>
                  <a:gd name="T41" fmla="*/ 133 h 137"/>
                  <a:gd name="T42" fmla="*/ 24 w 68"/>
                  <a:gd name="T43" fmla="*/ 136 h 137"/>
                  <a:gd name="T44" fmla="*/ 22 w 68"/>
                  <a:gd name="T45" fmla="*/ 137 h 137"/>
                  <a:gd name="T46" fmla="*/ 18 w 68"/>
                  <a:gd name="T47" fmla="*/ 136 h 137"/>
                  <a:gd name="T48" fmla="*/ 15 w 68"/>
                  <a:gd name="T49" fmla="*/ 135 h 137"/>
                  <a:gd name="T50" fmla="*/ 12 w 68"/>
                  <a:gd name="T51" fmla="*/ 132 h 137"/>
                  <a:gd name="T52" fmla="*/ 11 w 68"/>
                  <a:gd name="T53" fmla="*/ 131 h 137"/>
                  <a:gd name="T54" fmla="*/ 10 w 68"/>
                  <a:gd name="T55" fmla="*/ 128 h 137"/>
                  <a:gd name="T56" fmla="*/ 8 w 68"/>
                  <a:gd name="T57" fmla="*/ 125 h 137"/>
                  <a:gd name="T58" fmla="*/ 4 w 68"/>
                  <a:gd name="T59" fmla="*/ 116 h 137"/>
                  <a:gd name="T60" fmla="*/ 3 w 68"/>
                  <a:gd name="T61" fmla="*/ 108 h 137"/>
                  <a:gd name="T62" fmla="*/ 2 w 68"/>
                  <a:gd name="T63" fmla="*/ 97 h 137"/>
                  <a:gd name="T64" fmla="*/ 2 w 68"/>
                  <a:gd name="T65" fmla="*/ 88 h 137"/>
                  <a:gd name="T66" fmla="*/ 0 w 68"/>
                  <a:gd name="T67" fmla="*/ 77 h 137"/>
                  <a:gd name="T68" fmla="*/ 2 w 68"/>
                  <a:gd name="T69" fmla="*/ 68 h 137"/>
                  <a:gd name="T70" fmla="*/ 3 w 68"/>
                  <a:gd name="T71" fmla="*/ 59 h 137"/>
                  <a:gd name="T72" fmla="*/ 7 w 68"/>
                  <a:gd name="T73" fmla="*/ 49 h 137"/>
                  <a:gd name="T74" fmla="*/ 10 w 68"/>
                  <a:gd name="T75" fmla="*/ 40 h 137"/>
                  <a:gd name="T76" fmla="*/ 14 w 68"/>
                  <a:gd name="T77" fmla="*/ 32 h 137"/>
                  <a:gd name="T78" fmla="*/ 18 w 68"/>
                  <a:gd name="T79" fmla="*/ 24 h 137"/>
                  <a:gd name="T80" fmla="*/ 23 w 68"/>
                  <a:gd name="T81" fmla="*/ 19 h 137"/>
                  <a:gd name="T82" fmla="*/ 30 w 68"/>
                  <a:gd name="T83" fmla="*/ 12 h 137"/>
                  <a:gd name="T84" fmla="*/ 36 w 68"/>
                  <a:gd name="T85" fmla="*/ 7 h 137"/>
                  <a:gd name="T86" fmla="*/ 44 w 68"/>
                  <a:gd name="T87" fmla="*/ 3 h 137"/>
                  <a:gd name="T88" fmla="*/ 54 w 68"/>
                  <a:gd name="T89" fmla="*/ 1 h 137"/>
                  <a:gd name="T90" fmla="*/ 56 w 68"/>
                  <a:gd name="T91" fmla="*/ 0 h 137"/>
                  <a:gd name="T92" fmla="*/ 59 w 68"/>
                  <a:gd name="T93" fmla="*/ 0 h 137"/>
                  <a:gd name="T94" fmla="*/ 60 w 68"/>
                  <a:gd name="T95" fmla="*/ 0 h 137"/>
                  <a:gd name="T96" fmla="*/ 63 w 68"/>
                  <a:gd name="T97" fmla="*/ 3 h 137"/>
                  <a:gd name="T98" fmla="*/ 67 w 68"/>
                  <a:gd name="T99" fmla="*/ 5 h 137"/>
                  <a:gd name="T100" fmla="*/ 68 w 68"/>
                  <a:gd name="T101" fmla="*/ 9 h 137"/>
                  <a:gd name="T102" fmla="*/ 68 w 68"/>
                  <a:gd name="T103" fmla="*/ 15 h 137"/>
                  <a:gd name="T104" fmla="*/ 67 w 68"/>
                  <a:gd name="T105" fmla="*/ 19 h 137"/>
                  <a:gd name="T106" fmla="*/ 66 w 68"/>
                  <a:gd name="T107" fmla="*/ 20 h 137"/>
                  <a:gd name="T108" fmla="*/ 63 w 68"/>
                  <a:gd name="T109" fmla="*/ 21 h 137"/>
                  <a:gd name="T110" fmla="*/ 62 w 68"/>
                  <a:gd name="T111" fmla="*/ 23 h 137"/>
                  <a:gd name="T112" fmla="*/ 59 w 68"/>
                  <a:gd name="T113" fmla="*/ 24 h 137"/>
                  <a:gd name="T114" fmla="*/ 59 w 68"/>
                  <a:gd name="T115" fmla="*/ 24 h 1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8" h="137">
                    <a:moveTo>
                      <a:pt x="59" y="24"/>
                    </a:moveTo>
                    <a:lnTo>
                      <a:pt x="52" y="25"/>
                    </a:lnTo>
                    <a:lnTo>
                      <a:pt x="48" y="28"/>
                    </a:lnTo>
                    <a:lnTo>
                      <a:pt x="43" y="33"/>
                    </a:lnTo>
                    <a:lnTo>
                      <a:pt x="38" y="39"/>
                    </a:lnTo>
                    <a:lnTo>
                      <a:pt x="34" y="44"/>
                    </a:lnTo>
                    <a:lnTo>
                      <a:pt x="30" y="51"/>
                    </a:lnTo>
                    <a:lnTo>
                      <a:pt x="27" y="57"/>
                    </a:lnTo>
                    <a:lnTo>
                      <a:pt x="26" y="65"/>
                    </a:lnTo>
                    <a:lnTo>
                      <a:pt x="23" y="72"/>
                    </a:lnTo>
                    <a:lnTo>
                      <a:pt x="22" y="80"/>
                    </a:lnTo>
                    <a:lnTo>
                      <a:pt x="20" y="88"/>
                    </a:lnTo>
                    <a:lnTo>
                      <a:pt x="20" y="96"/>
                    </a:lnTo>
                    <a:lnTo>
                      <a:pt x="20" y="103"/>
                    </a:lnTo>
                    <a:lnTo>
                      <a:pt x="22" y="111"/>
                    </a:lnTo>
                    <a:lnTo>
                      <a:pt x="23" y="116"/>
                    </a:lnTo>
                    <a:lnTo>
                      <a:pt x="26" y="124"/>
                    </a:lnTo>
                    <a:lnTo>
                      <a:pt x="26" y="125"/>
                    </a:lnTo>
                    <a:lnTo>
                      <a:pt x="27" y="128"/>
                    </a:lnTo>
                    <a:lnTo>
                      <a:pt x="26" y="131"/>
                    </a:lnTo>
                    <a:lnTo>
                      <a:pt x="26" y="133"/>
                    </a:lnTo>
                    <a:lnTo>
                      <a:pt x="24" y="136"/>
                    </a:lnTo>
                    <a:lnTo>
                      <a:pt x="22" y="137"/>
                    </a:lnTo>
                    <a:lnTo>
                      <a:pt x="18" y="136"/>
                    </a:lnTo>
                    <a:lnTo>
                      <a:pt x="15" y="135"/>
                    </a:lnTo>
                    <a:lnTo>
                      <a:pt x="12" y="132"/>
                    </a:lnTo>
                    <a:lnTo>
                      <a:pt x="11" y="131"/>
                    </a:lnTo>
                    <a:lnTo>
                      <a:pt x="10" y="128"/>
                    </a:lnTo>
                    <a:lnTo>
                      <a:pt x="8" y="125"/>
                    </a:lnTo>
                    <a:lnTo>
                      <a:pt x="4" y="116"/>
                    </a:lnTo>
                    <a:lnTo>
                      <a:pt x="3" y="108"/>
                    </a:lnTo>
                    <a:lnTo>
                      <a:pt x="2" y="97"/>
                    </a:lnTo>
                    <a:lnTo>
                      <a:pt x="2" y="88"/>
                    </a:lnTo>
                    <a:lnTo>
                      <a:pt x="0" y="77"/>
                    </a:lnTo>
                    <a:lnTo>
                      <a:pt x="2" y="68"/>
                    </a:lnTo>
                    <a:lnTo>
                      <a:pt x="3" y="59"/>
                    </a:lnTo>
                    <a:lnTo>
                      <a:pt x="7" y="49"/>
                    </a:lnTo>
                    <a:lnTo>
                      <a:pt x="10" y="40"/>
                    </a:lnTo>
                    <a:lnTo>
                      <a:pt x="14" y="32"/>
                    </a:lnTo>
                    <a:lnTo>
                      <a:pt x="18" y="24"/>
                    </a:lnTo>
                    <a:lnTo>
                      <a:pt x="23" y="19"/>
                    </a:lnTo>
                    <a:lnTo>
                      <a:pt x="30" y="12"/>
                    </a:lnTo>
                    <a:lnTo>
                      <a:pt x="36" y="7"/>
                    </a:lnTo>
                    <a:lnTo>
                      <a:pt x="44" y="3"/>
                    </a:lnTo>
                    <a:lnTo>
                      <a:pt x="54" y="1"/>
                    </a:lnTo>
                    <a:lnTo>
                      <a:pt x="56" y="0"/>
                    </a:lnTo>
                    <a:lnTo>
                      <a:pt x="59" y="0"/>
                    </a:lnTo>
                    <a:lnTo>
                      <a:pt x="60" y="0"/>
                    </a:lnTo>
                    <a:lnTo>
                      <a:pt x="63" y="3"/>
                    </a:lnTo>
                    <a:lnTo>
                      <a:pt x="67" y="5"/>
                    </a:lnTo>
                    <a:lnTo>
                      <a:pt x="68" y="9"/>
                    </a:lnTo>
                    <a:lnTo>
                      <a:pt x="68" y="15"/>
                    </a:lnTo>
                    <a:lnTo>
                      <a:pt x="67" y="19"/>
                    </a:lnTo>
                    <a:lnTo>
                      <a:pt x="66" y="20"/>
                    </a:lnTo>
                    <a:lnTo>
                      <a:pt x="63" y="21"/>
                    </a:lnTo>
                    <a:lnTo>
                      <a:pt x="62" y="23"/>
                    </a:lnTo>
                    <a:lnTo>
                      <a:pt x="59" y="24"/>
                    </a:lnTo>
                    <a:close/>
                  </a:path>
                </a:pathLst>
              </a:custGeom>
              <a:solidFill>
                <a:srgbClr val="00D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1" name="Freeform 48"/>
              <p:cNvSpPr>
                <a:spLocks/>
              </p:cNvSpPr>
              <p:nvPr/>
            </p:nvSpPr>
            <p:spPr bwMode="auto">
              <a:xfrm>
                <a:off x="3327" y="2206"/>
                <a:ext cx="72" cy="131"/>
              </a:xfrm>
              <a:custGeom>
                <a:avLst/>
                <a:gdLst>
                  <a:gd name="T0" fmla="*/ 59 w 72"/>
                  <a:gd name="T1" fmla="*/ 20 h 131"/>
                  <a:gd name="T2" fmla="*/ 52 w 72"/>
                  <a:gd name="T3" fmla="*/ 20 h 131"/>
                  <a:gd name="T4" fmla="*/ 44 w 72"/>
                  <a:gd name="T5" fmla="*/ 23 h 131"/>
                  <a:gd name="T6" fmla="*/ 35 w 72"/>
                  <a:gd name="T7" fmla="*/ 28 h 131"/>
                  <a:gd name="T8" fmla="*/ 28 w 72"/>
                  <a:gd name="T9" fmla="*/ 36 h 131"/>
                  <a:gd name="T10" fmla="*/ 23 w 72"/>
                  <a:gd name="T11" fmla="*/ 47 h 131"/>
                  <a:gd name="T12" fmla="*/ 20 w 72"/>
                  <a:gd name="T13" fmla="*/ 56 h 131"/>
                  <a:gd name="T14" fmla="*/ 19 w 72"/>
                  <a:gd name="T15" fmla="*/ 67 h 131"/>
                  <a:gd name="T16" fmla="*/ 19 w 72"/>
                  <a:gd name="T17" fmla="*/ 76 h 131"/>
                  <a:gd name="T18" fmla="*/ 19 w 72"/>
                  <a:gd name="T19" fmla="*/ 86 h 131"/>
                  <a:gd name="T20" fmla="*/ 19 w 72"/>
                  <a:gd name="T21" fmla="*/ 95 h 131"/>
                  <a:gd name="T22" fmla="*/ 19 w 72"/>
                  <a:gd name="T23" fmla="*/ 106 h 131"/>
                  <a:gd name="T24" fmla="*/ 20 w 72"/>
                  <a:gd name="T25" fmla="*/ 116 h 131"/>
                  <a:gd name="T26" fmla="*/ 19 w 72"/>
                  <a:gd name="T27" fmla="*/ 126 h 131"/>
                  <a:gd name="T28" fmla="*/ 14 w 72"/>
                  <a:gd name="T29" fmla="*/ 130 h 131"/>
                  <a:gd name="T30" fmla="*/ 8 w 72"/>
                  <a:gd name="T31" fmla="*/ 130 h 131"/>
                  <a:gd name="T32" fmla="*/ 3 w 72"/>
                  <a:gd name="T33" fmla="*/ 126 h 131"/>
                  <a:gd name="T34" fmla="*/ 2 w 72"/>
                  <a:gd name="T35" fmla="*/ 116 h 131"/>
                  <a:gd name="T36" fmla="*/ 2 w 72"/>
                  <a:gd name="T37" fmla="*/ 104 h 131"/>
                  <a:gd name="T38" fmla="*/ 0 w 72"/>
                  <a:gd name="T39" fmla="*/ 94 h 131"/>
                  <a:gd name="T40" fmla="*/ 0 w 72"/>
                  <a:gd name="T41" fmla="*/ 83 h 131"/>
                  <a:gd name="T42" fmla="*/ 0 w 72"/>
                  <a:gd name="T43" fmla="*/ 72 h 131"/>
                  <a:gd name="T44" fmla="*/ 0 w 72"/>
                  <a:gd name="T45" fmla="*/ 62 h 131"/>
                  <a:gd name="T46" fmla="*/ 2 w 72"/>
                  <a:gd name="T47" fmla="*/ 51 h 131"/>
                  <a:gd name="T48" fmla="*/ 6 w 72"/>
                  <a:gd name="T49" fmla="*/ 40 h 131"/>
                  <a:gd name="T50" fmla="*/ 10 w 72"/>
                  <a:gd name="T51" fmla="*/ 31 h 131"/>
                  <a:gd name="T52" fmla="*/ 14 w 72"/>
                  <a:gd name="T53" fmla="*/ 23 h 131"/>
                  <a:gd name="T54" fmla="*/ 19 w 72"/>
                  <a:gd name="T55" fmla="*/ 16 h 131"/>
                  <a:gd name="T56" fmla="*/ 24 w 72"/>
                  <a:gd name="T57" fmla="*/ 11 h 131"/>
                  <a:gd name="T58" fmla="*/ 31 w 72"/>
                  <a:gd name="T59" fmla="*/ 7 h 131"/>
                  <a:gd name="T60" fmla="*/ 39 w 72"/>
                  <a:gd name="T61" fmla="*/ 3 h 131"/>
                  <a:gd name="T62" fmla="*/ 47 w 72"/>
                  <a:gd name="T63" fmla="*/ 0 h 131"/>
                  <a:gd name="T64" fmla="*/ 56 w 72"/>
                  <a:gd name="T65" fmla="*/ 0 h 131"/>
                  <a:gd name="T66" fmla="*/ 67 w 72"/>
                  <a:gd name="T67" fmla="*/ 0 h 131"/>
                  <a:gd name="T68" fmla="*/ 72 w 72"/>
                  <a:gd name="T69" fmla="*/ 6 h 131"/>
                  <a:gd name="T70" fmla="*/ 72 w 72"/>
                  <a:gd name="T71" fmla="*/ 14 h 131"/>
                  <a:gd name="T72" fmla="*/ 67 w 72"/>
                  <a:gd name="T73" fmla="*/ 19 h 131"/>
                  <a:gd name="T74" fmla="*/ 62 w 72"/>
                  <a:gd name="T75" fmla="*/ 20 h 13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 h="131">
                    <a:moveTo>
                      <a:pt x="62" y="20"/>
                    </a:moveTo>
                    <a:lnTo>
                      <a:pt x="59" y="20"/>
                    </a:lnTo>
                    <a:lnTo>
                      <a:pt x="55" y="20"/>
                    </a:lnTo>
                    <a:lnTo>
                      <a:pt x="52" y="20"/>
                    </a:lnTo>
                    <a:lnTo>
                      <a:pt x="50" y="22"/>
                    </a:lnTo>
                    <a:lnTo>
                      <a:pt x="44" y="23"/>
                    </a:lnTo>
                    <a:lnTo>
                      <a:pt x="39" y="26"/>
                    </a:lnTo>
                    <a:lnTo>
                      <a:pt x="35" y="28"/>
                    </a:lnTo>
                    <a:lnTo>
                      <a:pt x="31" y="32"/>
                    </a:lnTo>
                    <a:lnTo>
                      <a:pt x="28" y="36"/>
                    </a:lnTo>
                    <a:lnTo>
                      <a:pt x="26" y="42"/>
                    </a:lnTo>
                    <a:lnTo>
                      <a:pt x="23" y="47"/>
                    </a:lnTo>
                    <a:lnTo>
                      <a:pt x="22" y="52"/>
                    </a:lnTo>
                    <a:lnTo>
                      <a:pt x="20" y="56"/>
                    </a:lnTo>
                    <a:lnTo>
                      <a:pt x="20" y="62"/>
                    </a:lnTo>
                    <a:lnTo>
                      <a:pt x="19" y="67"/>
                    </a:lnTo>
                    <a:lnTo>
                      <a:pt x="19" y="72"/>
                    </a:lnTo>
                    <a:lnTo>
                      <a:pt x="19" y="76"/>
                    </a:lnTo>
                    <a:lnTo>
                      <a:pt x="19" y="82"/>
                    </a:lnTo>
                    <a:lnTo>
                      <a:pt x="19" y="86"/>
                    </a:lnTo>
                    <a:lnTo>
                      <a:pt x="19" y="91"/>
                    </a:lnTo>
                    <a:lnTo>
                      <a:pt x="19" y="95"/>
                    </a:lnTo>
                    <a:lnTo>
                      <a:pt x="19" y="100"/>
                    </a:lnTo>
                    <a:lnTo>
                      <a:pt x="19" y="106"/>
                    </a:lnTo>
                    <a:lnTo>
                      <a:pt x="20" y="111"/>
                    </a:lnTo>
                    <a:lnTo>
                      <a:pt x="20" y="116"/>
                    </a:lnTo>
                    <a:lnTo>
                      <a:pt x="20" y="123"/>
                    </a:lnTo>
                    <a:lnTo>
                      <a:pt x="19" y="126"/>
                    </a:lnTo>
                    <a:lnTo>
                      <a:pt x="18" y="128"/>
                    </a:lnTo>
                    <a:lnTo>
                      <a:pt x="14" y="130"/>
                    </a:lnTo>
                    <a:lnTo>
                      <a:pt x="11" y="131"/>
                    </a:lnTo>
                    <a:lnTo>
                      <a:pt x="8" y="130"/>
                    </a:lnTo>
                    <a:lnTo>
                      <a:pt x="6" y="128"/>
                    </a:lnTo>
                    <a:lnTo>
                      <a:pt x="3" y="126"/>
                    </a:lnTo>
                    <a:lnTo>
                      <a:pt x="3" y="123"/>
                    </a:lnTo>
                    <a:lnTo>
                      <a:pt x="2" y="116"/>
                    </a:lnTo>
                    <a:lnTo>
                      <a:pt x="2" y="111"/>
                    </a:lnTo>
                    <a:lnTo>
                      <a:pt x="2" y="104"/>
                    </a:lnTo>
                    <a:lnTo>
                      <a:pt x="2" y="99"/>
                    </a:lnTo>
                    <a:lnTo>
                      <a:pt x="0" y="94"/>
                    </a:lnTo>
                    <a:lnTo>
                      <a:pt x="0" y="88"/>
                    </a:lnTo>
                    <a:lnTo>
                      <a:pt x="0" y="83"/>
                    </a:lnTo>
                    <a:lnTo>
                      <a:pt x="0" y="78"/>
                    </a:lnTo>
                    <a:lnTo>
                      <a:pt x="0" y="72"/>
                    </a:lnTo>
                    <a:lnTo>
                      <a:pt x="0" y="67"/>
                    </a:lnTo>
                    <a:lnTo>
                      <a:pt x="0" y="62"/>
                    </a:lnTo>
                    <a:lnTo>
                      <a:pt x="2" y="58"/>
                    </a:lnTo>
                    <a:lnTo>
                      <a:pt x="2" y="51"/>
                    </a:lnTo>
                    <a:lnTo>
                      <a:pt x="3" y="46"/>
                    </a:lnTo>
                    <a:lnTo>
                      <a:pt x="6" y="40"/>
                    </a:lnTo>
                    <a:lnTo>
                      <a:pt x="8" y="35"/>
                    </a:lnTo>
                    <a:lnTo>
                      <a:pt x="10" y="31"/>
                    </a:lnTo>
                    <a:lnTo>
                      <a:pt x="11" y="27"/>
                    </a:lnTo>
                    <a:lnTo>
                      <a:pt x="14" y="23"/>
                    </a:lnTo>
                    <a:lnTo>
                      <a:pt x="16" y="20"/>
                    </a:lnTo>
                    <a:lnTo>
                      <a:pt x="19" y="16"/>
                    </a:lnTo>
                    <a:lnTo>
                      <a:pt x="22" y="14"/>
                    </a:lnTo>
                    <a:lnTo>
                      <a:pt x="24" y="11"/>
                    </a:lnTo>
                    <a:lnTo>
                      <a:pt x="28" y="10"/>
                    </a:lnTo>
                    <a:lnTo>
                      <a:pt x="31" y="7"/>
                    </a:lnTo>
                    <a:lnTo>
                      <a:pt x="35" y="6"/>
                    </a:lnTo>
                    <a:lnTo>
                      <a:pt x="39" y="3"/>
                    </a:lnTo>
                    <a:lnTo>
                      <a:pt x="43" y="2"/>
                    </a:lnTo>
                    <a:lnTo>
                      <a:pt x="47" y="0"/>
                    </a:lnTo>
                    <a:lnTo>
                      <a:pt x="52" y="0"/>
                    </a:lnTo>
                    <a:lnTo>
                      <a:pt x="56" y="0"/>
                    </a:lnTo>
                    <a:lnTo>
                      <a:pt x="62" y="0"/>
                    </a:lnTo>
                    <a:lnTo>
                      <a:pt x="67" y="0"/>
                    </a:lnTo>
                    <a:lnTo>
                      <a:pt x="70" y="3"/>
                    </a:lnTo>
                    <a:lnTo>
                      <a:pt x="72" y="6"/>
                    </a:lnTo>
                    <a:lnTo>
                      <a:pt x="72" y="10"/>
                    </a:lnTo>
                    <a:lnTo>
                      <a:pt x="72" y="14"/>
                    </a:lnTo>
                    <a:lnTo>
                      <a:pt x="70" y="16"/>
                    </a:lnTo>
                    <a:lnTo>
                      <a:pt x="67" y="19"/>
                    </a:lnTo>
                    <a:lnTo>
                      <a:pt x="62" y="20"/>
                    </a:lnTo>
                    <a:close/>
                  </a:path>
                </a:pathLst>
              </a:custGeom>
              <a:solidFill>
                <a:srgbClr val="00D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2" name="Freeform 49"/>
              <p:cNvSpPr>
                <a:spLocks/>
              </p:cNvSpPr>
              <p:nvPr/>
            </p:nvSpPr>
            <p:spPr bwMode="auto">
              <a:xfrm>
                <a:off x="3172" y="2588"/>
                <a:ext cx="558" cy="148"/>
              </a:xfrm>
              <a:custGeom>
                <a:avLst/>
                <a:gdLst>
                  <a:gd name="T0" fmla="*/ 8 w 558"/>
                  <a:gd name="T1" fmla="*/ 0 h 148"/>
                  <a:gd name="T2" fmla="*/ 42 w 558"/>
                  <a:gd name="T3" fmla="*/ 0 h 148"/>
                  <a:gd name="T4" fmla="*/ 76 w 558"/>
                  <a:gd name="T5" fmla="*/ 3 h 148"/>
                  <a:gd name="T6" fmla="*/ 110 w 558"/>
                  <a:gd name="T7" fmla="*/ 5 h 148"/>
                  <a:gd name="T8" fmla="*/ 145 w 558"/>
                  <a:gd name="T9" fmla="*/ 8 h 148"/>
                  <a:gd name="T10" fmla="*/ 177 w 558"/>
                  <a:gd name="T11" fmla="*/ 13 h 148"/>
                  <a:gd name="T12" fmla="*/ 210 w 558"/>
                  <a:gd name="T13" fmla="*/ 19 h 148"/>
                  <a:gd name="T14" fmla="*/ 243 w 558"/>
                  <a:gd name="T15" fmla="*/ 25 h 148"/>
                  <a:gd name="T16" fmla="*/ 277 w 558"/>
                  <a:gd name="T17" fmla="*/ 33 h 148"/>
                  <a:gd name="T18" fmla="*/ 310 w 558"/>
                  <a:gd name="T19" fmla="*/ 41 h 148"/>
                  <a:gd name="T20" fmla="*/ 345 w 558"/>
                  <a:gd name="T21" fmla="*/ 49 h 148"/>
                  <a:gd name="T22" fmla="*/ 378 w 558"/>
                  <a:gd name="T23" fmla="*/ 59 h 148"/>
                  <a:gd name="T24" fmla="*/ 411 w 558"/>
                  <a:gd name="T25" fmla="*/ 69 h 148"/>
                  <a:gd name="T26" fmla="*/ 445 w 558"/>
                  <a:gd name="T27" fmla="*/ 81 h 148"/>
                  <a:gd name="T28" fmla="*/ 478 w 558"/>
                  <a:gd name="T29" fmla="*/ 92 h 148"/>
                  <a:gd name="T30" fmla="*/ 513 w 558"/>
                  <a:gd name="T31" fmla="*/ 104 h 148"/>
                  <a:gd name="T32" fmla="*/ 548 w 558"/>
                  <a:gd name="T33" fmla="*/ 116 h 148"/>
                  <a:gd name="T34" fmla="*/ 550 w 558"/>
                  <a:gd name="T35" fmla="*/ 118 h 148"/>
                  <a:gd name="T36" fmla="*/ 553 w 558"/>
                  <a:gd name="T37" fmla="*/ 119 h 148"/>
                  <a:gd name="T38" fmla="*/ 556 w 558"/>
                  <a:gd name="T39" fmla="*/ 122 h 148"/>
                  <a:gd name="T40" fmla="*/ 557 w 558"/>
                  <a:gd name="T41" fmla="*/ 124 h 148"/>
                  <a:gd name="T42" fmla="*/ 558 w 558"/>
                  <a:gd name="T43" fmla="*/ 127 h 148"/>
                  <a:gd name="T44" fmla="*/ 558 w 558"/>
                  <a:gd name="T45" fmla="*/ 130 h 148"/>
                  <a:gd name="T46" fmla="*/ 558 w 558"/>
                  <a:gd name="T47" fmla="*/ 132 h 148"/>
                  <a:gd name="T48" fmla="*/ 558 w 558"/>
                  <a:gd name="T49" fmla="*/ 136 h 148"/>
                  <a:gd name="T50" fmla="*/ 554 w 558"/>
                  <a:gd name="T51" fmla="*/ 142 h 148"/>
                  <a:gd name="T52" fmla="*/ 550 w 558"/>
                  <a:gd name="T53" fmla="*/ 146 h 148"/>
                  <a:gd name="T54" fmla="*/ 548 w 558"/>
                  <a:gd name="T55" fmla="*/ 147 h 148"/>
                  <a:gd name="T56" fmla="*/ 544 w 558"/>
                  <a:gd name="T57" fmla="*/ 148 h 148"/>
                  <a:gd name="T58" fmla="*/ 541 w 558"/>
                  <a:gd name="T59" fmla="*/ 147 h 148"/>
                  <a:gd name="T60" fmla="*/ 538 w 558"/>
                  <a:gd name="T61" fmla="*/ 147 h 148"/>
                  <a:gd name="T62" fmla="*/ 505 w 558"/>
                  <a:gd name="T63" fmla="*/ 136 h 148"/>
                  <a:gd name="T64" fmla="*/ 473 w 558"/>
                  <a:gd name="T65" fmla="*/ 126 h 148"/>
                  <a:gd name="T66" fmla="*/ 441 w 558"/>
                  <a:gd name="T67" fmla="*/ 115 h 148"/>
                  <a:gd name="T68" fmla="*/ 407 w 558"/>
                  <a:gd name="T69" fmla="*/ 104 h 148"/>
                  <a:gd name="T70" fmla="*/ 374 w 558"/>
                  <a:gd name="T71" fmla="*/ 93 h 148"/>
                  <a:gd name="T72" fmla="*/ 339 w 558"/>
                  <a:gd name="T73" fmla="*/ 83 h 148"/>
                  <a:gd name="T74" fmla="*/ 305 w 558"/>
                  <a:gd name="T75" fmla="*/ 71 h 148"/>
                  <a:gd name="T76" fmla="*/ 271 w 558"/>
                  <a:gd name="T77" fmla="*/ 61 h 148"/>
                  <a:gd name="T78" fmla="*/ 237 w 558"/>
                  <a:gd name="T79" fmla="*/ 51 h 148"/>
                  <a:gd name="T80" fmla="*/ 203 w 558"/>
                  <a:gd name="T81" fmla="*/ 43 h 148"/>
                  <a:gd name="T82" fmla="*/ 170 w 558"/>
                  <a:gd name="T83" fmla="*/ 35 h 148"/>
                  <a:gd name="T84" fmla="*/ 136 w 558"/>
                  <a:gd name="T85" fmla="*/ 28 h 148"/>
                  <a:gd name="T86" fmla="*/ 103 w 558"/>
                  <a:gd name="T87" fmla="*/ 23 h 148"/>
                  <a:gd name="T88" fmla="*/ 71 w 558"/>
                  <a:gd name="T89" fmla="*/ 19 h 148"/>
                  <a:gd name="T90" fmla="*/ 38 w 558"/>
                  <a:gd name="T91" fmla="*/ 16 h 148"/>
                  <a:gd name="T92" fmla="*/ 7 w 558"/>
                  <a:gd name="T93" fmla="*/ 16 h 148"/>
                  <a:gd name="T94" fmla="*/ 3 w 558"/>
                  <a:gd name="T95" fmla="*/ 15 h 148"/>
                  <a:gd name="T96" fmla="*/ 2 w 558"/>
                  <a:gd name="T97" fmla="*/ 13 h 148"/>
                  <a:gd name="T98" fmla="*/ 0 w 558"/>
                  <a:gd name="T99" fmla="*/ 9 h 148"/>
                  <a:gd name="T100" fmla="*/ 0 w 558"/>
                  <a:gd name="T101" fmla="*/ 7 h 148"/>
                  <a:gd name="T102" fmla="*/ 0 w 558"/>
                  <a:gd name="T103" fmla="*/ 4 h 148"/>
                  <a:gd name="T104" fmla="*/ 2 w 558"/>
                  <a:gd name="T105" fmla="*/ 1 h 148"/>
                  <a:gd name="T106" fmla="*/ 4 w 558"/>
                  <a:gd name="T107" fmla="*/ 0 h 148"/>
                  <a:gd name="T108" fmla="*/ 8 w 558"/>
                  <a:gd name="T109" fmla="*/ 0 h 148"/>
                  <a:gd name="T110" fmla="*/ 8 w 558"/>
                  <a:gd name="T111" fmla="*/ 0 h 1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8" h="148">
                    <a:moveTo>
                      <a:pt x="8" y="0"/>
                    </a:moveTo>
                    <a:lnTo>
                      <a:pt x="42" y="0"/>
                    </a:lnTo>
                    <a:lnTo>
                      <a:pt x="76" y="3"/>
                    </a:lnTo>
                    <a:lnTo>
                      <a:pt x="110" y="5"/>
                    </a:lnTo>
                    <a:lnTo>
                      <a:pt x="145" y="8"/>
                    </a:lnTo>
                    <a:lnTo>
                      <a:pt x="177" y="13"/>
                    </a:lnTo>
                    <a:lnTo>
                      <a:pt x="210" y="19"/>
                    </a:lnTo>
                    <a:lnTo>
                      <a:pt x="243" y="25"/>
                    </a:lnTo>
                    <a:lnTo>
                      <a:pt x="277" y="33"/>
                    </a:lnTo>
                    <a:lnTo>
                      <a:pt x="310" y="41"/>
                    </a:lnTo>
                    <a:lnTo>
                      <a:pt x="345" y="49"/>
                    </a:lnTo>
                    <a:lnTo>
                      <a:pt x="378" y="59"/>
                    </a:lnTo>
                    <a:lnTo>
                      <a:pt x="411" y="69"/>
                    </a:lnTo>
                    <a:lnTo>
                      <a:pt x="445" y="81"/>
                    </a:lnTo>
                    <a:lnTo>
                      <a:pt x="478" y="92"/>
                    </a:lnTo>
                    <a:lnTo>
                      <a:pt x="513" y="104"/>
                    </a:lnTo>
                    <a:lnTo>
                      <a:pt x="548" y="116"/>
                    </a:lnTo>
                    <a:lnTo>
                      <a:pt x="550" y="118"/>
                    </a:lnTo>
                    <a:lnTo>
                      <a:pt x="553" y="119"/>
                    </a:lnTo>
                    <a:lnTo>
                      <a:pt x="556" y="122"/>
                    </a:lnTo>
                    <a:lnTo>
                      <a:pt x="557" y="124"/>
                    </a:lnTo>
                    <a:lnTo>
                      <a:pt x="558" y="127"/>
                    </a:lnTo>
                    <a:lnTo>
                      <a:pt x="558" y="130"/>
                    </a:lnTo>
                    <a:lnTo>
                      <a:pt x="558" y="132"/>
                    </a:lnTo>
                    <a:lnTo>
                      <a:pt x="558" y="136"/>
                    </a:lnTo>
                    <a:lnTo>
                      <a:pt x="554" y="142"/>
                    </a:lnTo>
                    <a:lnTo>
                      <a:pt x="550" y="146"/>
                    </a:lnTo>
                    <a:lnTo>
                      <a:pt x="548" y="147"/>
                    </a:lnTo>
                    <a:lnTo>
                      <a:pt x="544" y="148"/>
                    </a:lnTo>
                    <a:lnTo>
                      <a:pt x="541" y="147"/>
                    </a:lnTo>
                    <a:lnTo>
                      <a:pt x="538" y="147"/>
                    </a:lnTo>
                    <a:lnTo>
                      <a:pt x="505" y="136"/>
                    </a:lnTo>
                    <a:lnTo>
                      <a:pt x="473" y="126"/>
                    </a:lnTo>
                    <a:lnTo>
                      <a:pt x="441" y="115"/>
                    </a:lnTo>
                    <a:lnTo>
                      <a:pt x="407" y="104"/>
                    </a:lnTo>
                    <a:lnTo>
                      <a:pt x="374" y="93"/>
                    </a:lnTo>
                    <a:lnTo>
                      <a:pt x="339" y="83"/>
                    </a:lnTo>
                    <a:lnTo>
                      <a:pt x="305" y="71"/>
                    </a:lnTo>
                    <a:lnTo>
                      <a:pt x="271" y="61"/>
                    </a:lnTo>
                    <a:lnTo>
                      <a:pt x="237" y="51"/>
                    </a:lnTo>
                    <a:lnTo>
                      <a:pt x="203" y="43"/>
                    </a:lnTo>
                    <a:lnTo>
                      <a:pt x="170" y="35"/>
                    </a:lnTo>
                    <a:lnTo>
                      <a:pt x="136" y="28"/>
                    </a:lnTo>
                    <a:lnTo>
                      <a:pt x="103" y="23"/>
                    </a:lnTo>
                    <a:lnTo>
                      <a:pt x="71" y="19"/>
                    </a:lnTo>
                    <a:lnTo>
                      <a:pt x="38" y="16"/>
                    </a:lnTo>
                    <a:lnTo>
                      <a:pt x="7" y="16"/>
                    </a:lnTo>
                    <a:lnTo>
                      <a:pt x="3" y="15"/>
                    </a:lnTo>
                    <a:lnTo>
                      <a:pt x="2" y="13"/>
                    </a:lnTo>
                    <a:lnTo>
                      <a:pt x="0" y="9"/>
                    </a:lnTo>
                    <a:lnTo>
                      <a:pt x="0" y="7"/>
                    </a:lnTo>
                    <a:lnTo>
                      <a:pt x="0" y="4"/>
                    </a:lnTo>
                    <a:lnTo>
                      <a:pt x="2" y="1"/>
                    </a:lnTo>
                    <a:lnTo>
                      <a:pt x="4" y="0"/>
                    </a:lnTo>
                    <a:lnTo>
                      <a:pt x="8" y="0"/>
                    </a:lnTo>
                    <a:close/>
                  </a:path>
                </a:pathLst>
              </a:custGeom>
              <a:solidFill>
                <a:srgbClr val="00D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3" name="Freeform 50"/>
              <p:cNvSpPr>
                <a:spLocks/>
              </p:cNvSpPr>
              <p:nvPr/>
            </p:nvSpPr>
            <p:spPr bwMode="auto">
              <a:xfrm>
                <a:off x="4010" y="1472"/>
                <a:ext cx="354" cy="458"/>
              </a:xfrm>
              <a:custGeom>
                <a:avLst/>
                <a:gdLst>
                  <a:gd name="T0" fmla="*/ 27 w 354"/>
                  <a:gd name="T1" fmla="*/ 8 h 458"/>
                  <a:gd name="T2" fmla="*/ 56 w 354"/>
                  <a:gd name="T3" fmla="*/ 5 h 458"/>
                  <a:gd name="T4" fmla="*/ 83 w 354"/>
                  <a:gd name="T5" fmla="*/ 4 h 458"/>
                  <a:gd name="T6" fmla="*/ 110 w 354"/>
                  <a:gd name="T7" fmla="*/ 3 h 458"/>
                  <a:gd name="T8" fmla="*/ 139 w 354"/>
                  <a:gd name="T9" fmla="*/ 1 h 458"/>
                  <a:gd name="T10" fmla="*/ 171 w 354"/>
                  <a:gd name="T11" fmla="*/ 1 h 458"/>
                  <a:gd name="T12" fmla="*/ 205 w 354"/>
                  <a:gd name="T13" fmla="*/ 0 h 458"/>
                  <a:gd name="T14" fmla="*/ 235 w 354"/>
                  <a:gd name="T15" fmla="*/ 1 h 458"/>
                  <a:gd name="T16" fmla="*/ 265 w 354"/>
                  <a:gd name="T17" fmla="*/ 7 h 458"/>
                  <a:gd name="T18" fmla="*/ 291 w 354"/>
                  <a:gd name="T19" fmla="*/ 17 h 458"/>
                  <a:gd name="T20" fmla="*/ 315 w 354"/>
                  <a:gd name="T21" fmla="*/ 39 h 458"/>
                  <a:gd name="T22" fmla="*/ 337 w 354"/>
                  <a:gd name="T23" fmla="*/ 71 h 458"/>
                  <a:gd name="T24" fmla="*/ 349 w 354"/>
                  <a:gd name="T25" fmla="*/ 107 h 458"/>
                  <a:gd name="T26" fmla="*/ 353 w 354"/>
                  <a:gd name="T27" fmla="*/ 145 h 458"/>
                  <a:gd name="T28" fmla="*/ 354 w 354"/>
                  <a:gd name="T29" fmla="*/ 187 h 458"/>
                  <a:gd name="T30" fmla="*/ 353 w 354"/>
                  <a:gd name="T31" fmla="*/ 228 h 458"/>
                  <a:gd name="T32" fmla="*/ 353 w 354"/>
                  <a:gd name="T33" fmla="*/ 272 h 458"/>
                  <a:gd name="T34" fmla="*/ 351 w 354"/>
                  <a:gd name="T35" fmla="*/ 311 h 458"/>
                  <a:gd name="T36" fmla="*/ 349 w 354"/>
                  <a:gd name="T37" fmla="*/ 347 h 458"/>
                  <a:gd name="T38" fmla="*/ 346 w 354"/>
                  <a:gd name="T39" fmla="*/ 382 h 458"/>
                  <a:gd name="T40" fmla="*/ 345 w 354"/>
                  <a:gd name="T41" fmla="*/ 423 h 458"/>
                  <a:gd name="T42" fmla="*/ 342 w 354"/>
                  <a:gd name="T43" fmla="*/ 457 h 458"/>
                  <a:gd name="T44" fmla="*/ 334 w 354"/>
                  <a:gd name="T45" fmla="*/ 454 h 458"/>
                  <a:gd name="T46" fmla="*/ 333 w 354"/>
                  <a:gd name="T47" fmla="*/ 406 h 458"/>
                  <a:gd name="T48" fmla="*/ 331 w 354"/>
                  <a:gd name="T49" fmla="*/ 366 h 458"/>
                  <a:gd name="T50" fmla="*/ 330 w 354"/>
                  <a:gd name="T51" fmla="*/ 328 h 458"/>
                  <a:gd name="T52" fmla="*/ 327 w 354"/>
                  <a:gd name="T53" fmla="*/ 290 h 458"/>
                  <a:gd name="T54" fmla="*/ 327 w 354"/>
                  <a:gd name="T55" fmla="*/ 247 h 458"/>
                  <a:gd name="T56" fmla="*/ 327 w 354"/>
                  <a:gd name="T57" fmla="*/ 206 h 458"/>
                  <a:gd name="T58" fmla="*/ 327 w 354"/>
                  <a:gd name="T59" fmla="*/ 171 h 458"/>
                  <a:gd name="T60" fmla="*/ 327 w 354"/>
                  <a:gd name="T61" fmla="*/ 137 h 458"/>
                  <a:gd name="T62" fmla="*/ 322 w 354"/>
                  <a:gd name="T63" fmla="*/ 105 h 458"/>
                  <a:gd name="T64" fmla="*/ 309 w 354"/>
                  <a:gd name="T65" fmla="*/ 76 h 458"/>
                  <a:gd name="T66" fmla="*/ 287 w 354"/>
                  <a:gd name="T67" fmla="*/ 51 h 458"/>
                  <a:gd name="T68" fmla="*/ 266 w 354"/>
                  <a:gd name="T69" fmla="*/ 35 h 458"/>
                  <a:gd name="T70" fmla="*/ 242 w 354"/>
                  <a:gd name="T71" fmla="*/ 25 h 458"/>
                  <a:gd name="T72" fmla="*/ 217 w 354"/>
                  <a:gd name="T73" fmla="*/ 21 h 458"/>
                  <a:gd name="T74" fmla="*/ 190 w 354"/>
                  <a:gd name="T75" fmla="*/ 21 h 458"/>
                  <a:gd name="T76" fmla="*/ 161 w 354"/>
                  <a:gd name="T77" fmla="*/ 21 h 458"/>
                  <a:gd name="T78" fmla="*/ 129 w 354"/>
                  <a:gd name="T79" fmla="*/ 21 h 458"/>
                  <a:gd name="T80" fmla="*/ 101 w 354"/>
                  <a:gd name="T81" fmla="*/ 21 h 458"/>
                  <a:gd name="T82" fmla="*/ 74 w 354"/>
                  <a:gd name="T83" fmla="*/ 20 h 458"/>
                  <a:gd name="T84" fmla="*/ 47 w 354"/>
                  <a:gd name="T85" fmla="*/ 20 h 458"/>
                  <a:gd name="T86" fmla="*/ 18 w 354"/>
                  <a:gd name="T87" fmla="*/ 20 h 458"/>
                  <a:gd name="T88" fmla="*/ 2 w 354"/>
                  <a:gd name="T89" fmla="*/ 19 h 458"/>
                  <a:gd name="T90" fmla="*/ 0 w 354"/>
                  <a:gd name="T91" fmla="*/ 12 h 458"/>
                  <a:gd name="T92" fmla="*/ 7 w 354"/>
                  <a:gd name="T93" fmla="*/ 8 h 4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4" h="458">
                    <a:moveTo>
                      <a:pt x="7" y="8"/>
                    </a:moveTo>
                    <a:lnTo>
                      <a:pt x="18" y="8"/>
                    </a:lnTo>
                    <a:lnTo>
                      <a:pt x="27" y="8"/>
                    </a:lnTo>
                    <a:lnTo>
                      <a:pt x="38" y="7"/>
                    </a:lnTo>
                    <a:lnTo>
                      <a:pt x="47" y="7"/>
                    </a:lnTo>
                    <a:lnTo>
                      <a:pt x="56" y="5"/>
                    </a:lnTo>
                    <a:lnTo>
                      <a:pt x="64" y="5"/>
                    </a:lnTo>
                    <a:lnTo>
                      <a:pt x="74" y="4"/>
                    </a:lnTo>
                    <a:lnTo>
                      <a:pt x="83" y="4"/>
                    </a:lnTo>
                    <a:lnTo>
                      <a:pt x="91" y="4"/>
                    </a:lnTo>
                    <a:lnTo>
                      <a:pt x="101" y="3"/>
                    </a:lnTo>
                    <a:lnTo>
                      <a:pt x="110" y="3"/>
                    </a:lnTo>
                    <a:lnTo>
                      <a:pt x="119" y="1"/>
                    </a:lnTo>
                    <a:lnTo>
                      <a:pt x="129" y="1"/>
                    </a:lnTo>
                    <a:lnTo>
                      <a:pt x="139" y="1"/>
                    </a:lnTo>
                    <a:lnTo>
                      <a:pt x="150" y="1"/>
                    </a:lnTo>
                    <a:lnTo>
                      <a:pt x="161" y="1"/>
                    </a:lnTo>
                    <a:lnTo>
                      <a:pt x="171" y="1"/>
                    </a:lnTo>
                    <a:lnTo>
                      <a:pt x="183" y="1"/>
                    </a:lnTo>
                    <a:lnTo>
                      <a:pt x="194" y="0"/>
                    </a:lnTo>
                    <a:lnTo>
                      <a:pt x="205" y="0"/>
                    </a:lnTo>
                    <a:lnTo>
                      <a:pt x="214" y="0"/>
                    </a:lnTo>
                    <a:lnTo>
                      <a:pt x="225" y="0"/>
                    </a:lnTo>
                    <a:lnTo>
                      <a:pt x="235" y="1"/>
                    </a:lnTo>
                    <a:lnTo>
                      <a:pt x="246" y="3"/>
                    </a:lnTo>
                    <a:lnTo>
                      <a:pt x="255" y="4"/>
                    </a:lnTo>
                    <a:lnTo>
                      <a:pt x="265" y="7"/>
                    </a:lnTo>
                    <a:lnTo>
                      <a:pt x="274" y="9"/>
                    </a:lnTo>
                    <a:lnTo>
                      <a:pt x="282" y="13"/>
                    </a:lnTo>
                    <a:lnTo>
                      <a:pt x="291" y="17"/>
                    </a:lnTo>
                    <a:lnTo>
                      <a:pt x="299" y="23"/>
                    </a:lnTo>
                    <a:lnTo>
                      <a:pt x="307" y="29"/>
                    </a:lnTo>
                    <a:lnTo>
                      <a:pt x="315" y="39"/>
                    </a:lnTo>
                    <a:lnTo>
                      <a:pt x="323" y="49"/>
                    </a:lnTo>
                    <a:lnTo>
                      <a:pt x="330" y="60"/>
                    </a:lnTo>
                    <a:lnTo>
                      <a:pt x="337" y="71"/>
                    </a:lnTo>
                    <a:lnTo>
                      <a:pt x="342" y="84"/>
                    </a:lnTo>
                    <a:lnTo>
                      <a:pt x="346" y="95"/>
                    </a:lnTo>
                    <a:lnTo>
                      <a:pt x="349" y="107"/>
                    </a:lnTo>
                    <a:lnTo>
                      <a:pt x="351" y="120"/>
                    </a:lnTo>
                    <a:lnTo>
                      <a:pt x="353" y="133"/>
                    </a:lnTo>
                    <a:lnTo>
                      <a:pt x="353" y="145"/>
                    </a:lnTo>
                    <a:lnTo>
                      <a:pt x="354" y="159"/>
                    </a:lnTo>
                    <a:lnTo>
                      <a:pt x="354" y="173"/>
                    </a:lnTo>
                    <a:lnTo>
                      <a:pt x="354" y="187"/>
                    </a:lnTo>
                    <a:lnTo>
                      <a:pt x="353" y="200"/>
                    </a:lnTo>
                    <a:lnTo>
                      <a:pt x="353" y="214"/>
                    </a:lnTo>
                    <a:lnTo>
                      <a:pt x="353" y="228"/>
                    </a:lnTo>
                    <a:lnTo>
                      <a:pt x="353" y="243"/>
                    </a:lnTo>
                    <a:lnTo>
                      <a:pt x="353" y="258"/>
                    </a:lnTo>
                    <a:lnTo>
                      <a:pt x="353" y="272"/>
                    </a:lnTo>
                    <a:lnTo>
                      <a:pt x="351" y="286"/>
                    </a:lnTo>
                    <a:lnTo>
                      <a:pt x="351" y="299"/>
                    </a:lnTo>
                    <a:lnTo>
                      <a:pt x="351" y="311"/>
                    </a:lnTo>
                    <a:lnTo>
                      <a:pt x="350" y="323"/>
                    </a:lnTo>
                    <a:lnTo>
                      <a:pt x="349" y="335"/>
                    </a:lnTo>
                    <a:lnTo>
                      <a:pt x="349" y="347"/>
                    </a:lnTo>
                    <a:lnTo>
                      <a:pt x="347" y="358"/>
                    </a:lnTo>
                    <a:lnTo>
                      <a:pt x="347" y="370"/>
                    </a:lnTo>
                    <a:lnTo>
                      <a:pt x="346" y="382"/>
                    </a:lnTo>
                    <a:lnTo>
                      <a:pt x="346" y="395"/>
                    </a:lnTo>
                    <a:lnTo>
                      <a:pt x="345" y="407"/>
                    </a:lnTo>
                    <a:lnTo>
                      <a:pt x="345" y="423"/>
                    </a:lnTo>
                    <a:lnTo>
                      <a:pt x="345" y="436"/>
                    </a:lnTo>
                    <a:lnTo>
                      <a:pt x="345" y="454"/>
                    </a:lnTo>
                    <a:lnTo>
                      <a:pt x="342" y="457"/>
                    </a:lnTo>
                    <a:lnTo>
                      <a:pt x="339" y="458"/>
                    </a:lnTo>
                    <a:lnTo>
                      <a:pt x="335" y="457"/>
                    </a:lnTo>
                    <a:lnTo>
                      <a:pt x="334" y="454"/>
                    </a:lnTo>
                    <a:lnTo>
                      <a:pt x="334" y="436"/>
                    </a:lnTo>
                    <a:lnTo>
                      <a:pt x="334" y="422"/>
                    </a:lnTo>
                    <a:lnTo>
                      <a:pt x="333" y="406"/>
                    </a:lnTo>
                    <a:lnTo>
                      <a:pt x="333" y="392"/>
                    </a:lnTo>
                    <a:lnTo>
                      <a:pt x="331" y="379"/>
                    </a:lnTo>
                    <a:lnTo>
                      <a:pt x="331" y="366"/>
                    </a:lnTo>
                    <a:lnTo>
                      <a:pt x="330" y="354"/>
                    </a:lnTo>
                    <a:lnTo>
                      <a:pt x="330" y="342"/>
                    </a:lnTo>
                    <a:lnTo>
                      <a:pt x="330" y="328"/>
                    </a:lnTo>
                    <a:lnTo>
                      <a:pt x="329" y="315"/>
                    </a:lnTo>
                    <a:lnTo>
                      <a:pt x="329" y="302"/>
                    </a:lnTo>
                    <a:lnTo>
                      <a:pt x="327" y="290"/>
                    </a:lnTo>
                    <a:lnTo>
                      <a:pt x="327" y="275"/>
                    </a:lnTo>
                    <a:lnTo>
                      <a:pt x="327" y="262"/>
                    </a:lnTo>
                    <a:lnTo>
                      <a:pt x="327" y="247"/>
                    </a:lnTo>
                    <a:lnTo>
                      <a:pt x="327" y="232"/>
                    </a:lnTo>
                    <a:lnTo>
                      <a:pt x="327" y="219"/>
                    </a:lnTo>
                    <a:lnTo>
                      <a:pt x="327" y="206"/>
                    </a:lnTo>
                    <a:lnTo>
                      <a:pt x="327" y="194"/>
                    </a:lnTo>
                    <a:lnTo>
                      <a:pt x="327" y="183"/>
                    </a:lnTo>
                    <a:lnTo>
                      <a:pt x="327" y="171"/>
                    </a:lnTo>
                    <a:lnTo>
                      <a:pt x="327" y="159"/>
                    </a:lnTo>
                    <a:lnTo>
                      <a:pt x="327" y="148"/>
                    </a:lnTo>
                    <a:lnTo>
                      <a:pt x="327" y="137"/>
                    </a:lnTo>
                    <a:lnTo>
                      <a:pt x="326" y="127"/>
                    </a:lnTo>
                    <a:lnTo>
                      <a:pt x="325" y="116"/>
                    </a:lnTo>
                    <a:lnTo>
                      <a:pt x="322" y="105"/>
                    </a:lnTo>
                    <a:lnTo>
                      <a:pt x="318" y="96"/>
                    </a:lnTo>
                    <a:lnTo>
                      <a:pt x="314" y="85"/>
                    </a:lnTo>
                    <a:lnTo>
                      <a:pt x="309" y="76"/>
                    </a:lnTo>
                    <a:lnTo>
                      <a:pt x="302" y="67"/>
                    </a:lnTo>
                    <a:lnTo>
                      <a:pt x="294" y="57"/>
                    </a:lnTo>
                    <a:lnTo>
                      <a:pt x="287" y="51"/>
                    </a:lnTo>
                    <a:lnTo>
                      <a:pt x="281" y="44"/>
                    </a:lnTo>
                    <a:lnTo>
                      <a:pt x="274" y="39"/>
                    </a:lnTo>
                    <a:lnTo>
                      <a:pt x="266" y="35"/>
                    </a:lnTo>
                    <a:lnTo>
                      <a:pt x="259" y="31"/>
                    </a:lnTo>
                    <a:lnTo>
                      <a:pt x="251" y="28"/>
                    </a:lnTo>
                    <a:lnTo>
                      <a:pt x="242" y="25"/>
                    </a:lnTo>
                    <a:lnTo>
                      <a:pt x="234" y="24"/>
                    </a:lnTo>
                    <a:lnTo>
                      <a:pt x="225" y="23"/>
                    </a:lnTo>
                    <a:lnTo>
                      <a:pt x="217" y="21"/>
                    </a:lnTo>
                    <a:lnTo>
                      <a:pt x="207" y="21"/>
                    </a:lnTo>
                    <a:lnTo>
                      <a:pt x="199" y="21"/>
                    </a:lnTo>
                    <a:lnTo>
                      <a:pt x="190" y="21"/>
                    </a:lnTo>
                    <a:lnTo>
                      <a:pt x="181" y="21"/>
                    </a:lnTo>
                    <a:lnTo>
                      <a:pt x="170" y="21"/>
                    </a:lnTo>
                    <a:lnTo>
                      <a:pt x="161" y="21"/>
                    </a:lnTo>
                    <a:lnTo>
                      <a:pt x="150" y="21"/>
                    </a:lnTo>
                    <a:lnTo>
                      <a:pt x="139" y="21"/>
                    </a:lnTo>
                    <a:lnTo>
                      <a:pt x="129" y="21"/>
                    </a:lnTo>
                    <a:lnTo>
                      <a:pt x="119" y="21"/>
                    </a:lnTo>
                    <a:lnTo>
                      <a:pt x="110" y="21"/>
                    </a:lnTo>
                    <a:lnTo>
                      <a:pt x="101" y="21"/>
                    </a:lnTo>
                    <a:lnTo>
                      <a:pt x="91" y="21"/>
                    </a:lnTo>
                    <a:lnTo>
                      <a:pt x="83" y="21"/>
                    </a:lnTo>
                    <a:lnTo>
                      <a:pt x="74" y="20"/>
                    </a:lnTo>
                    <a:lnTo>
                      <a:pt x="64" y="20"/>
                    </a:lnTo>
                    <a:lnTo>
                      <a:pt x="56" y="20"/>
                    </a:lnTo>
                    <a:lnTo>
                      <a:pt x="47" y="20"/>
                    </a:lnTo>
                    <a:lnTo>
                      <a:pt x="38" y="20"/>
                    </a:lnTo>
                    <a:lnTo>
                      <a:pt x="27" y="20"/>
                    </a:lnTo>
                    <a:lnTo>
                      <a:pt x="18" y="20"/>
                    </a:lnTo>
                    <a:lnTo>
                      <a:pt x="7" y="20"/>
                    </a:lnTo>
                    <a:lnTo>
                      <a:pt x="3" y="20"/>
                    </a:lnTo>
                    <a:lnTo>
                      <a:pt x="2" y="19"/>
                    </a:lnTo>
                    <a:lnTo>
                      <a:pt x="0" y="16"/>
                    </a:lnTo>
                    <a:lnTo>
                      <a:pt x="0" y="15"/>
                    </a:lnTo>
                    <a:lnTo>
                      <a:pt x="0" y="12"/>
                    </a:lnTo>
                    <a:lnTo>
                      <a:pt x="2" y="9"/>
                    </a:lnTo>
                    <a:lnTo>
                      <a:pt x="3" y="8"/>
                    </a:lnTo>
                    <a:lnTo>
                      <a:pt x="7" y="8"/>
                    </a:lnTo>
                    <a:close/>
                  </a:path>
                </a:pathLst>
              </a:custGeom>
              <a:solidFill>
                <a:srgbClr val="00D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4" name="Freeform 51"/>
              <p:cNvSpPr>
                <a:spLocks/>
              </p:cNvSpPr>
              <p:nvPr/>
            </p:nvSpPr>
            <p:spPr bwMode="auto">
              <a:xfrm>
                <a:off x="3990" y="1513"/>
                <a:ext cx="245" cy="44"/>
              </a:xfrm>
              <a:custGeom>
                <a:avLst/>
                <a:gdLst>
                  <a:gd name="T0" fmla="*/ 19 w 245"/>
                  <a:gd name="T1" fmla="*/ 20 h 44"/>
                  <a:gd name="T2" fmla="*/ 34 w 245"/>
                  <a:gd name="T3" fmla="*/ 22 h 44"/>
                  <a:gd name="T4" fmla="*/ 47 w 245"/>
                  <a:gd name="T5" fmla="*/ 22 h 44"/>
                  <a:gd name="T6" fmla="*/ 59 w 245"/>
                  <a:gd name="T7" fmla="*/ 19 h 44"/>
                  <a:gd name="T8" fmla="*/ 72 w 245"/>
                  <a:gd name="T9" fmla="*/ 15 h 44"/>
                  <a:gd name="T10" fmla="*/ 86 w 245"/>
                  <a:gd name="T11" fmla="*/ 11 h 44"/>
                  <a:gd name="T12" fmla="*/ 99 w 245"/>
                  <a:gd name="T13" fmla="*/ 7 h 44"/>
                  <a:gd name="T14" fmla="*/ 115 w 245"/>
                  <a:gd name="T15" fmla="*/ 3 h 44"/>
                  <a:gd name="T16" fmla="*/ 130 w 245"/>
                  <a:gd name="T17" fmla="*/ 0 h 44"/>
                  <a:gd name="T18" fmla="*/ 143 w 245"/>
                  <a:gd name="T19" fmla="*/ 0 h 44"/>
                  <a:gd name="T20" fmla="*/ 157 w 245"/>
                  <a:gd name="T21" fmla="*/ 0 h 44"/>
                  <a:gd name="T22" fmla="*/ 169 w 245"/>
                  <a:gd name="T23" fmla="*/ 3 h 44"/>
                  <a:gd name="T24" fmla="*/ 181 w 245"/>
                  <a:gd name="T25" fmla="*/ 6 h 44"/>
                  <a:gd name="T26" fmla="*/ 193 w 245"/>
                  <a:gd name="T27" fmla="*/ 7 h 44"/>
                  <a:gd name="T28" fmla="*/ 205 w 245"/>
                  <a:gd name="T29" fmla="*/ 10 h 44"/>
                  <a:gd name="T30" fmla="*/ 219 w 245"/>
                  <a:gd name="T31" fmla="*/ 10 h 44"/>
                  <a:gd name="T32" fmla="*/ 230 w 245"/>
                  <a:gd name="T33" fmla="*/ 8 h 44"/>
                  <a:gd name="T34" fmla="*/ 235 w 245"/>
                  <a:gd name="T35" fmla="*/ 8 h 44"/>
                  <a:gd name="T36" fmla="*/ 242 w 245"/>
                  <a:gd name="T37" fmla="*/ 11 h 44"/>
                  <a:gd name="T38" fmla="*/ 245 w 245"/>
                  <a:gd name="T39" fmla="*/ 16 h 44"/>
                  <a:gd name="T40" fmla="*/ 241 w 245"/>
                  <a:gd name="T41" fmla="*/ 20 h 44"/>
                  <a:gd name="T42" fmla="*/ 237 w 245"/>
                  <a:gd name="T43" fmla="*/ 22 h 44"/>
                  <a:gd name="T44" fmla="*/ 226 w 245"/>
                  <a:gd name="T45" fmla="*/ 24 h 44"/>
                  <a:gd name="T46" fmla="*/ 210 w 245"/>
                  <a:gd name="T47" fmla="*/ 26 h 44"/>
                  <a:gd name="T48" fmla="*/ 194 w 245"/>
                  <a:gd name="T49" fmla="*/ 27 h 44"/>
                  <a:gd name="T50" fmla="*/ 178 w 245"/>
                  <a:gd name="T51" fmla="*/ 30 h 44"/>
                  <a:gd name="T52" fmla="*/ 162 w 245"/>
                  <a:gd name="T53" fmla="*/ 32 h 44"/>
                  <a:gd name="T54" fmla="*/ 146 w 245"/>
                  <a:gd name="T55" fmla="*/ 35 h 44"/>
                  <a:gd name="T56" fmla="*/ 130 w 245"/>
                  <a:gd name="T57" fmla="*/ 38 h 44"/>
                  <a:gd name="T58" fmla="*/ 115 w 245"/>
                  <a:gd name="T59" fmla="*/ 40 h 44"/>
                  <a:gd name="T60" fmla="*/ 99 w 245"/>
                  <a:gd name="T61" fmla="*/ 42 h 44"/>
                  <a:gd name="T62" fmla="*/ 84 w 245"/>
                  <a:gd name="T63" fmla="*/ 43 h 44"/>
                  <a:gd name="T64" fmla="*/ 72 w 245"/>
                  <a:gd name="T65" fmla="*/ 44 h 44"/>
                  <a:gd name="T66" fmla="*/ 62 w 245"/>
                  <a:gd name="T67" fmla="*/ 44 h 44"/>
                  <a:gd name="T68" fmla="*/ 51 w 245"/>
                  <a:gd name="T69" fmla="*/ 43 h 44"/>
                  <a:gd name="T70" fmla="*/ 40 w 245"/>
                  <a:gd name="T71" fmla="*/ 42 h 44"/>
                  <a:gd name="T72" fmla="*/ 28 w 245"/>
                  <a:gd name="T73" fmla="*/ 39 h 44"/>
                  <a:gd name="T74" fmla="*/ 15 w 245"/>
                  <a:gd name="T75" fmla="*/ 35 h 44"/>
                  <a:gd name="T76" fmla="*/ 2 w 245"/>
                  <a:gd name="T77" fmla="*/ 30 h 44"/>
                  <a:gd name="T78" fmla="*/ 0 w 245"/>
                  <a:gd name="T79" fmla="*/ 26 h 44"/>
                  <a:gd name="T80" fmla="*/ 2 w 245"/>
                  <a:gd name="T81" fmla="*/ 20 h 44"/>
                  <a:gd name="T82" fmla="*/ 7 w 245"/>
                  <a:gd name="T83" fmla="*/ 18 h 44"/>
                  <a:gd name="T84" fmla="*/ 12 w 245"/>
                  <a:gd name="T85" fmla="*/ 19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5" h="44">
                    <a:moveTo>
                      <a:pt x="12" y="19"/>
                    </a:moveTo>
                    <a:lnTo>
                      <a:pt x="19" y="20"/>
                    </a:lnTo>
                    <a:lnTo>
                      <a:pt x="26" y="22"/>
                    </a:lnTo>
                    <a:lnTo>
                      <a:pt x="34" y="22"/>
                    </a:lnTo>
                    <a:lnTo>
                      <a:pt x="40" y="22"/>
                    </a:lnTo>
                    <a:lnTo>
                      <a:pt x="47" y="22"/>
                    </a:lnTo>
                    <a:lnTo>
                      <a:pt x="54" y="20"/>
                    </a:lnTo>
                    <a:lnTo>
                      <a:pt x="59" y="19"/>
                    </a:lnTo>
                    <a:lnTo>
                      <a:pt x="67" y="18"/>
                    </a:lnTo>
                    <a:lnTo>
                      <a:pt x="72" y="15"/>
                    </a:lnTo>
                    <a:lnTo>
                      <a:pt x="79" y="14"/>
                    </a:lnTo>
                    <a:lnTo>
                      <a:pt x="86" y="11"/>
                    </a:lnTo>
                    <a:lnTo>
                      <a:pt x="92" y="10"/>
                    </a:lnTo>
                    <a:lnTo>
                      <a:pt x="99" y="7"/>
                    </a:lnTo>
                    <a:lnTo>
                      <a:pt x="107" y="4"/>
                    </a:lnTo>
                    <a:lnTo>
                      <a:pt x="115" y="3"/>
                    </a:lnTo>
                    <a:lnTo>
                      <a:pt x="123" y="2"/>
                    </a:lnTo>
                    <a:lnTo>
                      <a:pt x="130" y="0"/>
                    </a:lnTo>
                    <a:lnTo>
                      <a:pt x="137" y="0"/>
                    </a:lnTo>
                    <a:lnTo>
                      <a:pt x="143" y="0"/>
                    </a:lnTo>
                    <a:lnTo>
                      <a:pt x="150" y="0"/>
                    </a:lnTo>
                    <a:lnTo>
                      <a:pt x="157" y="0"/>
                    </a:lnTo>
                    <a:lnTo>
                      <a:pt x="162" y="2"/>
                    </a:lnTo>
                    <a:lnTo>
                      <a:pt x="169" y="3"/>
                    </a:lnTo>
                    <a:lnTo>
                      <a:pt x="175" y="4"/>
                    </a:lnTo>
                    <a:lnTo>
                      <a:pt x="181" y="6"/>
                    </a:lnTo>
                    <a:lnTo>
                      <a:pt x="186" y="7"/>
                    </a:lnTo>
                    <a:lnTo>
                      <a:pt x="193" y="7"/>
                    </a:lnTo>
                    <a:lnTo>
                      <a:pt x="198" y="8"/>
                    </a:lnTo>
                    <a:lnTo>
                      <a:pt x="205" y="10"/>
                    </a:lnTo>
                    <a:lnTo>
                      <a:pt x="211" y="10"/>
                    </a:lnTo>
                    <a:lnTo>
                      <a:pt x="219" y="10"/>
                    </a:lnTo>
                    <a:lnTo>
                      <a:pt x="227" y="10"/>
                    </a:lnTo>
                    <a:lnTo>
                      <a:pt x="230" y="8"/>
                    </a:lnTo>
                    <a:lnTo>
                      <a:pt x="234" y="8"/>
                    </a:lnTo>
                    <a:lnTo>
                      <a:pt x="235" y="8"/>
                    </a:lnTo>
                    <a:lnTo>
                      <a:pt x="238" y="10"/>
                    </a:lnTo>
                    <a:lnTo>
                      <a:pt x="242" y="11"/>
                    </a:lnTo>
                    <a:lnTo>
                      <a:pt x="245" y="14"/>
                    </a:lnTo>
                    <a:lnTo>
                      <a:pt x="245" y="16"/>
                    </a:lnTo>
                    <a:lnTo>
                      <a:pt x="243" y="19"/>
                    </a:lnTo>
                    <a:lnTo>
                      <a:pt x="241" y="20"/>
                    </a:lnTo>
                    <a:lnTo>
                      <a:pt x="239" y="22"/>
                    </a:lnTo>
                    <a:lnTo>
                      <a:pt x="237" y="22"/>
                    </a:lnTo>
                    <a:lnTo>
                      <a:pt x="234" y="23"/>
                    </a:lnTo>
                    <a:lnTo>
                      <a:pt x="226" y="24"/>
                    </a:lnTo>
                    <a:lnTo>
                      <a:pt x="218" y="24"/>
                    </a:lnTo>
                    <a:lnTo>
                      <a:pt x="210" y="26"/>
                    </a:lnTo>
                    <a:lnTo>
                      <a:pt x="202" y="27"/>
                    </a:lnTo>
                    <a:lnTo>
                      <a:pt x="194" y="27"/>
                    </a:lnTo>
                    <a:lnTo>
                      <a:pt x="186" y="28"/>
                    </a:lnTo>
                    <a:lnTo>
                      <a:pt x="178" y="30"/>
                    </a:lnTo>
                    <a:lnTo>
                      <a:pt x="170" y="31"/>
                    </a:lnTo>
                    <a:lnTo>
                      <a:pt x="162" y="32"/>
                    </a:lnTo>
                    <a:lnTo>
                      <a:pt x="154" y="34"/>
                    </a:lnTo>
                    <a:lnTo>
                      <a:pt x="146" y="35"/>
                    </a:lnTo>
                    <a:lnTo>
                      <a:pt x="138" y="36"/>
                    </a:lnTo>
                    <a:lnTo>
                      <a:pt x="130" y="38"/>
                    </a:lnTo>
                    <a:lnTo>
                      <a:pt x="123" y="39"/>
                    </a:lnTo>
                    <a:lnTo>
                      <a:pt x="115" y="40"/>
                    </a:lnTo>
                    <a:lnTo>
                      <a:pt x="108" y="42"/>
                    </a:lnTo>
                    <a:lnTo>
                      <a:pt x="99" y="42"/>
                    </a:lnTo>
                    <a:lnTo>
                      <a:pt x="91" y="43"/>
                    </a:lnTo>
                    <a:lnTo>
                      <a:pt x="84" y="43"/>
                    </a:lnTo>
                    <a:lnTo>
                      <a:pt x="78" y="44"/>
                    </a:lnTo>
                    <a:lnTo>
                      <a:pt x="72" y="44"/>
                    </a:lnTo>
                    <a:lnTo>
                      <a:pt x="67" y="44"/>
                    </a:lnTo>
                    <a:lnTo>
                      <a:pt x="62" y="44"/>
                    </a:lnTo>
                    <a:lnTo>
                      <a:pt x="56" y="44"/>
                    </a:lnTo>
                    <a:lnTo>
                      <a:pt x="51" y="43"/>
                    </a:lnTo>
                    <a:lnTo>
                      <a:pt x="46" y="43"/>
                    </a:lnTo>
                    <a:lnTo>
                      <a:pt x="40" y="42"/>
                    </a:lnTo>
                    <a:lnTo>
                      <a:pt x="35" y="40"/>
                    </a:lnTo>
                    <a:lnTo>
                      <a:pt x="28" y="39"/>
                    </a:lnTo>
                    <a:lnTo>
                      <a:pt x="22" y="38"/>
                    </a:lnTo>
                    <a:lnTo>
                      <a:pt x="15" y="35"/>
                    </a:lnTo>
                    <a:lnTo>
                      <a:pt x="6" y="32"/>
                    </a:lnTo>
                    <a:lnTo>
                      <a:pt x="2" y="30"/>
                    </a:lnTo>
                    <a:lnTo>
                      <a:pt x="0" y="28"/>
                    </a:lnTo>
                    <a:lnTo>
                      <a:pt x="0" y="26"/>
                    </a:lnTo>
                    <a:lnTo>
                      <a:pt x="0" y="23"/>
                    </a:lnTo>
                    <a:lnTo>
                      <a:pt x="2" y="20"/>
                    </a:lnTo>
                    <a:lnTo>
                      <a:pt x="4" y="19"/>
                    </a:lnTo>
                    <a:lnTo>
                      <a:pt x="7" y="18"/>
                    </a:lnTo>
                    <a:lnTo>
                      <a:pt x="12" y="19"/>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5" name="Freeform 52"/>
              <p:cNvSpPr>
                <a:spLocks/>
              </p:cNvSpPr>
              <p:nvPr/>
            </p:nvSpPr>
            <p:spPr bwMode="auto">
              <a:xfrm>
                <a:off x="4195" y="1517"/>
                <a:ext cx="49" cy="378"/>
              </a:xfrm>
              <a:custGeom>
                <a:avLst/>
                <a:gdLst>
                  <a:gd name="T0" fmla="*/ 18 w 49"/>
                  <a:gd name="T1" fmla="*/ 28 h 378"/>
                  <a:gd name="T2" fmla="*/ 18 w 49"/>
                  <a:gd name="T3" fmla="*/ 64 h 378"/>
                  <a:gd name="T4" fmla="*/ 24 w 49"/>
                  <a:gd name="T5" fmla="*/ 96 h 378"/>
                  <a:gd name="T6" fmla="*/ 32 w 49"/>
                  <a:gd name="T7" fmla="*/ 130 h 378"/>
                  <a:gd name="T8" fmla="*/ 40 w 49"/>
                  <a:gd name="T9" fmla="*/ 159 h 378"/>
                  <a:gd name="T10" fmla="*/ 46 w 49"/>
                  <a:gd name="T11" fmla="*/ 190 h 378"/>
                  <a:gd name="T12" fmla="*/ 49 w 49"/>
                  <a:gd name="T13" fmla="*/ 223 h 378"/>
                  <a:gd name="T14" fmla="*/ 48 w 49"/>
                  <a:gd name="T15" fmla="*/ 258 h 378"/>
                  <a:gd name="T16" fmla="*/ 42 w 49"/>
                  <a:gd name="T17" fmla="*/ 282 h 378"/>
                  <a:gd name="T18" fmla="*/ 41 w 49"/>
                  <a:gd name="T19" fmla="*/ 293 h 378"/>
                  <a:gd name="T20" fmla="*/ 40 w 49"/>
                  <a:gd name="T21" fmla="*/ 303 h 378"/>
                  <a:gd name="T22" fmla="*/ 38 w 49"/>
                  <a:gd name="T23" fmla="*/ 315 h 378"/>
                  <a:gd name="T24" fmla="*/ 38 w 49"/>
                  <a:gd name="T25" fmla="*/ 326 h 378"/>
                  <a:gd name="T26" fmla="*/ 38 w 49"/>
                  <a:gd name="T27" fmla="*/ 337 h 378"/>
                  <a:gd name="T28" fmla="*/ 38 w 49"/>
                  <a:gd name="T29" fmla="*/ 347 h 378"/>
                  <a:gd name="T30" fmla="*/ 40 w 49"/>
                  <a:gd name="T31" fmla="*/ 358 h 378"/>
                  <a:gd name="T32" fmla="*/ 41 w 49"/>
                  <a:gd name="T33" fmla="*/ 367 h 378"/>
                  <a:gd name="T34" fmla="*/ 41 w 49"/>
                  <a:gd name="T35" fmla="*/ 375 h 378"/>
                  <a:gd name="T36" fmla="*/ 40 w 49"/>
                  <a:gd name="T37" fmla="*/ 378 h 378"/>
                  <a:gd name="T38" fmla="*/ 34 w 49"/>
                  <a:gd name="T39" fmla="*/ 375 h 378"/>
                  <a:gd name="T40" fmla="*/ 30 w 49"/>
                  <a:gd name="T41" fmla="*/ 370 h 378"/>
                  <a:gd name="T42" fmla="*/ 26 w 49"/>
                  <a:gd name="T43" fmla="*/ 363 h 378"/>
                  <a:gd name="T44" fmla="*/ 24 w 49"/>
                  <a:gd name="T45" fmla="*/ 355 h 378"/>
                  <a:gd name="T46" fmla="*/ 21 w 49"/>
                  <a:gd name="T47" fmla="*/ 346 h 378"/>
                  <a:gd name="T48" fmla="*/ 17 w 49"/>
                  <a:gd name="T49" fmla="*/ 334 h 378"/>
                  <a:gd name="T50" fmla="*/ 13 w 49"/>
                  <a:gd name="T51" fmla="*/ 323 h 378"/>
                  <a:gd name="T52" fmla="*/ 10 w 49"/>
                  <a:gd name="T53" fmla="*/ 314 h 378"/>
                  <a:gd name="T54" fmla="*/ 8 w 49"/>
                  <a:gd name="T55" fmla="*/ 305 h 378"/>
                  <a:gd name="T56" fmla="*/ 4 w 49"/>
                  <a:gd name="T57" fmla="*/ 294 h 378"/>
                  <a:gd name="T58" fmla="*/ 4 w 49"/>
                  <a:gd name="T59" fmla="*/ 285 h 378"/>
                  <a:gd name="T60" fmla="*/ 5 w 49"/>
                  <a:gd name="T61" fmla="*/ 273 h 378"/>
                  <a:gd name="T62" fmla="*/ 9 w 49"/>
                  <a:gd name="T63" fmla="*/ 249 h 378"/>
                  <a:gd name="T64" fmla="*/ 13 w 49"/>
                  <a:gd name="T65" fmla="*/ 215 h 378"/>
                  <a:gd name="T66" fmla="*/ 13 w 49"/>
                  <a:gd name="T67" fmla="*/ 183 h 378"/>
                  <a:gd name="T68" fmla="*/ 9 w 49"/>
                  <a:gd name="T69" fmla="*/ 154 h 378"/>
                  <a:gd name="T70" fmla="*/ 5 w 49"/>
                  <a:gd name="T71" fmla="*/ 124 h 378"/>
                  <a:gd name="T72" fmla="*/ 1 w 49"/>
                  <a:gd name="T73" fmla="*/ 92 h 378"/>
                  <a:gd name="T74" fmla="*/ 0 w 49"/>
                  <a:gd name="T75" fmla="*/ 60 h 378"/>
                  <a:gd name="T76" fmla="*/ 1 w 49"/>
                  <a:gd name="T77" fmla="*/ 26 h 378"/>
                  <a:gd name="T78" fmla="*/ 5 w 49"/>
                  <a:gd name="T79" fmla="*/ 4 h 378"/>
                  <a:gd name="T80" fmla="*/ 10 w 49"/>
                  <a:gd name="T81" fmla="*/ 0 h 378"/>
                  <a:gd name="T82" fmla="*/ 16 w 49"/>
                  <a:gd name="T83" fmla="*/ 2 h 378"/>
                  <a:gd name="T84" fmla="*/ 20 w 49"/>
                  <a:gd name="T85" fmla="*/ 6 h 378"/>
                  <a:gd name="T86" fmla="*/ 21 w 49"/>
                  <a:gd name="T87" fmla="*/ 10 h 3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9" h="378">
                    <a:moveTo>
                      <a:pt x="21" y="10"/>
                    </a:moveTo>
                    <a:lnTo>
                      <a:pt x="18" y="28"/>
                    </a:lnTo>
                    <a:lnTo>
                      <a:pt x="18" y="47"/>
                    </a:lnTo>
                    <a:lnTo>
                      <a:pt x="18" y="64"/>
                    </a:lnTo>
                    <a:lnTo>
                      <a:pt x="21" y="80"/>
                    </a:lnTo>
                    <a:lnTo>
                      <a:pt x="24" y="96"/>
                    </a:lnTo>
                    <a:lnTo>
                      <a:pt x="28" y="112"/>
                    </a:lnTo>
                    <a:lnTo>
                      <a:pt x="32" y="130"/>
                    </a:lnTo>
                    <a:lnTo>
                      <a:pt x="36" y="145"/>
                    </a:lnTo>
                    <a:lnTo>
                      <a:pt x="40" y="159"/>
                    </a:lnTo>
                    <a:lnTo>
                      <a:pt x="44" y="175"/>
                    </a:lnTo>
                    <a:lnTo>
                      <a:pt x="46" y="190"/>
                    </a:lnTo>
                    <a:lnTo>
                      <a:pt x="49" y="207"/>
                    </a:lnTo>
                    <a:lnTo>
                      <a:pt x="49" y="223"/>
                    </a:lnTo>
                    <a:lnTo>
                      <a:pt x="49" y="241"/>
                    </a:lnTo>
                    <a:lnTo>
                      <a:pt x="48" y="258"/>
                    </a:lnTo>
                    <a:lnTo>
                      <a:pt x="44" y="277"/>
                    </a:lnTo>
                    <a:lnTo>
                      <a:pt x="42" y="282"/>
                    </a:lnTo>
                    <a:lnTo>
                      <a:pt x="41" y="287"/>
                    </a:lnTo>
                    <a:lnTo>
                      <a:pt x="41" y="293"/>
                    </a:lnTo>
                    <a:lnTo>
                      <a:pt x="40" y="298"/>
                    </a:lnTo>
                    <a:lnTo>
                      <a:pt x="40" y="303"/>
                    </a:lnTo>
                    <a:lnTo>
                      <a:pt x="38" y="309"/>
                    </a:lnTo>
                    <a:lnTo>
                      <a:pt x="38" y="315"/>
                    </a:lnTo>
                    <a:lnTo>
                      <a:pt x="38" y="321"/>
                    </a:lnTo>
                    <a:lnTo>
                      <a:pt x="38" y="326"/>
                    </a:lnTo>
                    <a:lnTo>
                      <a:pt x="38" y="331"/>
                    </a:lnTo>
                    <a:lnTo>
                      <a:pt x="38" y="337"/>
                    </a:lnTo>
                    <a:lnTo>
                      <a:pt x="38" y="342"/>
                    </a:lnTo>
                    <a:lnTo>
                      <a:pt x="38" y="347"/>
                    </a:lnTo>
                    <a:lnTo>
                      <a:pt x="40" y="353"/>
                    </a:lnTo>
                    <a:lnTo>
                      <a:pt x="40" y="358"/>
                    </a:lnTo>
                    <a:lnTo>
                      <a:pt x="41" y="365"/>
                    </a:lnTo>
                    <a:lnTo>
                      <a:pt x="41" y="367"/>
                    </a:lnTo>
                    <a:lnTo>
                      <a:pt x="41" y="371"/>
                    </a:lnTo>
                    <a:lnTo>
                      <a:pt x="41" y="375"/>
                    </a:lnTo>
                    <a:lnTo>
                      <a:pt x="41" y="377"/>
                    </a:lnTo>
                    <a:lnTo>
                      <a:pt x="40" y="378"/>
                    </a:lnTo>
                    <a:lnTo>
                      <a:pt x="36" y="378"/>
                    </a:lnTo>
                    <a:lnTo>
                      <a:pt x="34" y="375"/>
                    </a:lnTo>
                    <a:lnTo>
                      <a:pt x="32" y="373"/>
                    </a:lnTo>
                    <a:lnTo>
                      <a:pt x="30" y="370"/>
                    </a:lnTo>
                    <a:lnTo>
                      <a:pt x="29" y="367"/>
                    </a:lnTo>
                    <a:lnTo>
                      <a:pt x="26" y="363"/>
                    </a:lnTo>
                    <a:lnTo>
                      <a:pt x="25" y="359"/>
                    </a:lnTo>
                    <a:lnTo>
                      <a:pt x="24" y="355"/>
                    </a:lnTo>
                    <a:lnTo>
                      <a:pt x="24" y="351"/>
                    </a:lnTo>
                    <a:lnTo>
                      <a:pt x="21" y="346"/>
                    </a:lnTo>
                    <a:lnTo>
                      <a:pt x="20" y="339"/>
                    </a:lnTo>
                    <a:lnTo>
                      <a:pt x="17" y="334"/>
                    </a:lnTo>
                    <a:lnTo>
                      <a:pt x="16" y="329"/>
                    </a:lnTo>
                    <a:lnTo>
                      <a:pt x="13" y="323"/>
                    </a:lnTo>
                    <a:lnTo>
                      <a:pt x="12" y="319"/>
                    </a:lnTo>
                    <a:lnTo>
                      <a:pt x="10" y="314"/>
                    </a:lnTo>
                    <a:lnTo>
                      <a:pt x="9" y="310"/>
                    </a:lnTo>
                    <a:lnTo>
                      <a:pt x="8" y="305"/>
                    </a:lnTo>
                    <a:lnTo>
                      <a:pt x="5" y="299"/>
                    </a:lnTo>
                    <a:lnTo>
                      <a:pt x="4" y="294"/>
                    </a:lnTo>
                    <a:lnTo>
                      <a:pt x="4" y="290"/>
                    </a:lnTo>
                    <a:lnTo>
                      <a:pt x="4" y="285"/>
                    </a:lnTo>
                    <a:lnTo>
                      <a:pt x="4" y="279"/>
                    </a:lnTo>
                    <a:lnTo>
                      <a:pt x="5" y="273"/>
                    </a:lnTo>
                    <a:lnTo>
                      <a:pt x="6" y="267"/>
                    </a:lnTo>
                    <a:lnTo>
                      <a:pt x="9" y="249"/>
                    </a:lnTo>
                    <a:lnTo>
                      <a:pt x="12" y="233"/>
                    </a:lnTo>
                    <a:lnTo>
                      <a:pt x="13" y="215"/>
                    </a:lnTo>
                    <a:lnTo>
                      <a:pt x="13" y="199"/>
                    </a:lnTo>
                    <a:lnTo>
                      <a:pt x="13" y="183"/>
                    </a:lnTo>
                    <a:lnTo>
                      <a:pt x="12" y="169"/>
                    </a:lnTo>
                    <a:lnTo>
                      <a:pt x="9" y="154"/>
                    </a:lnTo>
                    <a:lnTo>
                      <a:pt x="8" y="139"/>
                    </a:lnTo>
                    <a:lnTo>
                      <a:pt x="5" y="124"/>
                    </a:lnTo>
                    <a:lnTo>
                      <a:pt x="4" y="107"/>
                    </a:lnTo>
                    <a:lnTo>
                      <a:pt x="1" y="92"/>
                    </a:lnTo>
                    <a:lnTo>
                      <a:pt x="1" y="76"/>
                    </a:lnTo>
                    <a:lnTo>
                      <a:pt x="0" y="60"/>
                    </a:lnTo>
                    <a:lnTo>
                      <a:pt x="0" y="44"/>
                    </a:lnTo>
                    <a:lnTo>
                      <a:pt x="1" y="26"/>
                    </a:lnTo>
                    <a:lnTo>
                      <a:pt x="4" y="8"/>
                    </a:lnTo>
                    <a:lnTo>
                      <a:pt x="5" y="4"/>
                    </a:lnTo>
                    <a:lnTo>
                      <a:pt x="6" y="2"/>
                    </a:lnTo>
                    <a:lnTo>
                      <a:pt x="10" y="0"/>
                    </a:lnTo>
                    <a:lnTo>
                      <a:pt x="13" y="0"/>
                    </a:lnTo>
                    <a:lnTo>
                      <a:pt x="16" y="2"/>
                    </a:lnTo>
                    <a:lnTo>
                      <a:pt x="18" y="3"/>
                    </a:lnTo>
                    <a:lnTo>
                      <a:pt x="20" y="6"/>
                    </a:lnTo>
                    <a:lnTo>
                      <a:pt x="21" y="10"/>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6" name="Freeform 53"/>
              <p:cNvSpPr>
                <a:spLocks/>
              </p:cNvSpPr>
              <p:nvPr/>
            </p:nvSpPr>
            <p:spPr bwMode="auto">
              <a:xfrm>
                <a:off x="4264" y="1818"/>
                <a:ext cx="112" cy="120"/>
              </a:xfrm>
              <a:custGeom>
                <a:avLst/>
                <a:gdLst>
                  <a:gd name="T0" fmla="*/ 12 w 112"/>
                  <a:gd name="T1" fmla="*/ 0 h 120"/>
                  <a:gd name="T2" fmla="*/ 20 w 112"/>
                  <a:gd name="T3" fmla="*/ 4 h 120"/>
                  <a:gd name="T4" fmla="*/ 31 w 112"/>
                  <a:gd name="T5" fmla="*/ 6 h 120"/>
                  <a:gd name="T6" fmla="*/ 39 w 112"/>
                  <a:gd name="T7" fmla="*/ 10 h 120"/>
                  <a:gd name="T8" fmla="*/ 48 w 112"/>
                  <a:gd name="T9" fmla="*/ 14 h 120"/>
                  <a:gd name="T10" fmla="*/ 56 w 112"/>
                  <a:gd name="T11" fmla="*/ 20 h 120"/>
                  <a:gd name="T12" fmla="*/ 64 w 112"/>
                  <a:gd name="T13" fmla="*/ 25 h 120"/>
                  <a:gd name="T14" fmla="*/ 71 w 112"/>
                  <a:gd name="T15" fmla="*/ 29 h 120"/>
                  <a:gd name="T16" fmla="*/ 77 w 112"/>
                  <a:gd name="T17" fmla="*/ 36 h 120"/>
                  <a:gd name="T18" fmla="*/ 84 w 112"/>
                  <a:gd name="T19" fmla="*/ 42 h 120"/>
                  <a:gd name="T20" fmla="*/ 88 w 112"/>
                  <a:gd name="T21" fmla="*/ 49 h 120"/>
                  <a:gd name="T22" fmla="*/ 93 w 112"/>
                  <a:gd name="T23" fmla="*/ 56 h 120"/>
                  <a:gd name="T24" fmla="*/ 99 w 112"/>
                  <a:gd name="T25" fmla="*/ 64 h 120"/>
                  <a:gd name="T26" fmla="*/ 103 w 112"/>
                  <a:gd name="T27" fmla="*/ 72 h 120"/>
                  <a:gd name="T28" fmla="*/ 107 w 112"/>
                  <a:gd name="T29" fmla="*/ 82 h 120"/>
                  <a:gd name="T30" fmla="*/ 109 w 112"/>
                  <a:gd name="T31" fmla="*/ 92 h 120"/>
                  <a:gd name="T32" fmla="*/ 112 w 112"/>
                  <a:gd name="T33" fmla="*/ 103 h 120"/>
                  <a:gd name="T34" fmla="*/ 112 w 112"/>
                  <a:gd name="T35" fmla="*/ 105 h 120"/>
                  <a:gd name="T36" fmla="*/ 112 w 112"/>
                  <a:gd name="T37" fmla="*/ 108 h 120"/>
                  <a:gd name="T38" fmla="*/ 111 w 112"/>
                  <a:gd name="T39" fmla="*/ 111 h 120"/>
                  <a:gd name="T40" fmla="*/ 109 w 112"/>
                  <a:gd name="T41" fmla="*/ 115 h 120"/>
                  <a:gd name="T42" fmla="*/ 105 w 112"/>
                  <a:gd name="T43" fmla="*/ 117 h 120"/>
                  <a:gd name="T44" fmla="*/ 101 w 112"/>
                  <a:gd name="T45" fmla="*/ 120 h 120"/>
                  <a:gd name="T46" fmla="*/ 97 w 112"/>
                  <a:gd name="T47" fmla="*/ 120 h 120"/>
                  <a:gd name="T48" fmla="*/ 95 w 112"/>
                  <a:gd name="T49" fmla="*/ 120 h 120"/>
                  <a:gd name="T50" fmla="*/ 92 w 112"/>
                  <a:gd name="T51" fmla="*/ 119 h 120"/>
                  <a:gd name="T52" fmla="*/ 89 w 112"/>
                  <a:gd name="T53" fmla="*/ 119 h 120"/>
                  <a:gd name="T54" fmla="*/ 87 w 112"/>
                  <a:gd name="T55" fmla="*/ 116 h 120"/>
                  <a:gd name="T56" fmla="*/ 85 w 112"/>
                  <a:gd name="T57" fmla="*/ 113 h 120"/>
                  <a:gd name="T58" fmla="*/ 83 w 112"/>
                  <a:gd name="T59" fmla="*/ 111 h 120"/>
                  <a:gd name="T60" fmla="*/ 83 w 112"/>
                  <a:gd name="T61" fmla="*/ 108 h 120"/>
                  <a:gd name="T62" fmla="*/ 80 w 112"/>
                  <a:gd name="T63" fmla="*/ 98 h 120"/>
                  <a:gd name="T64" fmla="*/ 77 w 112"/>
                  <a:gd name="T65" fmla="*/ 90 h 120"/>
                  <a:gd name="T66" fmla="*/ 75 w 112"/>
                  <a:gd name="T67" fmla="*/ 82 h 120"/>
                  <a:gd name="T68" fmla="*/ 72 w 112"/>
                  <a:gd name="T69" fmla="*/ 77 h 120"/>
                  <a:gd name="T70" fmla="*/ 68 w 112"/>
                  <a:gd name="T71" fmla="*/ 68 h 120"/>
                  <a:gd name="T72" fmla="*/ 65 w 112"/>
                  <a:gd name="T73" fmla="*/ 61 h 120"/>
                  <a:gd name="T74" fmla="*/ 61 w 112"/>
                  <a:gd name="T75" fmla="*/ 56 h 120"/>
                  <a:gd name="T76" fmla="*/ 57 w 112"/>
                  <a:gd name="T77" fmla="*/ 50 h 120"/>
                  <a:gd name="T78" fmla="*/ 52 w 112"/>
                  <a:gd name="T79" fmla="*/ 44 h 120"/>
                  <a:gd name="T80" fmla="*/ 47 w 112"/>
                  <a:gd name="T81" fmla="*/ 38 h 120"/>
                  <a:gd name="T82" fmla="*/ 41 w 112"/>
                  <a:gd name="T83" fmla="*/ 34 h 120"/>
                  <a:gd name="T84" fmla="*/ 35 w 112"/>
                  <a:gd name="T85" fmla="*/ 29 h 120"/>
                  <a:gd name="T86" fmla="*/ 28 w 112"/>
                  <a:gd name="T87" fmla="*/ 25 h 120"/>
                  <a:gd name="T88" fmla="*/ 23 w 112"/>
                  <a:gd name="T89" fmla="*/ 22 h 120"/>
                  <a:gd name="T90" fmla="*/ 15 w 112"/>
                  <a:gd name="T91" fmla="*/ 18 h 120"/>
                  <a:gd name="T92" fmla="*/ 7 w 112"/>
                  <a:gd name="T93" fmla="*/ 16 h 120"/>
                  <a:gd name="T94" fmla="*/ 4 w 112"/>
                  <a:gd name="T95" fmla="*/ 14 h 120"/>
                  <a:gd name="T96" fmla="*/ 1 w 112"/>
                  <a:gd name="T97" fmla="*/ 12 h 120"/>
                  <a:gd name="T98" fmla="*/ 0 w 112"/>
                  <a:gd name="T99" fmla="*/ 8 h 120"/>
                  <a:gd name="T100" fmla="*/ 1 w 112"/>
                  <a:gd name="T101" fmla="*/ 5 h 120"/>
                  <a:gd name="T102" fmla="*/ 1 w 112"/>
                  <a:gd name="T103" fmla="*/ 2 h 120"/>
                  <a:gd name="T104" fmla="*/ 5 w 112"/>
                  <a:gd name="T105" fmla="*/ 1 h 120"/>
                  <a:gd name="T106" fmla="*/ 7 w 112"/>
                  <a:gd name="T107" fmla="*/ 0 h 120"/>
                  <a:gd name="T108" fmla="*/ 12 w 112"/>
                  <a:gd name="T109" fmla="*/ 0 h 120"/>
                  <a:gd name="T110" fmla="*/ 12 w 112"/>
                  <a:gd name="T111" fmla="*/ 0 h 1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2" h="120">
                    <a:moveTo>
                      <a:pt x="12" y="0"/>
                    </a:moveTo>
                    <a:lnTo>
                      <a:pt x="20" y="4"/>
                    </a:lnTo>
                    <a:lnTo>
                      <a:pt x="31" y="6"/>
                    </a:lnTo>
                    <a:lnTo>
                      <a:pt x="39" y="10"/>
                    </a:lnTo>
                    <a:lnTo>
                      <a:pt x="48" y="14"/>
                    </a:lnTo>
                    <a:lnTo>
                      <a:pt x="56" y="20"/>
                    </a:lnTo>
                    <a:lnTo>
                      <a:pt x="64" y="25"/>
                    </a:lnTo>
                    <a:lnTo>
                      <a:pt x="71" y="29"/>
                    </a:lnTo>
                    <a:lnTo>
                      <a:pt x="77" y="36"/>
                    </a:lnTo>
                    <a:lnTo>
                      <a:pt x="84" y="42"/>
                    </a:lnTo>
                    <a:lnTo>
                      <a:pt x="88" y="49"/>
                    </a:lnTo>
                    <a:lnTo>
                      <a:pt x="93" y="56"/>
                    </a:lnTo>
                    <a:lnTo>
                      <a:pt x="99" y="64"/>
                    </a:lnTo>
                    <a:lnTo>
                      <a:pt x="103" y="72"/>
                    </a:lnTo>
                    <a:lnTo>
                      <a:pt x="107" y="82"/>
                    </a:lnTo>
                    <a:lnTo>
                      <a:pt x="109" y="92"/>
                    </a:lnTo>
                    <a:lnTo>
                      <a:pt x="112" y="103"/>
                    </a:lnTo>
                    <a:lnTo>
                      <a:pt x="112" y="105"/>
                    </a:lnTo>
                    <a:lnTo>
                      <a:pt x="112" y="108"/>
                    </a:lnTo>
                    <a:lnTo>
                      <a:pt x="111" y="111"/>
                    </a:lnTo>
                    <a:lnTo>
                      <a:pt x="109" y="115"/>
                    </a:lnTo>
                    <a:lnTo>
                      <a:pt x="105" y="117"/>
                    </a:lnTo>
                    <a:lnTo>
                      <a:pt x="101" y="120"/>
                    </a:lnTo>
                    <a:lnTo>
                      <a:pt x="97" y="120"/>
                    </a:lnTo>
                    <a:lnTo>
                      <a:pt x="95" y="120"/>
                    </a:lnTo>
                    <a:lnTo>
                      <a:pt x="92" y="119"/>
                    </a:lnTo>
                    <a:lnTo>
                      <a:pt x="89" y="119"/>
                    </a:lnTo>
                    <a:lnTo>
                      <a:pt x="87" y="116"/>
                    </a:lnTo>
                    <a:lnTo>
                      <a:pt x="85" y="113"/>
                    </a:lnTo>
                    <a:lnTo>
                      <a:pt x="83" y="111"/>
                    </a:lnTo>
                    <a:lnTo>
                      <a:pt x="83" y="108"/>
                    </a:lnTo>
                    <a:lnTo>
                      <a:pt x="80" y="98"/>
                    </a:lnTo>
                    <a:lnTo>
                      <a:pt x="77" y="90"/>
                    </a:lnTo>
                    <a:lnTo>
                      <a:pt x="75" y="82"/>
                    </a:lnTo>
                    <a:lnTo>
                      <a:pt x="72" y="77"/>
                    </a:lnTo>
                    <a:lnTo>
                      <a:pt x="68" y="68"/>
                    </a:lnTo>
                    <a:lnTo>
                      <a:pt x="65" y="61"/>
                    </a:lnTo>
                    <a:lnTo>
                      <a:pt x="61" y="56"/>
                    </a:lnTo>
                    <a:lnTo>
                      <a:pt x="57" y="50"/>
                    </a:lnTo>
                    <a:lnTo>
                      <a:pt x="52" y="44"/>
                    </a:lnTo>
                    <a:lnTo>
                      <a:pt x="47" y="38"/>
                    </a:lnTo>
                    <a:lnTo>
                      <a:pt x="41" y="34"/>
                    </a:lnTo>
                    <a:lnTo>
                      <a:pt x="35" y="29"/>
                    </a:lnTo>
                    <a:lnTo>
                      <a:pt x="28" y="25"/>
                    </a:lnTo>
                    <a:lnTo>
                      <a:pt x="23" y="22"/>
                    </a:lnTo>
                    <a:lnTo>
                      <a:pt x="15" y="18"/>
                    </a:lnTo>
                    <a:lnTo>
                      <a:pt x="7" y="16"/>
                    </a:lnTo>
                    <a:lnTo>
                      <a:pt x="4" y="14"/>
                    </a:lnTo>
                    <a:lnTo>
                      <a:pt x="1" y="12"/>
                    </a:lnTo>
                    <a:lnTo>
                      <a:pt x="0" y="8"/>
                    </a:lnTo>
                    <a:lnTo>
                      <a:pt x="1" y="5"/>
                    </a:lnTo>
                    <a:lnTo>
                      <a:pt x="1" y="2"/>
                    </a:lnTo>
                    <a:lnTo>
                      <a:pt x="5" y="1"/>
                    </a:lnTo>
                    <a:lnTo>
                      <a:pt x="7" y="0"/>
                    </a:lnTo>
                    <a:lnTo>
                      <a:pt x="12" y="0"/>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7" name="Freeform 54"/>
              <p:cNvSpPr>
                <a:spLocks/>
              </p:cNvSpPr>
              <p:nvPr/>
            </p:nvSpPr>
            <p:spPr bwMode="auto">
              <a:xfrm>
                <a:off x="4201" y="1908"/>
                <a:ext cx="160" cy="178"/>
              </a:xfrm>
              <a:custGeom>
                <a:avLst/>
                <a:gdLst>
                  <a:gd name="T0" fmla="*/ 158 w 160"/>
                  <a:gd name="T1" fmla="*/ 17 h 178"/>
                  <a:gd name="T2" fmla="*/ 147 w 160"/>
                  <a:gd name="T3" fmla="*/ 26 h 178"/>
                  <a:gd name="T4" fmla="*/ 136 w 160"/>
                  <a:gd name="T5" fmla="*/ 37 h 178"/>
                  <a:gd name="T6" fmla="*/ 127 w 160"/>
                  <a:gd name="T7" fmla="*/ 46 h 178"/>
                  <a:gd name="T8" fmla="*/ 119 w 160"/>
                  <a:gd name="T9" fmla="*/ 57 h 178"/>
                  <a:gd name="T10" fmla="*/ 111 w 160"/>
                  <a:gd name="T11" fmla="*/ 66 h 178"/>
                  <a:gd name="T12" fmla="*/ 103 w 160"/>
                  <a:gd name="T13" fmla="*/ 75 h 178"/>
                  <a:gd name="T14" fmla="*/ 95 w 160"/>
                  <a:gd name="T15" fmla="*/ 85 h 178"/>
                  <a:gd name="T16" fmla="*/ 88 w 160"/>
                  <a:gd name="T17" fmla="*/ 94 h 178"/>
                  <a:gd name="T18" fmla="*/ 82 w 160"/>
                  <a:gd name="T19" fmla="*/ 103 h 178"/>
                  <a:gd name="T20" fmla="*/ 74 w 160"/>
                  <a:gd name="T21" fmla="*/ 111 h 178"/>
                  <a:gd name="T22" fmla="*/ 67 w 160"/>
                  <a:gd name="T23" fmla="*/ 121 h 178"/>
                  <a:gd name="T24" fmla="*/ 59 w 160"/>
                  <a:gd name="T25" fmla="*/ 131 h 178"/>
                  <a:gd name="T26" fmla="*/ 50 w 160"/>
                  <a:gd name="T27" fmla="*/ 141 h 178"/>
                  <a:gd name="T28" fmla="*/ 42 w 160"/>
                  <a:gd name="T29" fmla="*/ 150 h 178"/>
                  <a:gd name="T30" fmla="*/ 34 w 160"/>
                  <a:gd name="T31" fmla="*/ 161 h 178"/>
                  <a:gd name="T32" fmla="*/ 24 w 160"/>
                  <a:gd name="T33" fmla="*/ 173 h 178"/>
                  <a:gd name="T34" fmla="*/ 19 w 160"/>
                  <a:gd name="T35" fmla="*/ 175 h 178"/>
                  <a:gd name="T36" fmla="*/ 14 w 160"/>
                  <a:gd name="T37" fmla="*/ 178 h 178"/>
                  <a:gd name="T38" fmla="*/ 10 w 160"/>
                  <a:gd name="T39" fmla="*/ 177 h 178"/>
                  <a:gd name="T40" fmla="*/ 6 w 160"/>
                  <a:gd name="T41" fmla="*/ 174 h 178"/>
                  <a:gd name="T42" fmla="*/ 2 w 160"/>
                  <a:gd name="T43" fmla="*/ 170 h 178"/>
                  <a:gd name="T44" fmla="*/ 0 w 160"/>
                  <a:gd name="T45" fmla="*/ 166 h 178"/>
                  <a:gd name="T46" fmla="*/ 0 w 160"/>
                  <a:gd name="T47" fmla="*/ 161 h 178"/>
                  <a:gd name="T48" fmla="*/ 3 w 160"/>
                  <a:gd name="T49" fmla="*/ 157 h 178"/>
                  <a:gd name="T50" fmla="*/ 12 w 160"/>
                  <a:gd name="T51" fmla="*/ 145 h 178"/>
                  <a:gd name="T52" fmla="*/ 22 w 160"/>
                  <a:gd name="T53" fmla="*/ 134 h 178"/>
                  <a:gd name="T54" fmla="*/ 30 w 160"/>
                  <a:gd name="T55" fmla="*/ 123 h 178"/>
                  <a:gd name="T56" fmla="*/ 39 w 160"/>
                  <a:gd name="T57" fmla="*/ 114 h 178"/>
                  <a:gd name="T58" fmla="*/ 47 w 160"/>
                  <a:gd name="T59" fmla="*/ 105 h 178"/>
                  <a:gd name="T60" fmla="*/ 56 w 160"/>
                  <a:gd name="T61" fmla="*/ 95 h 178"/>
                  <a:gd name="T62" fmla="*/ 64 w 160"/>
                  <a:gd name="T63" fmla="*/ 87 h 178"/>
                  <a:gd name="T64" fmla="*/ 72 w 160"/>
                  <a:gd name="T65" fmla="*/ 78 h 178"/>
                  <a:gd name="T66" fmla="*/ 80 w 160"/>
                  <a:gd name="T67" fmla="*/ 70 h 178"/>
                  <a:gd name="T68" fmla="*/ 88 w 160"/>
                  <a:gd name="T69" fmla="*/ 61 h 178"/>
                  <a:gd name="T70" fmla="*/ 96 w 160"/>
                  <a:gd name="T71" fmla="*/ 51 h 178"/>
                  <a:gd name="T72" fmla="*/ 106 w 160"/>
                  <a:gd name="T73" fmla="*/ 43 h 178"/>
                  <a:gd name="T74" fmla="*/ 114 w 160"/>
                  <a:gd name="T75" fmla="*/ 34 h 178"/>
                  <a:gd name="T76" fmla="*/ 123 w 160"/>
                  <a:gd name="T77" fmla="*/ 25 h 178"/>
                  <a:gd name="T78" fmla="*/ 134 w 160"/>
                  <a:gd name="T79" fmla="*/ 14 h 178"/>
                  <a:gd name="T80" fmla="*/ 144 w 160"/>
                  <a:gd name="T81" fmla="*/ 4 h 178"/>
                  <a:gd name="T82" fmla="*/ 147 w 160"/>
                  <a:gd name="T83" fmla="*/ 0 h 178"/>
                  <a:gd name="T84" fmla="*/ 151 w 160"/>
                  <a:gd name="T85" fmla="*/ 0 h 178"/>
                  <a:gd name="T86" fmla="*/ 155 w 160"/>
                  <a:gd name="T87" fmla="*/ 2 h 178"/>
                  <a:gd name="T88" fmla="*/ 158 w 160"/>
                  <a:gd name="T89" fmla="*/ 3 h 178"/>
                  <a:gd name="T90" fmla="*/ 159 w 160"/>
                  <a:gd name="T91" fmla="*/ 6 h 178"/>
                  <a:gd name="T92" fmla="*/ 160 w 160"/>
                  <a:gd name="T93" fmla="*/ 10 h 178"/>
                  <a:gd name="T94" fmla="*/ 160 w 160"/>
                  <a:gd name="T95" fmla="*/ 13 h 178"/>
                  <a:gd name="T96" fmla="*/ 158 w 160"/>
                  <a:gd name="T97" fmla="*/ 17 h 178"/>
                  <a:gd name="T98" fmla="*/ 158 w 160"/>
                  <a:gd name="T99" fmla="*/ 17 h 1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0" h="178">
                    <a:moveTo>
                      <a:pt x="158" y="17"/>
                    </a:moveTo>
                    <a:lnTo>
                      <a:pt x="147" y="26"/>
                    </a:lnTo>
                    <a:lnTo>
                      <a:pt x="136" y="37"/>
                    </a:lnTo>
                    <a:lnTo>
                      <a:pt x="127" y="46"/>
                    </a:lnTo>
                    <a:lnTo>
                      <a:pt x="119" y="57"/>
                    </a:lnTo>
                    <a:lnTo>
                      <a:pt x="111" y="66"/>
                    </a:lnTo>
                    <a:lnTo>
                      <a:pt x="103" y="75"/>
                    </a:lnTo>
                    <a:lnTo>
                      <a:pt x="95" y="85"/>
                    </a:lnTo>
                    <a:lnTo>
                      <a:pt x="88" y="94"/>
                    </a:lnTo>
                    <a:lnTo>
                      <a:pt x="82" y="103"/>
                    </a:lnTo>
                    <a:lnTo>
                      <a:pt x="74" y="111"/>
                    </a:lnTo>
                    <a:lnTo>
                      <a:pt x="67" y="121"/>
                    </a:lnTo>
                    <a:lnTo>
                      <a:pt x="59" y="131"/>
                    </a:lnTo>
                    <a:lnTo>
                      <a:pt x="50" y="141"/>
                    </a:lnTo>
                    <a:lnTo>
                      <a:pt x="42" y="150"/>
                    </a:lnTo>
                    <a:lnTo>
                      <a:pt x="34" y="161"/>
                    </a:lnTo>
                    <a:lnTo>
                      <a:pt x="24" y="173"/>
                    </a:lnTo>
                    <a:lnTo>
                      <a:pt x="19" y="175"/>
                    </a:lnTo>
                    <a:lnTo>
                      <a:pt x="14" y="178"/>
                    </a:lnTo>
                    <a:lnTo>
                      <a:pt x="10" y="177"/>
                    </a:lnTo>
                    <a:lnTo>
                      <a:pt x="6" y="174"/>
                    </a:lnTo>
                    <a:lnTo>
                      <a:pt x="2" y="170"/>
                    </a:lnTo>
                    <a:lnTo>
                      <a:pt x="0" y="166"/>
                    </a:lnTo>
                    <a:lnTo>
                      <a:pt x="0" y="161"/>
                    </a:lnTo>
                    <a:lnTo>
                      <a:pt x="3" y="157"/>
                    </a:lnTo>
                    <a:lnTo>
                      <a:pt x="12" y="145"/>
                    </a:lnTo>
                    <a:lnTo>
                      <a:pt x="22" y="134"/>
                    </a:lnTo>
                    <a:lnTo>
                      <a:pt x="30" y="123"/>
                    </a:lnTo>
                    <a:lnTo>
                      <a:pt x="39" y="114"/>
                    </a:lnTo>
                    <a:lnTo>
                      <a:pt x="47" y="105"/>
                    </a:lnTo>
                    <a:lnTo>
                      <a:pt x="56" y="95"/>
                    </a:lnTo>
                    <a:lnTo>
                      <a:pt x="64" y="87"/>
                    </a:lnTo>
                    <a:lnTo>
                      <a:pt x="72" y="78"/>
                    </a:lnTo>
                    <a:lnTo>
                      <a:pt x="80" y="70"/>
                    </a:lnTo>
                    <a:lnTo>
                      <a:pt x="88" y="61"/>
                    </a:lnTo>
                    <a:lnTo>
                      <a:pt x="96" y="51"/>
                    </a:lnTo>
                    <a:lnTo>
                      <a:pt x="106" y="43"/>
                    </a:lnTo>
                    <a:lnTo>
                      <a:pt x="114" y="34"/>
                    </a:lnTo>
                    <a:lnTo>
                      <a:pt x="123" y="25"/>
                    </a:lnTo>
                    <a:lnTo>
                      <a:pt x="134" y="14"/>
                    </a:lnTo>
                    <a:lnTo>
                      <a:pt x="144" y="4"/>
                    </a:lnTo>
                    <a:lnTo>
                      <a:pt x="147" y="0"/>
                    </a:lnTo>
                    <a:lnTo>
                      <a:pt x="151" y="0"/>
                    </a:lnTo>
                    <a:lnTo>
                      <a:pt x="155" y="2"/>
                    </a:lnTo>
                    <a:lnTo>
                      <a:pt x="158" y="3"/>
                    </a:lnTo>
                    <a:lnTo>
                      <a:pt x="159" y="6"/>
                    </a:lnTo>
                    <a:lnTo>
                      <a:pt x="160" y="10"/>
                    </a:lnTo>
                    <a:lnTo>
                      <a:pt x="160" y="13"/>
                    </a:lnTo>
                    <a:lnTo>
                      <a:pt x="158" y="17"/>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8" name="Freeform 55"/>
              <p:cNvSpPr>
                <a:spLocks/>
              </p:cNvSpPr>
              <p:nvPr/>
            </p:nvSpPr>
            <p:spPr bwMode="auto">
              <a:xfrm>
                <a:off x="4352" y="1963"/>
                <a:ext cx="296" cy="36"/>
              </a:xfrm>
              <a:custGeom>
                <a:avLst/>
                <a:gdLst>
                  <a:gd name="T0" fmla="*/ 11 w 296"/>
                  <a:gd name="T1" fmla="*/ 0 h 36"/>
                  <a:gd name="T2" fmla="*/ 29 w 296"/>
                  <a:gd name="T3" fmla="*/ 0 h 36"/>
                  <a:gd name="T4" fmla="*/ 47 w 296"/>
                  <a:gd name="T5" fmla="*/ 0 h 36"/>
                  <a:gd name="T6" fmla="*/ 64 w 296"/>
                  <a:gd name="T7" fmla="*/ 0 h 36"/>
                  <a:gd name="T8" fmla="*/ 81 w 296"/>
                  <a:gd name="T9" fmla="*/ 2 h 36"/>
                  <a:gd name="T10" fmla="*/ 97 w 296"/>
                  <a:gd name="T11" fmla="*/ 2 h 36"/>
                  <a:gd name="T12" fmla="*/ 113 w 296"/>
                  <a:gd name="T13" fmla="*/ 2 h 36"/>
                  <a:gd name="T14" fmla="*/ 129 w 296"/>
                  <a:gd name="T15" fmla="*/ 3 h 36"/>
                  <a:gd name="T16" fmla="*/ 145 w 296"/>
                  <a:gd name="T17" fmla="*/ 4 h 36"/>
                  <a:gd name="T18" fmla="*/ 162 w 296"/>
                  <a:gd name="T19" fmla="*/ 4 h 36"/>
                  <a:gd name="T20" fmla="*/ 176 w 296"/>
                  <a:gd name="T21" fmla="*/ 4 h 36"/>
                  <a:gd name="T22" fmla="*/ 192 w 296"/>
                  <a:gd name="T23" fmla="*/ 4 h 36"/>
                  <a:gd name="T24" fmla="*/ 210 w 296"/>
                  <a:gd name="T25" fmla="*/ 6 h 36"/>
                  <a:gd name="T26" fmla="*/ 226 w 296"/>
                  <a:gd name="T27" fmla="*/ 7 h 36"/>
                  <a:gd name="T28" fmla="*/ 243 w 296"/>
                  <a:gd name="T29" fmla="*/ 7 h 36"/>
                  <a:gd name="T30" fmla="*/ 262 w 296"/>
                  <a:gd name="T31" fmla="*/ 7 h 36"/>
                  <a:gd name="T32" fmla="*/ 282 w 296"/>
                  <a:gd name="T33" fmla="*/ 7 h 36"/>
                  <a:gd name="T34" fmla="*/ 284 w 296"/>
                  <a:gd name="T35" fmla="*/ 7 h 36"/>
                  <a:gd name="T36" fmla="*/ 287 w 296"/>
                  <a:gd name="T37" fmla="*/ 8 h 36"/>
                  <a:gd name="T38" fmla="*/ 290 w 296"/>
                  <a:gd name="T39" fmla="*/ 10 h 36"/>
                  <a:gd name="T40" fmla="*/ 292 w 296"/>
                  <a:gd name="T41" fmla="*/ 12 h 36"/>
                  <a:gd name="T42" fmla="*/ 295 w 296"/>
                  <a:gd name="T43" fmla="*/ 16 h 36"/>
                  <a:gd name="T44" fmla="*/ 296 w 296"/>
                  <a:gd name="T45" fmla="*/ 22 h 36"/>
                  <a:gd name="T46" fmla="*/ 295 w 296"/>
                  <a:gd name="T47" fmla="*/ 27 h 36"/>
                  <a:gd name="T48" fmla="*/ 292 w 296"/>
                  <a:gd name="T49" fmla="*/ 32 h 36"/>
                  <a:gd name="T50" fmla="*/ 290 w 296"/>
                  <a:gd name="T51" fmla="*/ 34 h 36"/>
                  <a:gd name="T52" fmla="*/ 287 w 296"/>
                  <a:gd name="T53" fmla="*/ 35 h 36"/>
                  <a:gd name="T54" fmla="*/ 284 w 296"/>
                  <a:gd name="T55" fmla="*/ 36 h 36"/>
                  <a:gd name="T56" fmla="*/ 282 w 296"/>
                  <a:gd name="T57" fmla="*/ 36 h 36"/>
                  <a:gd name="T58" fmla="*/ 262 w 296"/>
                  <a:gd name="T59" fmla="*/ 36 h 36"/>
                  <a:gd name="T60" fmla="*/ 243 w 296"/>
                  <a:gd name="T61" fmla="*/ 35 h 36"/>
                  <a:gd name="T62" fmla="*/ 226 w 296"/>
                  <a:gd name="T63" fmla="*/ 35 h 36"/>
                  <a:gd name="T64" fmla="*/ 210 w 296"/>
                  <a:gd name="T65" fmla="*/ 34 h 36"/>
                  <a:gd name="T66" fmla="*/ 192 w 296"/>
                  <a:gd name="T67" fmla="*/ 32 h 36"/>
                  <a:gd name="T68" fmla="*/ 176 w 296"/>
                  <a:gd name="T69" fmla="*/ 31 h 36"/>
                  <a:gd name="T70" fmla="*/ 162 w 296"/>
                  <a:gd name="T71" fmla="*/ 30 h 36"/>
                  <a:gd name="T72" fmla="*/ 145 w 296"/>
                  <a:gd name="T73" fmla="*/ 28 h 36"/>
                  <a:gd name="T74" fmla="*/ 129 w 296"/>
                  <a:gd name="T75" fmla="*/ 27 h 36"/>
                  <a:gd name="T76" fmla="*/ 113 w 296"/>
                  <a:gd name="T77" fmla="*/ 26 h 36"/>
                  <a:gd name="T78" fmla="*/ 97 w 296"/>
                  <a:gd name="T79" fmla="*/ 24 h 36"/>
                  <a:gd name="T80" fmla="*/ 81 w 296"/>
                  <a:gd name="T81" fmla="*/ 23 h 36"/>
                  <a:gd name="T82" fmla="*/ 64 w 296"/>
                  <a:gd name="T83" fmla="*/ 22 h 36"/>
                  <a:gd name="T84" fmla="*/ 47 w 296"/>
                  <a:gd name="T85" fmla="*/ 22 h 36"/>
                  <a:gd name="T86" fmla="*/ 29 w 296"/>
                  <a:gd name="T87" fmla="*/ 22 h 36"/>
                  <a:gd name="T88" fmla="*/ 11 w 296"/>
                  <a:gd name="T89" fmla="*/ 22 h 36"/>
                  <a:gd name="T90" fmla="*/ 5 w 296"/>
                  <a:gd name="T91" fmla="*/ 20 h 36"/>
                  <a:gd name="T92" fmla="*/ 3 w 296"/>
                  <a:gd name="T93" fmla="*/ 18 h 36"/>
                  <a:gd name="T94" fmla="*/ 0 w 296"/>
                  <a:gd name="T95" fmla="*/ 15 h 36"/>
                  <a:gd name="T96" fmla="*/ 0 w 296"/>
                  <a:gd name="T97" fmla="*/ 11 h 36"/>
                  <a:gd name="T98" fmla="*/ 0 w 296"/>
                  <a:gd name="T99" fmla="*/ 7 h 36"/>
                  <a:gd name="T100" fmla="*/ 3 w 296"/>
                  <a:gd name="T101" fmla="*/ 3 h 36"/>
                  <a:gd name="T102" fmla="*/ 5 w 296"/>
                  <a:gd name="T103" fmla="*/ 2 h 36"/>
                  <a:gd name="T104" fmla="*/ 11 w 296"/>
                  <a:gd name="T105" fmla="*/ 0 h 36"/>
                  <a:gd name="T106" fmla="*/ 11 w 296"/>
                  <a:gd name="T107" fmla="*/ 0 h 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 h="36">
                    <a:moveTo>
                      <a:pt x="11" y="0"/>
                    </a:moveTo>
                    <a:lnTo>
                      <a:pt x="29" y="0"/>
                    </a:lnTo>
                    <a:lnTo>
                      <a:pt x="47" y="0"/>
                    </a:lnTo>
                    <a:lnTo>
                      <a:pt x="64" y="0"/>
                    </a:lnTo>
                    <a:lnTo>
                      <a:pt x="81" y="2"/>
                    </a:lnTo>
                    <a:lnTo>
                      <a:pt x="97" y="2"/>
                    </a:lnTo>
                    <a:lnTo>
                      <a:pt x="113" y="2"/>
                    </a:lnTo>
                    <a:lnTo>
                      <a:pt x="129" y="3"/>
                    </a:lnTo>
                    <a:lnTo>
                      <a:pt x="145" y="4"/>
                    </a:lnTo>
                    <a:lnTo>
                      <a:pt x="162" y="4"/>
                    </a:lnTo>
                    <a:lnTo>
                      <a:pt x="176" y="4"/>
                    </a:lnTo>
                    <a:lnTo>
                      <a:pt x="192" y="4"/>
                    </a:lnTo>
                    <a:lnTo>
                      <a:pt x="210" y="6"/>
                    </a:lnTo>
                    <a:lnTo>
                      <a:pt x="226" y="7"/>
                    </a:lnTo>
                    <a:lnTo>
                      <a:pt x="243" y="7"/>
                    </a:lnTo>
                    <a:lnTo>
                      <a:pt x="262" y="7"/>
                    </a:lnTo>
                    <a:lnTo>
                      <a:pt x="282" y="7"/>
                    </a:lnTo>
                    <a:lnTo>
                      <a:pt x="284" y="7"/>
                    </a:lnTo>
                    <a:lnTo>
                      <a:pt x="287" y="8"/>
                    </a:lnTo>
                    <a:lnTo>
                      <a:pt x="290" y="10"/>
                    </a:lnTo>
                    <a:lnTo>
                      <a:pt x="292" y="12"/>
                    </a:lnTo>
                    <a:lnTo>
                      <a:pt x="295" y="16"/>
                    </a:lnTo>
                    <a:lnTo>
                      <a:pt x="296" y="22"/>
                    </a:lnTo>
                    <a:lnTo>
                      <a:pt x="295" y="27"/>
                    </a:lnTo>
                    <a:lnTo>
                      <a:pt x="292" y="32"/>
                    </a:lnTo>
                    <a:lnTo>
                      <a:pt x="290" y="34"/>
                    </a:lnTo>
                    <a:lnTo>
                      <a:pt x="287" y="35"/>
                    </a:lnTo>
                    <a:lnTo>
                      <a:pt x="284" y="36"/>
                    </a:lnTo>
                    <a:lnTo>
                      <a:pt x="282" y="36"/>
                    </a:lnTo>
                    <a:lnTo>
                      <a:pt x="262" y="36"/>
                    </a:lnTo>
                    <a:lnTo>
                      <a:pt x="243" y="35"/>
                    </a:lnTo>
                    <a:lnTo>
                      <a:pt x="226" y="35"/>
                    </a:lnTo>
                    <a:lnTo>
                      <a:pt x="210" y="34"/>
                    </a:lnTo>
                    <a:lnTo>
                      <a:pt x="192" y="32"/>
                    </a:lnTo>
                    <a:lnTo>
                      <a:pt x="176" y="31"/>
                    </a:lnTo>
                    <a:lnTo>
                      <a:pt x="162" y="30"/>
                    </a:lnTo>
                    <a:lnTo>
                      <a:pt x="145" y="28"/>
                    </a:lnTo>
                    <a:lnTo>
                      <a:pt x="129" y="27"/>
                    </a:lnTo>
                    <a:lnTo>
                      <a:pt x="113" y="26"/>
                    </a:lnTo>
                    <a:lnTo>
                      <a:pt x="97" y="24"/>
                    </a:lnTo>
                    <a:lnTo>
                      <a:pt x="81" y="23"/>
                    </a:lnTo>
                    <a:lnTo>
                      <a:pt x="64" y="22"/>
                    </a:lnTo>
                    <a:lnTo>
                      <a:pt x="47" y="22"/>
                    </a:lnTo>
                    <a:lnTo>
                      <a:pt x="29" y="22"/>
                    </a:lnTo>
                    <a:lnTo>
                      <a:pt x="11" y="22"/>
                    </a:lnTo>
                    <a:lnTo>
                      <a:pt x="5" y="20"/>
                    </a:lnTo>
                    <a:lnTo>
                      <a:pt x="3" y="18"/>
                    </a:lnTo>
                    <a:lnTo>
                      <a:pt x="0" y="15"/>
                    </a:lnTo>
                    <a:lnTo>
                      <a:pt x="0" y="11"/>
                    </a:lnTo>
                    <a:lnTo>
                      <a:pt x="0" y="7"/>
                    </a:lnTo>
                    <a:lnTo>
                      <a:pt x="3" y="3"/>
                    </a:lnTo>
                    <a:lnTo>
                      <a:pt x="5" y="2"/>
                    </a:lnTo>
                    <a:lnTo>
                      <a:pt x="11" y="0"/>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19" name="Freeform 56"/>
              <p:cNvSpPr>
                <a:spLocks/>
              </p:cNvSpPr>
              <p:nvPr/>
            </p:nvSpPr>
            <p:spPr bwMode="auto">
              <a:xfrm>
                <a:off x="4626" y="1953"/>
                <a:ext cx="29" cy="405"/>
              </a:xfrm>
              <a:custGeom>
                <a:avLst/>
                <a:gdLst>
                  <a:gd name="T0" fmla="*/ 17 w 29"/>
                  <a:gd name="T1" fmla="*/ 9 h 405"/>
                  <a:gd name="T2" fmla="*/ 16 w 29"/>
                  <a:gd name="T3" fmla="*/ 16 h 405"/>
                  <a:gd name="T4" fmla="*/ 17 w 29"/>
                  <a:gd name="T5" fmla="*/ 28 h 405"/>
                  <a:gd name="T6" fmla="*/ 17 w 29"/>
                  <a:gd name="T7" fmla="*/ 44 h 405"/>
                  <a:gd name="T8" fmla="*/ 18 w 29"/>
                  <a:gd name="T9" fmla="*/ 62 h 405"/>
                  <a:gd name="T10" fmla="*/ 20 w 29"/>
                  <a:gd name="T11" fmla="*/ 84 h 405"/>
                  <a:gd name="T12" fmla="*/ 21 w 29"/>
                  <a:gd name="T13" fmla="*/ 108 h 405"/>
                  <a:gd name="T14" fmla="*/ 22 w 29"/>
                  <a:gd name="T15" fmla="*/ 133 h 405"/>
                  <a:gd name="T16" fmla="*/ 25 w 29"/>
                  <a:gd name="T17" fmla="*/ 161 h 405"/>
                  <a:gd name="T18" fmla="*/ 25 w 29"/>
                  <a:gd name="T19" fmla="*/ 189 h 405"/>
                  <a:gd name="T20" fmla="*/ 26 w 29"/>
                  <a:gd name="T21" fmla="*/ 221 h 405"/>
                  <a:gd name="T22" fmla="*/ 28 w 29"/>
                  <a:gd name="T23" fmla="*/ 251 h 405"/>
                  <a:gd name="T24" fmla="*/ 29 w 29"/>
                  <a:gd name="T25" fmla="*/ 281 h 405"/>
                  <a:gd name="T26" fmla="*/ 28 w 29"/>
                  <a:gd name="T27" fmla="*/ 312 h 405"/>
                  <a:gd name="T28" fmla="*/ 28 w 29"/>
                  <a:gd name="T29" fmla="*/ 341 h 405"/>
                  <a:gd name="T30" fmla="*/ 28 w 29"/>
                  <a:gd name="T31" fmla="*/ 369 h 405"/>
                  <a:gd name="T32" fmla="*/ 26 w 29"/>
                  <a:gd name="T33" fmla="*/ 396 h 405"/>
                  <a:gd name="T34" fmla="*/ 25 w 29"/>
                  <a:gd name="T35" fmla="*/ 399 h 405"/>
                  <a:gd name="T36" fmla="*/ 25 w 29"/>
                  <a:gd name="T37" fmla="*/ 401 h 405"/>
                  <a:gd name="T38" fmla="*/ 22 w 29"/>
                  <a:gd name="T39" fmla="*/ 403 h 405"/>
                  <a:gd name="T40" fmla="*/ 21 w 29"/>
                  <a:gd name="T41" fmla="*/ 404 h 405"/>
                  <a:gd name="T42" fmla="*/ 17 w 29"/>
                  <a:gd name="T43" fmla="*/ 405 h 405"/>
                  <a:gd name="T44" fmla="*/ 12 w 29"/>
                  <a:gd name="T45" fmla="*/ 405 h 405"/>
                  <a:gd name="T46" fmla="*/ 6 w 29"/>
                  <a:gd name="T47" fmla="*/ 404 h 405"/>
                  <a:gd name="T48" fmla="*/ 2 w 29"/>
                  <a:gd name="T49" fmla="*/ 400 h 405"/>
                  <a:gd name="T50" fmla="*/ 1 w 29"/>
                  <a:gd name="T51" fmla="*/ 397 h 405"/>
                  <a:gd name="T52" fmla="*/ 0 w 29"/>
                  <a:gd name="T53" fmla="*/ 396 h 405"/>
                  <a:gd name="T54" fmla="*/ 0 w 29"/>
                  <a:gd name="T55" fmla="*/ 393 h 405"/>
                  <a:gd name="T56" fmla="*/ 1 w 29"/>
                  <a:gd name="T57" fmla="*/ 391 h 405"/>
                  <a:gd name="T58" fmla="*/ 0 w 29"/>
                  <a:gd name="T59" fmla="*/ 363 h 405"/>
                  <a:gd name="T60" fmla="*/ 0 w 29"/>
                  <a:gd name="T61" fmla="*/ 333 h 405"/>
                  <a:gd name="T62" fmla="*/ 0 w 29"/>
                  <a:gd name="T63" fmla="*/ 304 h 405"/>
                  <a:gd name="T64" fmla="*/ 0 w 29"/>
                  <a:gd name="T65" fmla="*/ 275 h 405"/>
                  <a:gd name="T66" fmla="*/ 0 w 29"/>
                  <a:gd name="T67" fmla="*/ 244 h 405"/>
                  <a:gd name="T68" fmla="*/ 0 w 29"/>
                  <a:gd name="T69" fmla="*/ 214 h 405"/>
                  <a:gd name="T70" fmla="*/ 0 w 29"/>
                  <a:gd name="T71" fmla="*/ 184 h 405"/>
                  <a:gd name="T72" fmla="*/ 0 w 29"/>
                  <a:gd name="T73" fmla="*/ 156 h 405"/>
                  <a:gd name="T74" fmla="*/ 0 w 29"/>
                  <a:gd name="T75" fmla="*/ 128 h 405"/>
                  <a:gd name="T76" fmla="*/ 0 w 29"/>
                  <a:gd name="T77" fmla="*/ 104 h 405"/>
                  <a:gd name="T78" fmla="*/ 0 w 29"/>
                  <a:gd name="T79" fmla="*/ 80 h 405"/>
                  <a:gd name="T80" fmla="*/ 0 w 29"/>
                  <a:gd name="T81" fmla="*/ 60 h 405"/>
                  <a:gd name="T82" fmla="*/ 0 w 29"/>
                  <a:gd name="T83" fmla="*/ 41 h 405"/>
                  <a:gd name="T84" fmla="*/ 1 w 29"/>
                  <a:gd name="T85" fmla="*/ 26 h 405"/>
                  <a:gd name="T86" fmla="*/ 1 w 29"/>
                  <a:gd name="T87" fmla="*/ 14 h 405"/>
                  <a:gd name="T88" fmla="*/ 2 w 29"/>
                  <a:gd name="T89" fmla="*/ 8 h 405"/>
                  <a:gd name="T90" fmla="*/ 2 w 29"/>
                  <a:gd name="T91" fmla="*/ 4 h 405"/>
                  <a:gd name="T92" fmla="*/ 4 w 29"/>
                  <a:gd name="T93" fmla="*/ 1 h 405"/>
                  <a:gd name="T94" fmla="*/ 6 w 29"/>
                  <a:gd name="T95" fmla="*/ 0 h 405"/>
                  <a:gd name="T96" fmla="*/ 9 w 29"/>
                  <a:gd name="T97" fmla="*/ 0 h 405"/>
                  <a:gd name="T98" fmla="*/ 12 w 29"/>
                  <a:gd name="T99" fmla="*/ 1 h 405"/>
                  <a:gd name="T100" fmla="*/ 14 w 29"/>
                  <a:gd name="T101" fmla="*/ 2 h 405"/>
                  <a:gd name="T102" fmla="*/ 16 w 29"/>
                  <a:gd name="T103" fmla="*/ 5 h 405"/>
                  <a:gd name="T104" fmla="*/ 17 w 29"/>
                  <a:gd name="T105" fmla="*/ 9 h 405"/>
                  <a:gd name="T106" fmla="*/ 17 w 29"/>
                  <a:gd name="T107" fmla="*/ 9 h 4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 h="405">
                    <a:moveTo>
                      <a:pt x="17" y="9"/>
                    </a:moveTo>
                    <a:lnTo>
                      <a:pt x="16" y="16"/>
                    </a:lnTo>
                    <a:lnTo>
                      <a:pt x="17" y="28"/>
                    </a:lnTo>
                    <a:lnTo>
                      <a:pt x="17" y="44"/>
                    </a:lnTo>
                    <a:lnTo>
                      <a:pt x="18" y="62"/>
                    </a:lnTo>
                    <a:lnTo>
                      <a:pt x="20" y="84"/>
                    </a:lnTo>
                    <a:lnTo>
                      <a:pt x="21" y="108"/>
                    </a:lnTo>
                    <a:lnTo>
                      <a:pt x="22" y="133"/>
                    </a:lnTo>
                    <a:lnTo>
                      <a:pt x="25" y="161"/>
                    </a:lnTo>
                    <a:lnTo>
                      <a:pt x="25" y="189"/>
                    </a:lnTo>
                    <a:lnTo>
                      <a:pt x="26" y="221"/>
                    </a:lnTo>
                    <a:lnTo>
                      <a:pt x="28" y="251"/>
                    </a:lnTo>
                    <a:lnTo>
                      <a:pt x="29" y="281"/>
                    </a:lnTo>
                    <a:lnTo>
                      <a:pt x="28" y="312"/>
                    </a:lnTo>
                    <a:lnTo>
                      <a:pt x="28" y="341"/>
                    </a:lnTo>
                    <a:lnTo>
                      <a:pt x="28" y="369"/>
                    </a:lnTo>
                    <a:lnTo>
                      <a:pt x="26" y="396"/>
                    </a:lnTo>
                    <a:lnTo>
                      <a:pt x="25" y="399"/>
                    </a:lnTo>
                    <a:lnTo>
                      <a:pt x="25" y="401"/>
                    </a:lnTo>
                    <a:lnTo>
                      <a:pt x="22" y="403"/>
                    </a:lnTo>
                    <a:lnTo>
                      <a:pt x="21" y="404"/>
                    </a:lnTo>
                    <a:lnTo>
                      <a:pt x="17" y="405"/>
                    </a:lnTo>
                    <a:lnTo>
                      <a:pt x="12" y="405"/>
                    </a:lnTo>
                    <a:lnTo>
                      <a:pt x="6" y="404"/>
                    </a:lnTo>
                    <a:lnTo>
                      <a:pt x="2" y="400"/>
                    </a:lnTo>
                    <a:lnTo>
                      <a:pt x="1" y="397"/>
                    </a:lnTo>
                    <a:lnTo>
                      <a:pt x="0" y="396"/>
                    </a:lnTo>
                    <a:lnTo>
                      <a:pt x="0" y="393"/>
                    </a:lnTo>
                    <a:lnTo>
                      <a:pt x="1" y="391"/>
                    </a:lnTo>
                    <a:lnTo>
                      <a:pt x="0" y="363"/>
                    </a:lnTo>
                    <a:lnTo>
                      <a:pt x="0" y="333"/>
                    </a:lnTo>
                    <a:lnTo>
                      <a:pt x="0" y="304"/>
                    </a:lnTo>
                    <a:lnTo>
                      <a:pt x="0" y="275"/>
                    </a:lnTo>
                    <a:lnTo>
                      <a:pt x="0" y="244"/>
                    </a:lnTo>
                    <a:lnTo>
                      <a:pt x="0" y="214"/>
                    </a:lnTo>
                    <a:lnTo>
                      <a:pt x="0" y="184"/>
                    </a:lnTo>
                    <a:lnTo>
                      <a:pt x="0" y="156"/>
                    </a:lnTo>
                    <a:lnTo>
                      <a:pt x="0" y="128"/>
                    </a:lnTo>
                    <a:lnTo>
                      <a:pt x="0" y="104"/>
                    </a:lnTo>
                    <a:lnTo>
                      <a:pt x="0" y="80"/>
                    </a:lnTo>
                    <a:lnTo>
                      <a:pt x="0" y="60"/>
                    </a:lnTo>
                    <a:lnTo>
                      <a:pt x="0" y="41"/>
                    </a:lnTo>
                    <a:lnTo>
                      <a:pt x="1" y="26"/>
                    </a:lnTo>
                    <a:lnTo>
                      <a:pt x="1" y="14"/>
                    </a:lnTo>
                    <a:lnTo>
                      <a:pt x="2" y="8"/>
                    </a:lnTo>
                    <a:lnTo>
                      <a:pt x="2" y="4"/>
                    </a:lnTo>
                    <a:lnTo>
                      <a:pt x="4" y="1"/>
                    </a:lnTo>
                    <a:lnTo>
                      <a:pt x="6" y="0"/>
                    </a:lnTo>
                    <a:lnTo>
                      <a:pt x="9" y="0"/>
                    </a:lnTo>
                    <a:lnTo>
                      <a:pt x="12" y="1"/>
                    </a:lnTo>
                    <a:lnTo>
                      <a:pt x="14" y="2"/>
                    </a:lnTo>
                    <a:lnTo>
                      <a:pt x="16" y="5"/>
                    </a:lnTo>
                    <a:lnTo>
                      <a:pt x="17" y="9"/>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0" name="Freeform 57"/>
              <p:cNvSpPr>
                <a:spLocks/>
              </p:cNvSpPr>
              <p:nvPr/>
            </p:nvSpPr>
            <p:spPr bwMode="auto">
              <a:xfrm>
                <a:off x="4357" y="1963"/>
                <a:ext cx="34" cy="378"/>
              </a:xfrm>
              <a:custGeom>
                <a:avLst/>
                <a:gdLst>
                  <a:gd name="T0" fmla="*/ 19 w 34"/>
                  <a:gd name="T1" fmla="*/ 22 h 378"/>
                  <a:gd name="T2" fmla="*/ 19 w 34"/>
                  <a:gd name="T3" fmla="*/ 43 h 378"/>
                  <a:gd name="T4" fmla="*/ 22 w 34"/>
                  <a:gd name="T5" fmla="*/ 64 h 378"/>
                  <a:gd name="T6" fmla="*/ 24 w 34"/>
                  <a:gd name="T7" fmla="*/ 84 h 378"/>
                  <a:gd name="T8" fmla="*/ 27 w 34"/>
                  <a:gd name="T9" fmla="*/ 104 h 378"/>
                  <a:gd name="T10" fmla="*/ 30 w 34"/>
                  <a:gd name="T11" fmla="*/ 124 h 378"/>
                  <a:gd name="T12" fmla="*/ 32 w 34"/>
                  <a:gd name="T13" fmla="*/ 146 h 378"/>
                  <a:gd name="T14" fmla="*/ 34 w 34"/>
                  <a:gd name="T15" fmla="*/ 168 h 378"/>
                  <a:gd name="T16" fmla="*/ 34 w 34"/>
                  <a:gd name="T17" fmla="*/ 195 h 378"/>
                  <a:gd name="T18" fmla="*/ 34 w 34"/>
                  <a:gd name="T19" fmla="*/ 221 h 378"/>
                  <a:gd name="T20" fmla="*/ 32 w 34"/>
                  <a:gd name="T21" fmla="*/ 243 h 378"/>
                  <a:gd name="T22" fmla="*/ 32 w 34"/>
                  <a:gd name="T23" fmla="*/ 266 h 378"/>
                  <a:gd name="T24" fmla="*/ 31 w 34"/>
                  <a:gd name="T25" fmla="*/ 287 h 378"/>
                  <a:gd name="T26" fmla="*/ 31 w 34"/>
                  <a:gd name="T27" fmla="*/ 310 h 378"/>
                  <a:gd name="T28" fmla="*/ 30 w 34"/>
                  <a:gd name="T29" fmla="*/ 333 h 378"/>
                  <a:gd name="T30" fmla="*/ 30 w 34"/>
                  <a:gd name="T31" fmla="*/ 358 h 378"/>
                  <a:gd name="T32" fmla="*/ 30 w 34"/>
                  <a:gd name="T33" fmla="*/ 374 h 378"/>
                  <a:gd name="T34" fmla="*/ 26 w 34"/>
                  <a:gd name="T35" fmla="*/ 377 h 378"/>
                  <a:gd name="T36" fmla="*/ 22 w 34"/>
                  <a:gd name="T37" fmla="*/ 377 h 378"/>
                  <a:gd name="T38" fmla="*/ 18 w 34"/>
                  <a:gd name="T39" fmla="*/ 374 h 378"/>
                  <a:gd name="T40" fmla="*/ 16 w 34"/>
                  <a:gd name="T41" fmla="*/ 358 h 378"/>
                  <a:gd name="T42" fmla="*/ 16 w 34"/>
                  <a:gd name="T43" fmla="*/ 333 h 378"/>
                  <a:gd name="T44" fmla="*/ 14 w 34"/>
                  <a:gd name="T45" fmla="*/ 310 h 378"/>
                  <a:gd name="T46" fmla="*/ 12 w 34"/>
                  <a:gd name="T47" fmla="*/ 287 h 378"/>
                  <a:gd name="T48" fmla="*/ 11 w 34"/>
                  <a:gd name="T49" fmla="*/ 266 h 378"/>
                  <a:gd name="T50" fmla="*/ 8 w 34"/>
                  <a:gd name="T51" fmla="*/ 243 h 378"/>
                  <a:gd name="T52" fmla="*/ 8 w 34"/>
                  <a:gd name="T53" fmla="*/ 221 h 378"/>
                  <a:gd name="T54" fmla="*/ 7 w 34"/>
                  <a:gd name="T55" fmla="*/ 195 h 378"/>
                  <a:gd name="T56" fmla="*/ 7 w 34"/>
                  <a:gd name="T57" fmla="*/ 168 h 378"/>
                  <a:gd name="T58" fmla="*/ 6 w 34"/>
                  <a:gd name="T59" fmla="*/ 146 h 378"/>
                  <a:gd name="T60" fmla="*/ 4 w 34"/>
                  <a:gd name="T61" fmla="*/ 124 h 378"/>
                  <a:gd name="T62" fmla="*/ 4 w 34"/>
                  <a:gd name="T63" fmla="*/ 104 h 378"/>
                  <a:gd name="T64" fmla="*/ 3 w 34"/>
                  <a:gd name="T65" fmla="*/ 84 h 378"/>
                  <a:gd name="T66" fmla="*/ 2 w 34"/>
                  <a:gd name="T67" fmla="*/ 64 h 378"/>
                  <a:gd name="T68" fmla="*/ 0 w 34"/>
                  <a:gd name="T69" fmla="*/ 43 h 378"/>
                  <a:gd name="T70" fmla="*/ 0 w 34"/>
                  <a:gd name="T71" fmla="*/ 22 h 378"/>
                  <a:gd name="T72" fmla="*/ 0 w 34"/>
                  <a:gd name="T73" fmla="*/ 4 h 378"/>
                  <a:gd name="T74" fmla="*/ 6 w 34"/>
                  <a:gd name="T75" fmla="*/ 0 h 378"/>
                  <a:gd name="T76" fmla="*/ 12 w 34"/>
                  <a:gd name="T77" fmla="*/ 0 h 378"/>
                  <a:gd name="T78" fmla="*/ 18 w 34"/>
                  <a:gd name="T79" fmla="*/ 4 h 378"/>
                  <a:gd name="T80" fmla="*/ 19 w 34"/>
                  <a:gd name="T81" fmla="*/ 10 h 37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4" h="378">
                    <a:moveTo>
                      <a:pt x="19" y="10"/>
                    </a:moveTo>
                    <a:lnTo>
                      <a:pt x="19" y="22"/>
                    </a:lnTo>
                    <a:lnTo>
                      <a:pt x="19" y="32"/>
                    </a:lnTo>
                    <a:lnTo>
                      <a:pt x="19" y="43"/>
                    </a:lnTo>
                    <a:lnTo>
                      <a:pt x="20" y="55"/>
                    </a:lnTo>
                    <a:lnTo>
                      <a:pt x="22" y="64"/>
                    </a:lnTo>
                    <a:lnTo>
                      <a:pt x="23" y="75"/>
                    </a:lnTo>
                    <a:lnTo>
                      <a:pt x="24" y="84"/>
                    </a:lnTo>
                    <a:lnTo>
                      <a:pt x="27" y="95"/>
                    </a:lnTo>
                    <a:lnTo>
                      <a:pt x="27" y="104"/>
                    </a:lnTo>
                    <a:lnTo>
                      <a:pt x="30" y="115"/>
                    </a:lnTo>
                    <a:lnTo>
                      <a:pt x="30" y="124"/>
                    </a:lnTo>
                    <a:lnTo>
                      <a:pt x="31" y="135"/>
                    </a:lnTo>
                    <a:lnTo>
                      <a:pt x="32" y="146"/>
                    </a:lnTo>
                    <a:lnTo>
                      <a:pt x="34" y="156"/>
                    </a:lnTo>
                    <a:lnTo>
                      <a:pt x="34" y="168"/>
                    </a:lnTo>
                    <a:lnTo>
                      <a:pt x="34" y="180"/>
                    </a:lnTo>
                    <a:lnTo>
                      <a:pt x="34" y="195"/>
                    </a:lnTo>
                    <a:lnTo>
                      <a:pt x="34" y="208"/>
                    </a:lnTo>
                    <a:lnTo>
                      <a:pt x="34" y="221"/>
                    </a:lnTo>
                    <a:lnTo>
                      <a:pt x="34" y="233"/>
                    </a:lnTo>
                    <a:lnTo>
                      <a:pt x="32" y="243"/>
                    </a:lnTo>
                    <a:lnTo>
                      <a:pt x="32" y="255"/>
                    </a:lnTo>
                    <a:lnTo>
                      <a:pt x="32" y="266"/>
                    </a:lnTo>
                    <a:lnTo>
                      <a:pt x="32" y="277"/>
                    </a:lnTo>
                    <a:lnTo>
                      <a:pt x="31" y="287"/>
                    </a:lnTo>
                    <a:lnTo>
                      <a:pt x="31" y="298"/>
                    </a:lnTo>
                    <a:lnTo>
                      <a:pt x="31" y="310"/>
                    </a:lnTo>
                    <a:lnTo>
                      <a:pt x="31" y="321"/>
                    </a:lnTo>
                    <a:lnTo>
                      <a:pt x="30" y="333"/>
                    </a:lnTo>
                    <a:lnTo>
                      <a:pt x="30" y="345"/>
                    </a:lnTo>
                    <a:lnTo>
                      <a:pt x="30" y="358"/>
                    </a:lnTo>
                    <a:lnTo>
                      <a:pt x="30" y="371"/>
                    </a:lnTo>
                    <a:lnTo>
                      <a:pt x="30" y="374"/>
                    </a:lnTo>
                    <a:lnTo>
                      <a:pt x="28" y="377"/>
                    </a:lnTo>
                    <a:lnTo>
                      <a:pt x="26" y="377"/>
                    </a:lnTo>
                    <a:lnTo>
                      <a:pt x="24" y="378"/>
                    </a:lnTo>
                    <a:lnTo>
                      <a:pt x="22" y="377"/>
                    </a:lnTo>
                    <a:lnTo>
                      <a:pt x="19" y="377"/>
                    </a:lnTo>
                    <a:lnTo>
                      <a:pt x="18" y="374"/>
                    </a:lnTo>
                    <a:lnTo>
                      <a:pt x="18" y="371"/>
                    </a:lnTo>
                    <a:lnTo>
                      <a:pt x="16" y="358"/>
                    </a:lnTo>
                    <a:lnTo>
                      <a:pt x="16" y="345"/>
                    </a:lnTo>
                    <a:lnTo>
                      <a:pt x="16" y="333"/>
                    </a:lnTo>
                    <a:lnTo>
                      <a:pt x="15" y="321"/>
                    </a:lnTo>
                    <a:lnTo>
                      <a:pt x="14" y="310"/>
                    </a:lnTo>
                    <a:lnTo>
                      <a:pt x="14" y="298"/>
                    </a:lnTo>
                    <a:lnTo>
                      <a:pt x="12" y="287"/>
                    </a:lnTo>
                    <a:lnTo>
                      <a:pt x="12" y="277"/>
                    </a:lnTo>
                    <a:lnTo>
                      <a:pt x="11" y="266"/>
                    </a:lnTo>
                    <a:lnTo>
                      <a:pt x="10" y="255"/>
                    </a:lnTo>
                    <a:lnTo>
                      <a:pt x="8" y="243"/>
                    </a:lnTo>
                    <a:lnTo>
                      <a:pt x="8" y="233"/>
                    </a:lnTo>
                    <a:lnTo>
                      <a:pt x="8" y="221"/>
                    </a:lnTo>
                    <a:lnTo>
                      <a:pt x="7" y="208"/>
                    </a:lnTo>
                    <a:lnTo>
                      <a:pt x="7" y="195"/>
                    </a:lnTo>
                    <a:lnTo>
                      <a:pt x="7" y="180"/>
                    </a:lnTo>
                    <a:lnTo>
                      <a:pt x="7" y="168"/>
                    </a:lnTo>
                    <a:lnTo>
                      <a:pt x="7" y="156"/>
                    </a:lnTo>
                    <a:lnTo>
                      <a:pt x="6" y="146"/>
                    </a:lnTo>
                    <a:lnTo>
                      <a:pt x="6" y="135"/>
                    </a:lnTo>
                    <a:lnTo>
                      <a:pt x="4" y="124"/>
                    </a:lnTo>
                    <a:lnTo>
                      <a:pt x="4" y="115"/>
                    </a:lnTo>
                    <a:lnTo>
                      <a:pt x="4" y="104"/>
                    </a:lnTo>
                    <a:lnTo>
                      <a:pt x="4" y="95"/>
                    </a:lnTo>
                    <a:lnTo>
                      <a:pt x="3" y="84"/>
                    </a:lnTo>
                    <a:lnTo>
                      <a:pt x="2" y="75"/>
                    </a:lnTo>
                    <a:lnTo>
                      <a:pt x="2" y="64"/>
                    </a:lnTo>
                    <a:lnTo>
                      <a:pt x="0" y="55"/>
                    </a:lnTo>
                    <a:lnTo>
                      <a:pt x="0" y="43"/>
                    </a:lnTo>
                    <a:lnTo>
                      <a:pt x="0" y="32"/>
                    </a:lnTo>
                    <a:lnTo>
                      <a:pt x="0" y="22"/>
                    </a:lnTo>
                    <a:lnTo>
                      <a:pt x="0" y="10"/>
                    </a:lnTo>
                    <a:lnTo>
                      <a:pt x="0" y="4"/>
                    </a:lnTo>
                    <a:lnTo>
                      <a:pt x="3" y="2"/>
                    </a:lnTo>
                    <a:lnTo>
                      <a:pt x="6" y="0"/>
                    </a:lnTo>
                    <a:lnTo>
                      <a:pt x="10" y="0"/>
                    </a:lnTo>
                    <a:lnTo>
                      <a:pt x="12" y="0"/>
                    </a:lnTo>
                    <a:lnTo>
                      <a:pt x="15" y="2"/>
                    </a:lnTo>
                    <a:lnTo>
                      <a:pt x="18" y="4"/>
                    </a:lnTo>
                    <a:lnTo>
                      <a:pt x="19" y="10"/>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1" name="Freeform 58"/>
              <p:cNvSpPr>
                <a:spLocks/>
              </p:cNvSpPr>
              <p:nvPr/>
            </p:nvSpPr>
            <p:spPr bwMode="auto">
              <a:xfrm>
                <a:off x="4368" y="2058"/>
                <a:ext cx="238" cy="36"/>
              </a:xfrm>
              <a:custGeom>
                <a:avLst/>
                <a:gdLst>
                  <a:gd name="T0" fmla="*/ 21 w 238"/>
                  <a:gd name="T1" fmla="*/ 0 h 36"/>
                  <a:gd name="T2" fmla="*/ 40 w 238"/>
                  <a:gd name="T3" fmla="*/ 0 h 36"/>
                  <a:gd name="T4" fmla="*/ 56 w 238"/>
                  <a:gd name="T5" fmla="*/ 1 h 36"/>
                  <a:gd name="T6" fmla="*/ 72 w 238"/>
                  <a:gd name="T7" fmla="*/ 3 h 36"/>
                  <a:gd name="T8" fmla="*/ 88 w 238"/>
                  <a:gd name="T9" fmla="*/ 4 h 36"/>
                  <a:gd name="T10" fmla="*/ 104 w 238"/>
                  <a:gd name="T11" fmla="*/ 5 h 36"/>
                  <a:gd name="T12" fmla="*/ 120 w 238"/>
                  <a:gd name="T13" fmla="*/ 7 h 36"/>
                  <a:gd name="T14" fmla="*/ 139 w 238"/>
                  <a:gd name="T15" fmla="*/ 8 h 36"/>
                  <a:gd name="T16" fmla="*/ 155 w 238"/>
                  <a:gd name="T17" fmla="*/ 8 h 36"/>
                  <a:gd name="T18" fmla="*/ 166 w 238"/>
                  <a:gd name="T19" fmla="*/ 7 h 36"/>
                  <a:gd name="T20" fmla="*/ 175 w 238"/>
                  <a:gd name="T21" fmla="*/ 7 h 36"/>
                  <a:gd name="T22" fmla="*/ 184 w 238"/>
                  <a:gd name="T23" fmla="*/ 7 h 36"/>
                  <a:gd name="T24" fmla="*/ 194 w 238"/>
                  <a:gd name="T25" fmla="*/ 7 h 36"/>
                  <a:gd name="T26" fmla="*/ 202 w 238"/>
                  <a:gd name="T27" fmla="*/ 7 h 36"/>
                  <a:gd name="T28" fmla="*/ 211 w 238"/>
                  <a:gd name="T29" fmla="*/ 7 h 36"/>
                  <a:gd name="T30" fmla="*/ 222 w 238"/>
                  <a:gd name="T31" fmla="*/ 9 h 36"/>
                  <a:gd name="T32" fmla="*/ 232 w 238"/>
                  <a:gd name="T33" fmla="*/ 12 h 36"/>
                  <a:gd name="T34" fmla="*/ 238 w 238"/>
                  <a:gd name="T35" fmla="*/ 20 h 36"/>
                  <a:gd name="T36" fmla="*/ 236 w 238"/>
                  <a:gd name="T37" fmla="*/ 28 h 36"/>
                  <a:gd name="T38" fmla="*/ 228 w 238"/>
                  <a:gd name="T39" fmla="*/ 33 h 36"/>
                  <a:gd name="T40" fmla="*/ 218 w 238"/>
                  <a:gd name="T41" fmla="*/ 33 h 36"/>
                  <a:gd name="T42" fmla="*/ 208 w 238"/>
                  <a:gd name="T43" fmla="*/ 33 h 36"/>
                  <a:gd name="T44" fmla="*/ 199 w 238"/>
                  <a:gd name="T45" fmla="*/ 33 h 36"/>
                  <a:gd name="T46" fmla="*/ 191 w 238"/>
                  <a:gd name="T47" fmla="*/ 33 h 36"/>
                  <a:gd name="T48" fmla="*/ 183 w 238"/>
                  <a:gd name="T49" fmla="*/ 33 h 36"/>
                  <a:gd name="T50" fmla="*/ 174 w 238"/>
                  <a:gd name="T51" fmla="*/ 35 h 36"/>
                  <a:gd name="T52" fmla="*/ 166 w 238"/>
                  <a:gd name="T53" fmla="*/ 36 h 36"/>
                  <a:gd name="T54" fmla="*/ 155 w 238"/>
                  <a:gd name="T55" fmla="*/ 36 h 36"/>
                  <a:gd name="T56" fmla="*/ 139 w 238"/>
                  <a:gd name="T57" fmla="*/ 36 h 36"/>
                  <a:gd name="T58" fmla="*/ 120 w 238"/>
                  <a:gd name="T59" fmla="*/ 35 h 36"/>
                  <a:gd name="T60" fmla="*/ 105 w 238"/>
                  <a:gd name="T61" fmla="*/ 33 h 36"/>
                  <a:gd name="T62" fmla="*/ 89 w 238"/>
                  <a:gd name="T63" fmla="*/ 32 h 36"/>
                  <a:gd name="T64" fmla="*/ 73 w 238"/>
                  <a:gd name="T65" fmla="*/ 31 h 36"/>
                  <a:gd name="T66" fmla="*/ 57 w 238"/>
                  <a:gd name="T67" fmla="*/ 28 h 36"/>
                  <a:gd name="T68" fmla="*/ 41 w 238"/>
                  <a:gd name="T69" fmla="*/ 28 h 36"/>
                  <a:gd name="T70" fmla="*/ 23 w 238"/>
                  <a:gd name="T71" fmla="*/ 28 h 36"/>
                  <a:gd name="T72" fmla="*/ 11 w 238"/>
                  <a:gd name="T73" fmla="*/ 29 h 36"/>
                  <a:gd name="T74" fmla="*/ 5 w 238"/>
                  <a:gd name="T75" fmla="*/ 27 h 36"/>
                  <a:gd name="T76" fmla="*/ 0 w 238"/>
                  <a:gd name="T77" fmla="*/ 21 h 36"/>
                  <a:gd name="T78" fmla="*/ 0 w 238"/>
                  <a:gd name="T79" fmla="*/ 11 h 36"/>
                  <a:gd name="T80" fmla="*/ 4 w 238"/>
                  <a:gd name="T81" fmla="*/ 4 h 36"/>
                  <a:gd name="T82" fmla="*/ 8 w 238"/>
                  <a:gd name="T83" fmla="*/ 1 h 36"/>
                  <a:gd name="T84" fmla="*/ 12 w 238"/>
                  <a:gd name="T85" fmla="*/ 1 h 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8" h="36">
                    <a:moveTo>
                      <a:pt x="12" y="1"/>
                    </a:moveTo>
                    <a:lnTo>
                      <a:pt x="21" y="0"/>
                    </a:lnTo>
                    <a:lnTo>
                      <a:pt x="31" y="0"/>
                    </a:lnTo>
                    <a:lnTo>
                      <a:pt x="40" y="0"/>
                    </a:lnTo>
                    <a:lnTo>
                      <a:pt x="48" y="1"/>
                    </a:lnTo>
                    <a:lnTo>
                      <a:pt x="56" y="1"/>
                    </a:lnTo>
                    <a:lnTo>
                      <a:pt x="64" y="1"/>
                    </a:lnTo>
                    <a:lnTo>
                      <a:pt x="72" y="3"/>
                    </a:lnTo>
                    <a:lnTo>
                      <a:pt x="80" y="4"/>
                    </a:lnTo>
                    <a:lnTo>
                      <a:pt x="88" y="4"/>
                    </a:lnTo>
                    <a:lnTo>
                      <a:pt x="96" y="5"/>
                    </a:lnTo>
                    <a:lnTo>
                      <a:pt x="104" y="5"/>
                    </a:lnTo>
                    <a:lnTo>
                      <a:pt x="112" y="7"/>
                    </a:lnTo>
                    <a:lnTo>
                      <a:pt x="120" y="7"/>
                    </a:lnTo>
                    <a:lnTo>
                      <a:pt x="129" y="7"/>
                    </a:lnTo>
                    <a:lnTo>
                      <a:pt x="139" y="8"/>
                    </a:lnTo>
                    <a:lnTo>
                      <a:pt x="151" y="8"/>
                    </a:lnTo>
                    <a:lnTo>
                      <a:pt x="155" y="8"/>
                    </a:lnTo>
                    <a:lnTo>
                      <a:pt x="160" y="8"/>
                    </a:lnTo>
                    <a:lnTo>
                      <a:pt x="166" y="7"/>
                    </a:lnTo>
                    <a:lnTo>
                      <a:pt x="171" y="7"/>
                    </a:lnTo>
                    <a:lnTo>
                      <a:pt x="175" y="7"/>
                    </a:lnTo>
                    <a:lnTo>
                      <a:pt x="179" y="7"/>
                    </a:lnTo>
                    <a:lnTo>
                      <a:pt x="184" y="7"/>
                    </a:lnTo>
                    <a:lnTo>
                      <a:pt x="188" y="7"/>
                    </a:lnTo>
                    <a:lnTo>
                      <a:pt x="194" y="7"/>
                    </a:lnTo>
                    <a:lnTo>
                      <a:pt x="198" y="7"/>
                    </a:lnTo>
                    <a:lnTo>
                      <a:pt x="202" y="7"/>
                    </a:lnTo>
                    <a:lnTo>
                      <a:pt x="207" y="7"/>
                    </a:lnTo>
                    <a:lnTo>
                      <a:pt x="211" y="7"/>
                    </a:lnTo>
                    <a:lnTo>
                      <a:pt x="216" y="8"/>
                    </a:lnTo>
                    <a:lnTo>
                      <a:pt x="222" y="9"/>
                    </a:lnTo>
                    <a:lnTo>
                      <a:pt x="227" y="11"/>
                    </a:lnTo>
                    <a:lnTo>
                      <a:pt x="232" y="12"/>
                    </a:lnTo>
                    <a:lnTo>
                      <a:pt x="235" y="15"/>
                    </a:lnTo>
                    <a:lnTo>
                      <a:pt x="238" y="20"/>
                    </a:lnTo>
                    <a:lnTo>
                      <a:pt x="238" y="24"/>
                    </a:lnTo>
                    <a:lnTo>
                      <a:pt x="236" y="28"/>
                    </a:lnTo>
                    <a:lnTo>
                      <a:pt x="232" y="32"/>
                    </a:lnTo>
                    <a:lnTo>
                      <a:pt x="228" y="33"/>
                    </a:lnTo>
                    <a:lnTo>
                      <a:pt x="224" y="35"/>
                    </a:lnTo>
                    <a:lnTo>
                      <a:pt x="218" y="33"/>
                    </a:lnTo>
                    <a:lnTo>
                      <a:pt x="214" y="33"/>
                    </a:lnTo>
                    <a:lnTo>
                      <a:pt x="208" y="33"/>
                    </a:lnTo>
                    <a:lnTo>
                      <a:pt x="204" y="33"/>
                    </a:lnTo>
                    <a:lnTo>
                      <a:pt x="199" y="33"/>
                    </a:lnTo>
                    <a:lnTo>
                      <a:pt x="195" y="33"/>
                    </a:lnTo>
                    <a:lnTo>
                      <a:pt x="191" y="33"/>
                    </a:lnTo>
                    <a:lnTo>
                      <a:pt x="187" y="33"/>
                    </a:lnTo>
                    <a:lnTo>
                      <a:pt x="183" y="33"/>
                    </a:lnTo>
                    <a:lnTo>
                      <a:pt x="178" y="35"/>
                    </a:lnTo>
                    <a:lnTo>
                      <a:pt x="174" y="35"/>
                    </a:lnTo>
                    <a:lnTo>
                      <a:pt x="170" y="36"/>
                    </a:lnTo>
                    <a:lnTo>
                      <a:pt x="166" y="36"/>
                    </a:lnTo>
                    <a:lnTo>
                      <a:pt x="160" y="36"/>
                    </a:lnTo>
                    <a:lnTo>
                      <a:pt x="155" y="36"/>
                    </a:lnTo>
                    <a:lnTo>
                      <a:pt x="151" y="36"/>
                    </a:lnTo>
                    <a:lnTo>
                      <a:pt x="139" y="36"/>
                    </a:lnTo>
                    <a:lnTo>
                      <a:pt x="131" y="36"/>
                    </a:lnTo>
                    <a:lnTo>
                      <a:pt x="120" y="35"/>
                    </a:lnTo>
                    <a:lnTo>
                      <a:pt x="112" y="35"/>
                    </a:lnTo>
                    <a:lnTo>
                      <a:pt x="105" y="33"/>
                    </a:lnTo>
                    <a:lnTo>
                      <a:pt x="97" y="33"/>
                    </a:lnTo>
                    <a:lnTo>
                      <a:pt x="89" y="32"/>
                    </a:lnTo>
                    <a:lnTo>
                      <a:pt x="81" y="31"/>
                    </a:lnTo>
                    <a:lnTo>
                      <a:pt x="73" y="31"/>
                    </a:lnTo>
                    <a:lnTo>
                      <a:pt x="65" y="29"/>
                    </a:lnTo>
                    <a:lnTo>
                      <a:pt x="57" y="28"/>
                    </a:lnTo>
                    <a:lnTo>
                      <a:pt x="49" y="28"/>
                    </a:lnTo>
                    <a:lnTo>
                      <a:pt x="41" y="28"/>
                    </a:lnTo>
                    <a:lnTo>
                      <a:pt x="33" y="28"/>
                    </a:lnTo>
                    <a:lnTo>
                      <a:pt x="23" y="28"/>
                    </a:lnTo>
                    <a:lnTo>
                      <a:pt x="15" y="29"/>
                    </a:lnTo>
                    <a:lnTo>
                      <a:pt x="11" y="29"/>
                    </a:lnTo>
                    <a:lnTo>
                      <a:pt x="8" y="28"/>
                    </a:lnTo>
                    <a:lnTo>
                      <a:pt x="5" y="27"/>
                    </a:lnTo>
                    <a:lnTo>
                      <a:pt x="4" y="25"/>
                    </a:lnTo>
                    <a:lnTo>
                      <a:pt x="0" y="21"/>
                    </a:lnTo>
                    <a:lnTo>
                      <a:pt x="0" y="16"/>
                    </a:lnTo>
                    <a:lnTo>
                      <a:pt x="0" y="11"/>
                    </a:lnTo>
                    <a:lnTo>
                      <a:pt x="3" y="7"/>
                    </a:lnTo>
                    <a:lnTo>
                      <a:pt x="4" y="4"/>
                    </a:lnTo>
                    <a:lnTo>
                      <a:pt x="5" y="3"/>
                    </a:lnTo>
                    <a:lnTo>
                      <a:pt x="8" y="1"/>
                    </a:lnTo>
                    <a:lnTo>
                      <a:pt x="12" y="1"/>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2" name="Freeform 59"/>
              <p:cNvSpPr>
                <a:spLocks/>
              </p:cNvSpPr>
              <p:nvPr/>
            </p:nvSpPr>
            <p:spPr bwMode="auto">
              <a:xfrm>
                <a:off x="4400" y="1810"/>
                <a:ext cx="116" cy="53"/>
              </a:xfrm>
              <a:custGeom>
                <a:avLst/>
                <a:gdLst>
                  <a:gd name="T0" fmla="*/ 67 w 116"/>
                  <a:gd name="T1" fmla="*/ 16 h 53"/>
                  <a:gd name="T2" fmla="*/ 61 w 116"/>
                  <a:gd name="T3" fmla="*/ 14 h 53"/>
                  <a:gd name="T4" fmla="*/ 53 w 116"/>
                  <a:gd name="T5" fmla="*/ 14 h 53"/>
                  <a:gd name="T6" fmla="*/ 45 w 116"/>
                  <a:gd name="T7" fmla="*/ 14 h 53"/>
                  <a:gd name="T8" fmla="*/ 36 w 116"/>
                  <a:gd name="T9" fmla="*/ 14 h 53"/>
                  <a:gd name="T10" fmla="*/ 28 w 116"/>
                  <a:gd name="T11" fmla="*/ 16 h 53"/>
                  <a:gd name="T12" fmla="*/ 21 w 116"/>
                  <a:gd name="T13" fmla="*/ 18 h 53"/>
                  <a:gd name="T14" fmla="*/ 17 w 116"/>
                  <a:gd name="T15" fmla="*/ 22 h 53"/>
                  <a:gd name="T16" fmla="*/ 16 w 116"/>
                  <a:gd name="T17" fmla="*/ 29 h 53"/>
                  <a:gd name="T18" fmla="*/ 19 w 116"/>
                  <a:gd name="T19" fmla="*/ 33 h 53"/>
                  <a:gd name="T20" fmla="*/ 24 w 116"/>
                  <a:gd name="T21" fmla="*/ 36 h 53"/>
                  <a:gd name="T22" fmla="*/ 29 w 116"/>
                  <a:gd name="T23" fmla="*/ 37 h 53"/>
                  <a:gd name="T24" fmla="*/ 37 w 116"/>
                  <a:gd name="T25" fmla="*/ 38 h 53"/>
                  <a:gd name="T26" fmla="*/ 45 w 116"/>
                  <a:gd name="T27" fmla="*/ 38 h 53"/>
                  <a:gd name="T28" fmla="*/ 53 w 116"/>
                  <a:gd name="T29" fmla="*/ 38 h 53"/>
                  <a:gd name="T30" fmla="*/ 60 w 116"/>
                  <a:gd name="T31" fmla="*/ 37 h 53"/>
                  <a:gd name="T32" fmla="*/ 67 w 116"/>
                  <a:gd name="T33" fmla="*/ 37 h 53"/>
                  <a:gd name="T34" fmla="*/ 73 w 116"/>
                  <a:gd name="T35" fmla="*/ 36 h 53"/>
                  <a:gd name="T36" fmla="*/ 79 w 116"/>
                  <a:gd name="T37" fmla="*/ 33 h 53"/>
                  <a:gd name="T38" fmla="*/ 85 w 116"/>
                  <a:gd name="T39" fmla="*/ 32 h 53"/>
                  <a:gd name="T40" fmla="*/ 93 w 116"/>
                  <a:gd name="T41" fmla="*/ 28 h 53"/>
                  <a:gd name="T42" fmla="*/ 96 w 116"/>
                  <a:gd name="T43" fmla="*/ 21 h 53"/>
                  <a:gd name="T44" fmla="*/ 91 w 116"/>
                  <a:gd name="T45" fmla="*/ 13 h 53"/>
                  <a:gd name="T46" fmla="*/ 89 w 116"/>
                  <a:gd name="T47" fmla="*/ 8 h 53"/>
                  <a:gd name="T48" fmla="*/ 92 w 116"/>
                  <a:gd name="T49" fmla="*/ 6 h 53"/>
                  <a:gd name="T50" fmla="*/ 100 w 116"/>
                  <a:gd name="T51" fmla="*/ 9 h 53"/>
                  <a:gd name="T52" fmla="*/ 108 w 116"/>
                  <a:gd name="T53" fmla="*/ 17 h 53"/>
                  <a:gd name="T54" fmla="*/ 114 w 116"/>
                  <a:gd name="T55" fmla="*/ 24 h 53"/>
                  <a:gd name="T56" fmla="*/ 116 w 116"/>
                  <a:gd name="T57" fmla="*/ 30 h 53"/>
                  <a:gd name="T58" fmla="*/ 116 w 116"/>
                  <a:gd name="T59" fmla="*/ 36 h 53"/>
                  <a:gd name="T60" fmla="*/ 114 w 116"/>
                  <a:gd name="T61" fmla="*/ 41 h 53"/>
                  <a:gd name="T62" fmla="*/ 108 w 116"/>
                  <a:gd name="T63" fmla="*/ 45 h 53"/>
                  <a:gd name="T64" fmla="*/ 102 w 116"/>
                  <a:gd name="T65" fmla="*/ 48 h 53"/>
                  <a:gd name="T66" fmla="*/ 92 w 116"/>
                  <a:gd name="T67" fmla="*/ 50 h 53"/>
                  <a:gd name="T68" fmla="*/ 80 w 116"/>
                  <a:gd name="T69" fmla="*/ 52 h 53"/>
                  <a:gd name="T70" fmla="*/ 67 w 116"/>
                  <a:gd name="T71" fmla="*/ 53 h 53"/>
                  <a:gd name="T72" fmla="*/ 53 w 116"/>
                  <a:gd name="T73" fmla="*/ 52 h 53"/>
                  <a:gd name="T74" fmla="*/ 39 w 116"/>
                  <a:gd name="T75" fmla="*/ 50 h 53"/>
                  <a:gd name="T76" fmla="*/ 25 w 116"/>
                  <a:gd name="T77" fmla="*/ 48 h 53"/>
                  <a:gd name="T78" fmla="*/ 13 w 116"/>
                  <a:gd name="T79" fmla="*/ 44 h 53"/>
                  <a:gd name="T80" fmla="*/ 5 w 116"/>
                  <a:gd name="T81" fmla="*/ 37 h 53"/>
                  <a:gd name="T82" fmla="*/ 0 w 116"/>
                  <a:gd name="T83" fmla="*/ 29 h 53"/>
                  <a:gd name="T84" fmla="*/ 1 w 116"/>
                  <a:gd name="T85" fmla="*/ 18 h 53"/>
                  <a:gd name="T86" fmla="*/ 5 w 116"/>
                  <a:gd name="T87" fmla="*/ 9 h 53"/>
                  <a:gd name="T88" fmla="*/ 15 w 116"/>
                  <a:gd name="T89" fmla="*/ 4 h 53"/>
                  <a:gd name="T90" fmla="*/ 27 w 116"/>
                  <a:gd name="T91" fmla="*/ 1 h 53"/>
                  <a:gd name="T92" fmla="*/ 39 w 116"/>
                  <a:gd name="T93" fmla="*/ 0 h 53"/>
                  <a:gd name="T94" fmla="*/ 51 w 116"/>
                  <a:gd name="T95" fmla="*/ 1 h 53"/>
                  <a:gd name="T96" fmla="*/ 61 w 116"/>
                  <a:gd name="T97" fmla="*/ 1 h 53"/>
                  <a:gd name="T98" fmla="*/ 68 w 116"/>
                  <a:gd name="T99" fmla="*/ 2 h 53"/>
                  <a:gd name="T100" fmla="*/ 73 w 116"/>
                  <a:gd name="T101" fmla="*/ 4 h 53"/>
                  <a:gd name="T102" fmla="*/ 79 w 116"/>
                  <a:gd name="T103" fmla="*/ 5 h 53"/>
                  <a:gd name="T104" fmla="*/ 83 w 116"/>
                  <a:gd name="T105" fmla="*/ 8 h 53"/>
                  <a:gd name="T106" fmla="*/ 81 w 116"/>
                  <a:gd name="T107" fmla="*/ 12 h 53"/>
                  <a:gd name="T108" fmla="*/ 76 w 116"/>
                  <a:gd name="T109" fmla="*/ 14 h 53"/>
                  <a:gd name="T110" fmla="*/ 72 w 116"/>
                  <a:gd name="T111" fmla="*/ 16 h 53"/>
                  <a:gd name="T112" fmla="*/ 69 w 116"/>
                  <a:gd name="T113" fmla="*/ 1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6" h="53">
                    <a:moveTo>
                      <a:pt x="69" y="16"/>
                    </a:moveTo>
                    <a:lnTo>
                      <a:pt x="67" y="16"/>
                    </a:lnTo>
                    <a:lnTo>
                      <a:pt x="65" y="14"/>
                    </a:lnTo>
                    <a:lnTo>
                      <a:pt x="61" y="14"/>
                    </a:lnTo>
                    <a:lnTo>
                      <a:pt x="57" y="14"/>
                    </a:lnTo>
                    <a:lnTo>
                      <a:pt x="53" y="14"/>
                    </a:lnTo>
                    <a:lnTo>
                      <a:pt x="49" y="14"/>
                    </a:lnTo>
                    <a:lnTo>
                      <a:pt x="45" y="14"/>
                    </a:lnTo>
                    <a:lnTo>
                      <a:pt x="41" y="14"/>
                    </a:lnTo>
                    <a:lnTo>
                      <a:pt x="36" y="14"/>
                    </a:lnTo>
                    <a:lnTo>
                      <a:pt x="32" y="14"/>
                    </a:lnTo>
                    <a:lnTo>
                      <a:pt x="28" y="16"/>
                    </a:lnTo>
                    <a:lnTo>
                      <a:pt x="24" y="17"/>
                    </a:lnTo>
                    <a:lnTo>
                      <a:pt x="21" y="18"/>
                    </a:lnTo>
                    <a:lnTo>
                      <a:pt x="20" y="21"/>
                    </a:lnTo>
                    <a:lnTo>
                      <a:pt x="17" y="22"/>
                    </a:lnTo>
                    <a:lnTo>
                      <a:pt x="17" y="26"/>
                    </a:lnTo>
                    <a:lnTo>
                      <a:pt x="16" y="29"/>
                    </a:lnTo>
                    <a:lnTo>
                      <a:pt x="17" y="32"/>
                    </a:lnTo>
                    <a:lnTo>
                      <a:pt x="19" y="33"/>
                    </a:lnTo>
                    <a:lnTo>
                      <a:pt x="21" y="36"/>
                    </a:lnTo>
                    <a:lnTo>
                      <a:pt x="24" y="36"/>
                    </a:lnTo>
                    <a:lnTo>
                      <a:pt x="27" y="37"/>
                    </a:lnTo>
                    <a:lnTo>
                      <a:pt x="29" y="37"/>
                    </a:lnTo>
                    <a:lnTo>
                      <a:pt x="33" y="38"/>
                    </a:lnTo>
                    <a:lnTo>
                      <a:pt x="37" y="38"/>
                    </a:lnTo>
                    <a:lnTo>
                      <a:pt x="41" y="38"/>
                    </a:lnTo>
                    <a:lnTo>
                      <a:pt x="45" y="38"/>
                    </a:lnTo>
                    <a:lnTo>
                      <a:pt x="49" y="38"/>
                    </a:lnTo>
                    <a:lnTo>
                      <a:pt x="53" y="38"/>
                    </a:lnTo>
                    <a:lnTo>
                      <a:pt x="57" y="38"/>
                    </a:lnTo>
                    <a:lnTo>
                      <a:pt x="60" y="37"/>
                    </a:lnTo>
                    <a:lnTo>
                      <a:pt x="64" y="37"/>
                    </a:lnTo>
                    <a:lnTo>
                      <a:pt x="67" y="37"/>
                    </a:lnTo>
                    <a:lnTo>
                      <a:pt x="71" y="36"/>
                    </a:lnTo>
                    <a:lnTo>
                      <a:pt x="73" y="36"/>
                    </a:lnTo>
                    <a:lnTo>
                      <a:pt x="76" y="34"/>
                    </a:lnTo>
                    <a:lnTo>
                      <a:pt x="79" y="33"/>
                    </a:lnTo>
                    <a:lnTo>
                      <a:pt x="83" y="33"/>
                    </a:lnTo>
                    <a:lnTo>
                      <a:pt x="85" y="32"/>
                    </a:lnTo>
                    <a:lnTo>
                      <a:pt x="88" y="30"/>
                    </a:lnTo>
                    <a:lnTo>
                      <a:pt x="93" y="28"/>
                    </a:lnTo>
                    <a:lnTo>
                      <a:pt x="96" y="25"/>
                    </a:lnTo>
                    <a:lnTo>
                      <a:pt x="96" y="21"/>
                    </a:lnTo>
                    <a:lnTo>
                      <a:pt x="93" y="17"/>
                    </a:lnTo>
                    <a:lnTo>
                      <a:pt x="91" y="13"/>
                    </a:lnTo>
                    <a:lnTo>
                      <a:pt x="89" y="10"/>
                    </a:lnTo>
                    <a:lnTo>
                      <a:pt x="89" y="8"/>
                    </a:lnTo>
                    <a:lnTo>
                      <a:pt x="91" y="6"/>
                    </a:lnTo>
                    <a:lnTo>
                      <a:pt x="92" y="6"/>
                    </a:lnTo>
                    <a:lnTo>
                      <a:pt x="96" y="6"/>
                    </a:lnTo>
                    <a:lnTo>
                      <a:pt x="100" y="9"/>
                    </a:lnTo>
                    <a:lnTo>
                      <a:pt x="106" y="13"/>
                    </a:lnTo>
                    <a:lnTo>
                      <a:pt x="108" y="17"/>
                    </a:lnTo>
                    <a:lnTo>
                      <a:pt x="110" y="20"/>
                    </a:lnTo>
                    <a:lnTo>
                      <a:pt x="114" y="24"/>
                    </a:lnTo>
                    <a:lnTo>
                      <a:pt x="115" y="28"/>
                    </a:lnTo>
                    <a:lnTo>
                      <a:pt x="116" y="30"/>
                    </a:lnTo>
                    <a:lnTo>
                      <a:pt x="116" y="33"/>
                    </a:lnTo>
                    <a:lnTo>
                      <a:pt x="116" y="36"/>
                    </a:lnTo>
                    <a:lnTo>
                      <a:pt x="116" y="38"/>
                    </a:lnTo>
                    <a:lnTo>
                      <a:pt x="114" y="41"/>
                    </a:lnTo>
                    <a:lnTo>
                      <a:pt x="112" y="42"/>
                    </a:lnTo>
                    <a:lnTo>
                      <a:pt x="108" y="45"/>
                    </a:lnTo>
                    <a:lnTo>
                      <a:pt x="106" y="46"/>
                    </a:lnTo>
                    <a:lnTo>
                      <a:pt x="102" y="48"/>
                    </a:lnTo>
                    <a:lnTo>
                      <a:pt x="97" y="49"/>
                    </a:lnTo>
                    <a:lnTo>
                      <a:pt x="92" y="50"/>
                    </a:lnTo>
                    <a:lnTo>
                      <a:pt x="85" y="52"/>
                    </a:lnTo>
                    <a:lnTo>
                      <a:pt x="80" y="52"/>
                    </a:lnTo>
                    <a:lnTo>
                      <a:pt x="73" y="53"/>
                    </a:lnTo>
                    <a:lnTo>
                      <a:pt x="67" y="53"/>
                    </a:lnTo>
                    <a:lnTo>
                      <a:pt x="60" y="53"/>
                    </a:lnTo>
                    <a:lnTo>
                      <a:pt x="53" y="52"/>
                    </a:lnTo>
                    <a:lnTo>
                      <a:pt x="47" y="52"/>
                    </a:lnTo>
                    <a:lnTo>
                      <a:pt x="39" y="50"/>
                    </a:lnTo>
                    <a:lnTo>
                      <a:pt x="32" y="50"/>
                    </a:lnTo>
                    <a:lnTo>
                      <a:pt x="25" y="48"/>
                    </a:lnTo>
                    <a:lnTo>
                      <a:pt x="20" y="46"/>
                    </a:lnTo>
                    <a:lnTo>
                      <a:pt x="13" y="44"/>
                    </a:lnTo>
                    <a:lnTo>
                      <a:pt x="9" y="41"/>
                    </a:lnTo>
                    <a:lnTo>
                      <a:pt x="5" y="37"/>
                    </a:lnTo>
                    <a:lnTo>
                      <a:pt x="3" y="33"/>
                    </a:lnTo>
                    <a:lnTo>
                      <a:pt x="0" y="29"/>
                    </a:lnTo>
                    <a:lnTo>
                      <a:pt x="0" y="25"/>
                    </a:lnTo>
                    <a:lnTo>
                      <a:pt x="1" y="18"/>
                    </a:lnTo>
                    <a:lnTo>
                      <a:pt x="3" y="13"/>
                    </a:lnTo>
                    <a:lnTo>
                      <a:pt x="5" y="9"/>
                    </a:lnTo>
                    <a:lnTo>
                      <a:pt x="11" y="6"/>
                    </a:lnTo>
                    <a:lnTo>
                      <a:pt x="15" y="4"/>
                    </a:lnTo>
                    <a:lnTo>
                      <a:pt x="21" y="2"/>
                    </a:lnTo>
                    <a:lnTo>
                      <a:pt x="27" y="1"/>
                    </a:lnTo>
                    <a:lnTo>
                      <a:pt x="33" y="1"/>
                    </a:lnTo>
                    <a:lnTo>
                      <a:pt x="39" y="0"/>
                    </a:lnTo>
                    <a:lnTo>
                      <a:pt x="45" y="0"/>
                    </a:lnTo>
                    <a:lnTo>
                      <a:pt x="51" y="1"/>
                    </a:lnTo>
                    <a:lnTo>
                      <a:pt x="57" y="1"/>
                    </a:lnTo>
                    <a:lnTo>
                      <a:pt x="61" y="1"/>
                    </a:lnTo>
                    <a:lnTo>
                      <a:pt x="65" y="2"/>
                    </a:lnTo>
                    <a:lnTo>
                      <a:pt x="68" y="2"/>
                    </a:lnTo>
                    <a:lnTo>
                      <a:pt x="71" y="4"/>
                    </a:lnTo>
                    <a:lnTo>
                      <a:pt x="73" y="4"/>
                    </a:lnTo>
                    <a:lnTo>
                      <a:pt x="76" y="5"/>
                    </a:lnTo>
                    <a:lnTo>
                      <a:pt x="79" y="5"/>
                    </a:lnTo>
                    <a:lnTo>
                      <a:pt x="80" y="6"/>
                    </a:lnTo>
                    <a:lnTo>
                      <a:pt x="83" y="8"/>
                    </a:lnTo>
                    <a:lnTo>
                      <a:pt x="83" y="10"/>
                    </a:lnTo>
                    <a:lnTo>
                      <a:pt x="81" y="12"/>
                    </a:lnTo>
                    <a:lnTo>
                      <a:pt x="79" y="14"/>
                    </a:lnTo>
                    <a:lnTo>
                      <a:pt x="76" y="14"/>
                    </a:lnTo>
                    <a:lnTo>
                      <a:pt x="75" y="14"/>
                    </a:lnTo>
                    <a:lnTo>
                      <a:pt x="72" y="16"/>
                    </a:lnTo>
                    <a:lnTo>
                      <a:pt x="69" y="16"/>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3" name="Freeform 60"/>
              <p:cNvSpPr>
                <a:spLocks/>
              </p:cNvSpPr>
              <p:nvPr/>
            </p:nvSpPr>
            <p:spPr bwMode="auto">
              <a:xfrm>
                <a:off x="4409" y="1835"/>
                <a:ext cx="24" cy="100"/>
              </a:xfrm>
              <a:custGeom>
                <a:avLst/>
                <a:gdLst>
                  <a:gd name="T0" fmla="*/ 11 w 24"/>
                  <a:gd name="T1" fmla="*/ 16 h 100"/>
                  <a:gd name="T2" fmla="*/ 11 w 24"/>
                  <a:gd name="T3" fmla="*/ 21 h 100"/>
                  <a:gd name="T4" fmla="*/ 11 w 24"/>
                  <a:gd name="T5" fmla="*/ 28 h 100"/>
                  <a:gd name="T6" fmla="*/ 12 w 24"/>
                  <a:gd name="T7" fmla="*/ 32 h 100"/>
                  <a:gd name="T8" fmla="*/ 12 w 24"/>
                  <a:gd name="T9" fmla="*/ 37 h 100"/>
                  <a:gd name="T10" fmla="*/ 12 w 24"/>
                  <a:gd name="T11" fmla="*/ 41 h 100"/>
                  <a:gd name="T12" fmla="*/ 14 w 24"/>
                  <a:gd name="T13" fmla="*/ 47 h 100"/>
                  <a:gd name="T14" fmla="*/ 15 w 24"/>
                  <a:gd name="T15" fmla="*/ 51 h 100"/>
                  <a:gd name="T16" fmla="*/ 15 w 24"/>
                  <a:gd name="T17" fmla="*/ 55 h 100"/>
                  <a:gd name="T18" fmla="*/ 16 w 24"/>
                  <a:gd name="T19" fmla="*/ 60 h 100"/>
                  <a:gd name="T20" fmla="*/ 18 w 24"/>
                  <a:gd name="T21" fmla="*/ 64 h 100"/>
                  <a:gd name="T22" fmla="*/ 18 w 24"/>
                  <a:gd name="T23" fmla="*/ 69 h 100"/>
                  <a:gd name="T24" fmla="*/ 19 w 24"/>
                  <a:gd name="T25" fmla="*/ 73 h 100"/>
                  <a:gd name="T26" fmla="*/ 20 w 24"/>
                  <a:gd name="T27" fmla="*/ 79 h 100"/>
                  <a:gd name="T28" fmla="*/ 22 w 24"/>
                  <a:gd name="T29" fmla="*/ 84 h 100"/>
                  <a:gd name="T30" fmla="*/ 23 w 24"/>
                  <a:gd name="T31" fmla="*/ 90 h 100"/>
                  <a:gd name="T32" fmla="*/ 24 w 24"/>
                  <a:gd name="T33" fmla="*/ 96 h 100"/>
                  <a:gd name="T34" fmla="*/ 23 w 24"/>
                  <a:gd name="T35" fmla="*/ 100 h 100"/>
                  <a:gd name="T36" fmla="*/ 18 w 24"/>
                  <a:gd name="T37" fmla="*/ 100 h 100"/>
                  <a:gd name="T38" fmla="*/ 15 w 24"/>
                  <a:gd name="T39" fmla="*/ 99 h 100"/>
                  <a:gd name="T40" fmla="*/ 14 w 24"/>
                  <a:gd name="T41" fmla="*/ 98 h 100"/>
                  <a:gd name="T42" fmla="*/ 12 w 24"/>
                  <a:gd name="T43" fmla="*/ 95 h 100"/>
                  <a:gd name="T44" fmla="*/ 11 w 24"/>
                  <a:gd name="T45" fmla="*/ 92 h 100"/>
                  <a:gd name="T46" fmla="*/ 11 w 24"/>
                  <a:gd name="T47" fmla="*/ 87 h 100"/>
                  <a:gd name="T48" fmla="*/ 10 w 24"/>
                  <a:gd name="T49" fmla="*/ 80 h 100"/>
                  <a:gd name="T50" fmla="*/ 8 w 24"/>
                  <a:gd name="T51" fmla="*/ 75 h 100"/>
                  <a:gd name="T52" fmla="*/ 8 w 24"/>
                  <a:gd name="T53" fmla="*/ 69 h 100"/>
                  <a:gd name="T54" fmla="*/ 8 w 24"/>
                  <a:gd name="T55" fmla="*/ 64 h 100"/>
                  <a:gd name="T56" fmla="*/ 8 w 24"/>
                  <a:gd name="T57" fmla="*/ 60 h 100"/>
                  <a:gd name="T58" fmla="*/ 7 w 24"/>
                  <a:gd name="T59" fmla="*/ 53 h 100"/>
                  <a:gd name="T60" fmla="*/ 7 w 24"/>
                  <a:gd name="T61" fmla="*/ 49 h 100"/>
                  <a:gd name="T62" fmla="*/ 7 w 24"/>
                  <a:gd name="T63" fmla="*/ 44 h 100"/>
                  <a:gd name="T64" fmla="*/ 6 w 24"/>
                  <a:gd name="T65" fmla="*/ 39 h 100"/>
                  <a:gd name="T66" fmla="*/ 6 w 24"/>
                  <a:gd name="T67" fmla="*/ 33 h 100"/>
                  <a:gd name="T68" fmla="*/ 6 w 24"/>
                  <a:gd name="T69" fmla="*/ 29 h 100"/>
                  <a:gd name="T70" fmla="*/ 4 w 24"/>
                  <a:gd name="T71" fmla="*/ 23 h 100"/>
                  <a:gd name="T72" fmla="*/ 3 w 24"/>
                  <a:gd name="T73" fmla="*/ 17 h 100"/>
                  <a:gd name="T74" fmla="*/ 3 w 24"/>
                  <a:gd name="T75" fmla="*/ 11 h 100"/>
                  <a:gd name="T76" fmla="*/ 2 w 24"/>
                  <a:gd name="T77" fmla="*/ 5 h 100"/>
                  <a:gd name="T78" fmla="*/ 0 w 24"/>
                  <a:gd name="T79" fmla="*/ 1 h 100"/>
                  <a:gd name="T80" fmla="*/ 2 w 24"/>
                  <a:gd name="T81" fmla="*/ 0 h 100"/>
                  <a:gd name="T82" fmla="*/ 3 w 24"/>
                  <a:gd name="T83" fmla="*/ 0 h 100"/>
                  <a:gd name="T84" fmla="*/ 6 w 24"/>
                  <a:gd name="T85" fmla="*/ 3 h 100"/>
                  <a:gd name="T86" fmla="*/ 7 w 24"/>
                  <a:gd name="T87" fmla="*/ 5 h 100"/>
                  <a:gd name="T88" fmla="*/ 8 w 24"/>
                  <a:gd name="T89" fmla="*/ 8 h 100"/>
                  <a:gd name="T90" fmla="*/ 10 w 24"/>
                  <a:gd name="T91" fmla="*/ 12 h 100"/>
                  <a:gd name="T92" fmla="*/ 11 w 24"/>
                  <a:gd name="T93" fmla="*/ 16 h 100"/>
                  <a:gd name="T94" fmla="*/ 11 w 24"/>
                  <a:gd name="T95" fmla="*/ 16 h 1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4" h="100">
                    <a:moveTo>
                      <a:pt x="11" y="16"/>
                    </a:moveTo>
                    <a:lnTo>
                      <a:pt x="11" y="21"/>
                    </a:lnTo>
                    <a:lnTo>
                      <a:pt x="11" y="28"/>
                    </a:lnTo>
                    <a:lnTo>
                      <a:pt x="12" y="32"/>
                    </a:lnTo>
                    <a:lnTo>
                      <a:pt x="12" y="37"/>
                    </a:lnTo>
                    <a:lnTo>
                      <a:pt x="12" y="41"/>
                    </a:lnTo>
                    <a:lnTo>
                      <a:pt x="14" y="47"/>
                    </a:lnTo>
                    <a:lnTo>
                      <a:pt x="15" y="51"/>
                    </a:lnTo>
                    <a:lnTo>
                      <a:pt x="15" y="55"/>
                    </a:lnTo>
                    <a:lnTo>
                      <a:pt x="16" y="60"/>
                    </a:lnTo>
                    <a:lnTo>
                      <a:pt x="18" y="64"/>
                    </a:lnTo>
                    <a:lnTo>
                      <a:pt x="18" y="69"/>
                    </a:lnTo>
                    <a:lnTo>
                      <a:pt x="19" y="73"/>
                    </a:lnTo>
                    <a:lnTo>
                      <a:pt x="20" y="79"/>
                    </a:lnTo>
                    <a:lnTo>
                      <a:pt x="22" y="84"/>
                    </a:lnTo>
                    <a:lnTo>
                      <a:pt x="23" y="90"/>
                    </a:lnTo>
                    <a:lnTo>
                      <a:pt x="24" y="96"/>
                    </a:lnTo>
                    <a:lnTo>
                      <a:pt x="23" y="100"/>
                    </a:lnTo>
                    <a:lnTo>
                      <a:pt x="18" y="100"/>
                    </a:lnTo>
                    <a:lnTo>
                      <a:pt x="15" y="99"/>
                    </a:lnTo>
                    <a:lnTo>
                      <a:pt x="14" y="98"/>
                    </a:lnTo>
                    <a:lnTo>
                      <a:pt x="12" y="95"/>
                    </a:lnTo>
                    <a:lnTo>
                      <a:pt x="11" y="92"/>
                    </a:lnTo>
                    <a:lnTo>
                      <a:pt x="11" y="87"/>
                    </a:lnTo>
                    <a:lnTo>
                      <a:pt x="10" y="80"/>
                    </a:lnTo>
                    <a:lnTo>
                      <a:pt x="8" y="75"/>
                    </a:lnTo>
                    <a:lnTo>
                      <a:pt x="8" y="69"/>
                    </a:lnTo>
                    <a:lnTo>
                      <a:pt x="8" y="64"/>
                    </a:lnTo>
                    <a:lnTo>
                      <a:pt x="8" y="60"/>
                    </a:lnTo>
                    <a:lnTo>
                      <a:pt x="7" y="53"/>
                    </a:lnTo>
                    <a:lnTo>
                      <a:pt x="7" y="49"/>
                    </a:lnTo>
                    <a:lnTo>
                      <a:pt x="7" y="44"/>
                    </a:lnTo>
                    <a:lnTo>
                      <a:pt x="6" y="39"/>
                    </a:lnTo>
                    <a:lnTo>
                      <a:pt x="6" y="33"/>
                    </a:lnTo>
                    <a:lnTo>
                      <a:pt x="6" y="29"/>
                    </a:lnTo>
                    <a:lnTo>
                      <a:pt x="4" y="23"/>
                    </a:lnTo>
                    <a:lnTo>
                      <a:pt x="3" y="17"/>
                    </a:lnTo>
                    <a:lnTo>
                      <a:pt x="3" y="11"/>
                    </a:lnTo>
                    <a:lnTo>
                      <a:pt x="2" y="5"/>
                    </a:lnTo>
                    <a:lnTo>
                      <a:pt x="0" y="1"/>
                    </a:lnTo>
                    <a:lnTo>
                      <a:pt x="2" y="0"/>
                    </a:lnTo>
                    <a:lnTo>
                      <a:pt x="3" y="0"/>
                    </a:lnTo>
                    <a:lnTo>
                      <a:pt x="6" y="3"/>
                    </a:lnTo>
                    <a:lnTo>
                      <a:pt x="7" y="5"/>
                    </a:lnTo>
                    <a:lnTo>
                      <a:pt x="8" y="8"/>
                    </a:lnTo>
                    <a:lnTo>
                      <a:pt x="10" y="12"/>
                    </a:lnTo>
                    <a:lnTo>
                      <a:pt x="11" y="16"/>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4" name="Freeform 61"/>
              <p:cNvSpPr>
                <a:spLocks/>
              </p:cNvSpPr>
              <p:nvPr/>
            </p:nvSpPr>
            <p:spPr bwMode="auto">
              <a:xfrm>
                <a:off x="4461" y="1827"/>
                <a:ext cx="32" cy="111"/>
              </a:xfrm>
              <a:custGeom>
                <a:avLst/>
                <a:gdLst>
                  <a:gd name="T0" fmla="*/ 31 w 32"/>
                  <a:gd name="T1" fmla="*/ 12 h 111"/>
                  <a:gd name="T2" fmla="*/ 30 w 32"/>
                  <a:gd name="T3" fmla="*/ 19 h 111"/>
                  <a:gd name="T4" fmla="*/ 28 w 32"/>
                  <a:gd name="T5" fmla="*/ 25 h 111"/>
                  <a:gd name="T6" fmla="*/ 27 w 32"/>
                  <a:gd name="T7" fmla="*/ 32 h 111"/>
                  <a:gd name="T8" fmla="*/ 26 w 32"/>
                  <a:gd name="T9" fmla="*/ 39 h 111"/>
                  <a:gd name="T10" fmla="*/ 24 w 32"/>
                  <a:gd name="T11" fmla="*/ 45 h 111"/>
                  <a:gd name="T12" fmla="*/ 23 w 32"/>
                  <a:gd name="T13" fmla="*/ 52 h 111"/>
                  <a:gd name="T14" fmla="*/ 22 w 32"/>
                  <a:gd name="T15" fmla="*/ 59 h 111"/>
                  <a:gd name="T16" fmla="*/ 20 w 32"/>
                  <a:gd name="T17" fmla="*/ 69 h 111"/>
                  <a:gd name="T18" fmla="*/ 19 w 32"/>
                  <a:gd name="T19" fmla="*/ 79 h 111"/>
                  <a:gd name="T20" fmla="*/ 19 w 32"/>
                  <a:gd name="T21" fmla="*/ 88 h 111"/>
                  <a:gd name="T22" fmla="*/ 18 w 32"/>
                  <a:gd name="T23" fmla="*/ 96 h 111"/>
                  <a:gd name="T24" fmla="*/ 16 w 32"/>
                  <a:gd name="T25" fmla="*/ 104 h 111"/>
                  <a:gd name="T26" fmla="*/ 11 w 32"/>
                  <a:gd name="T27" fmla="*/ 110 h 111"/>
                  <a:gd name="T28" fmla="*/ 4 w 32"/>
                  <a:gd name="T29" fmla="*/ 111 h 111"/>
                  <a:gd name="T30" fmla="*/ 0 w 32"/>
                  <a:gd name="T31" fmla="*/ 110 h 111"/>
                  <a:gd name="T32" fmla="*/ 0 w 32"/>
                  <a:gd name="T33" fmla="*/ 104 h 111"/>
                  <a:gd name="T34" fmla="*/ 2 w 32"/>
                  <a:gd name="T35" fmla="*/ 99 h 111"/>
                  <a:gd name="T36" fmla="*/ 2 w 32"/>
                  <a:gd name="T37" fmla="*/ 89 h 111"/>
                  <a:gd name="T38" fmla="*/ 4 w 32"/>
                  <a:gd name="T39" fmla="*/ 79 h 111"/>
                  <a:gd name="T40" fmla="*/ 7 w 32"/>
                  <a:gd name="T41" fmla="*/ 68 h 111"/>
                  <a:gd name="T42" fmla="*/ 8 w 32"/>
                  <a:gd name="T43" fmla="*/ 56 h 111"/>
                  <a:gd name="T44" fmla="*/ 10 w 32"/>
                  <a:gd name="T45" fmla="*/ 49 h 111"/>
                  <a:gd name="T46" fmla="*/ 12 w 32"/>
                  <a:gd name="T47" fmla="*/ 43 h 111"/>
                  <a:gd name="T48" fmla="*/ 14 w 32"/>
                  <a:gd name="T49" fmla="*/ 36 h 111"/>
                  <a:gd name="T50" fmla="*/ 15 w 32"/>
                  <a:gd name="T51" fmla="*/ 31 h 111"/>
                  <a:gd name="T52" fmla="*/ 16 w 32"/>
                  <a:gd name="T53" fmla="*/ 24 h 111"/>
                  <a:gd name="T54" fmla="*/ 18 w 32"/>
                  <a:gd name="T55" fmla="*/ 17 h 111"/>
                  <a:gd name="T56" fmla="*/ 19 w 32"/>
                  <a:gd name="T57" fmla="*/ 9 h 111"/>
                  <a:gd name="T58" fmla="*/ 22 w 32"/>
                  <a:gd name="T59" fmla="*/ 3 h 111"/>
                  <a:gd name="T60" fmla="*/ 24 w 32"/>
                  <a:gd name="T61" fmla="*/ 0 h 111"/>
                  <a:gd name="T62" fmla="*/ 30 w 32"/>
                  <a:gd name="T63" fmla="*/ 1 h 111"/>
                  <a:gd name="T64" fmla="*/ 32 w 32"/>
                  <a:gd name="T65" fmla="*/ 5 h 111"/>
                  <a:gd name="T66" fmla="*/ 32 w 32"/>
                  <a:gd name="T67" fmla="*/ 8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 h="111">
                    <a:moveTo>
                      <a:pt x="32" y="8"/>
                    </a:moveTo>
                    <a:lnTo>
                      <a:pt x="31" y="12"/>
                    </a:lnTo>
                    <a:lnTo>
                      <a:pt x="31" y="16"/>
                    </a:lnTo>
                    <a:lnTo>
                      <a:pt x="30" y="19"/>
                    </a:lnTo>
                    <a:lnTo>
                      <a:pt x="30" y="23"/>
                    </a:lnTo>
                    <a:lnTo>
                      <a:pt x="28" y="25"/>
                    </a:lnTo>
                    <a:lnTo>
                      <a:pt x="27" y="28"/>
                    </a:lnTo>
                    <a:lnTo>
                      <a:pt x="27" y="32"/>
                    </a:lnTo>
                    <a:lnTo>
                      <a:pt x="27" y="36"/>
                    </a:lnTo>
                    <a:lnTo>
                      <a:pt x="26" y="39"/>
                    </a:lnTo>
                    <a:lnTo>
                      <a:pt x="24" y="41"/>
                    </a:lnTo>
                    <a:lnTo>
                      <a:pt x="24" y="45"/>
                    </a:lnTo>
                    <a:lnTo>
                      <a:pt x="24" y="48"/>
                    </a:lnTo>
                    <a:lnTo>
                      <a:pt x="23" y="52"/>
                    </a:lnTo>
                    <a:lnTo>
                      <a:pt x="22" y="55"/>
                    </a:lnTo>
                    <a:lnTo>
                      <a:pt x="22" y="59"/>
                    </a:lnTo>
                    <a:lnTo>
                      <a:pt x="22" y="63"/>
                    </a:lnTo>
                    <a:lnTo>
                      <a:pt x="20" y="69"/>
                    </a:lnTo>
                    <a:lnTo>
                      <a:pt x="19" y="75"/>
                    </a:lnTo>
                    <a:lnTo>
                      <a:pt x="19" y="79"/>
                    </a:lnTo>
                    <a:lnTo>
                      <a:pt x="19" y="84"/>
                    </a:lnTo>
                    <a:lnTo>
                      <a:pt x="19" y="88"/>
                    </a:lnTo>
                    <a:lnTo>
                      <a:pt x="19" y="92"/>
                    </a:lnTo>
                    <a:lnTo>
                      <a:pt x="18" y="96"/>
                    </a:lnTo>
                    <a:lnTo>
                      <a:pt x="18" y="102"/>
                    </a:lnTo>
                    <a:lnTo>
                      <a:pt x="16" y="104"/>
                    </a:lnTo>
                    <a:lnTo>
                      <a:pt x="15" y="107"/>
                    </a:lnTo>
                    <a:lnTo>
                      <a:pt x="11" y="110"/>
                    </a:lnTo>
                    <a:lnTo>
                      <a:pt x="8" y="111"/>
                    </a:lnTo>
                    <a:lnTo>
                      <a:pt x="4" y="111"/>
                    </a:lnTo>
                    <a:lnTo>
                      <a:pt x="2" y="111"/>
                    </a:lnTo>
                    <a:lnTo>
                      <a:pt x="0" y="110"/>
                    </a:lnTo>
                    <a:lnTo>
                      <a:pt x="0" y="107"/>
                    </a:lnTo>
                    <a:lnTo>
                      <a:pt x="0" y="104"/>
                    </a:lnTo>
                    <a:lnTo>
                      <a:pt x="0" y="102"/>
                    </a:lnTo>
                    <a:lnTo>
                      <a:pt x="2" y="99"/>
                    </a:lnTo>
                    <a:lnTo>
                      <a:pt x="2" y="96"/>
                    </a:lnTo>
                    <a:lnTo>
                      <a:pt x="2" y="89"/>
                    </a:lnTo>
                    <a:lnTo>
                      <a:pt x="4" y="84"/>
                    </a:lnTo>
                    <a:lnTo>
                      <a:pt x="4" y="79"/>
                    </a:lnTo>
                    <a:lnTo>
                      <a:pt x="6" y="73"/>
                    </a:lnTo>
                    <a:lnTo>
                      <a:pt x="7" y="68"/>
                    </a:lnTo>
                    <a:lnTo>
                      <a:pt x="8" y="61"/>
                    </a:lnTo>
                    <a:lnTo>
                      <a:pt x="8" y="56"/>
                    </a:lnTo>
                    <a:lnTo>
                      <a:pt x="10" y="53"/>
                    </a:lnTo>
                    <a:lnTo>
                      <a:pt x="10" y="49"/>
                    </a:lnTo>
                    <a:lnTo>
                      <a:pt x="11" y="47"/>
                    </a:lnTo>
                    <a:lnTo>
                      <a:pt x="12" y="43"/>
                    </a:lnTo>
                    <a:lnTo>
                      <a:pt x="12" y="40"/>
                    </a:lnTo>
                    <a:lnTo>
                      <a:pt x="14" y="36"/>
                    </a:lnTo>
                    <a:lnTo>
                      <a:pt x="15" y="33"/>
                    </a:lnTo>
                    <a:lnTo>
                      <a:pt x="15" y="31"/>
                    </a:lnTo>
                    <a:lnTo>
                      <a:pt x="15" y="27"/>
                    </a:lnTo>
                    <a:lnTo>
                      <a:pt x="16" y="24"/>
                    </a:lnTo>
                    <a:lnTo>
                      <a:pt x="18" y="20"/>
                    </a:lnTo>
                    <a:lnTo>
                      <a:pt x="18" y="17"/>
                    </a:lnTo>
                    <a:lnTo>
                      <a:pt x="19" y="13"/>
                    </a:lnTo>
                    <a:lnTo>
                      <a:pt x="19" y="9"/>
                    </a:lnTo>
                    <a:lnTo>
                      <a:pt x="20" y="5"/>
                    </a:lnTo>
                    <a:lnTo>
                      <a:pt x="22" y="3"/>
                    </a:lnTo>
                    <a:lnTo>
                      <a:pt x="23" y="1"/>
                    </a:lnTo>
                    <a:lnTo>
                      <a:pt x="24" y="0"/>
                    </a:lnTo>
                    <a:lnTo>
                      <a:pt x="27" y="0"/>
                    </a:lnTo>
                    <a:lnTo>
                      <a:pt x="30" y="1"/>
                    </a:lnTo>
                    <a:lnTo>
                      <a:pt x="31" y="3"/>
                    </a:lnTo>
                    <a:lnTo>
                      <a:pt x="32" y="5"/>
                    </a:lnTo>
                    <a:lnTo>
                      <a:pt x="32" y="8"/>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5" name="Freeform 62"/>
              <p:cNvSpPr>
                <a:spLocks/>
              </p:cNvSpPr>
              <p:nvPr/>
            </p:nvSpPr>
            <p:spPr bwMode="auto">
              <a:xfrm>
                <a:off x="4411" y="1892"/>
                <a:ext cx="74" cy="49"/>
              </a:xfrm>
              <a:custGeom>
                <a:avLst/>
                <a:gdLst>
                  <a:gd name="T0" fmla="*/ 9 w 74"/>
                  <a:gd name="T1" fmla="*/ 6 h 49"/>
                  <a:gd name="T2" fmla="*/ 10 w 74"/>
                  <a:gd name="T3" fmla="*/ 8 h 49"/>
                  <a:gd name="T4" fmla="*/ 12 w 74"/>
                  <a:gd name="T5" fmla="*/ 12 h 49"/>
                  <a:gd name="T6" fmla="*/ 14 w 74"/>
                  <a:gd name="T7" fmla="*/ 16 h 49"/>
                  <a:gd name="T8" fmla="*/ 17 w 74"/>
                  <a:gd name="T9" fmla="*/ 19 h 49"/>
                  <a:gd name="T10" fmla="*/ 20 w 74"/>
                  <a:gd name="T11" fmla="*/ 22 h 49"/>
                  <a:gd name="T12" fmla="*/ 24 w 74"/>
                  <a:gd name="T13" fmla="*/ 24 h 49"/>
                  <a:gd name="T14" fmla="*/ 26 w 74"/>
                  <a:gd name="T15" fmla="*/ 26 h 49"/>
                  <a:gd name="T16" fmla="*/ 32 w 74"/>
                  <a:gd name="T17" fmla="*/ 29 h 49"/>
                  <a:gd name="T18" fmla="*/ 34 w 74"/>
                  <a:gd name="T19" fmla="*/ 29 h 49"/>
                  <a:gd name="T20" fmla="*/ 37 w 74"/>
                  <a:gd name="T21" fmla="*/ 30 h 49"/>
                  <a:gd name="T22" fmla="*/ 38 w 74"/>
                  <a:gd name="T23" fmla="*/ 30 h 49"/>
                  <a:gd name="T24" fmla="*/ 41 w 74"/>
                  <a:gd name="T25" fmla="*/ 30 h 49"/>
                  <a:gd name="T26" fmla="*/ 46 w 74"/>
                  <a:gd name="T27" fmla="*/ 30 h 49"/>
                  <a:gd name="T28" fmla="*/ 50 w 74"/>
                  <a:gd name="T29" fmla="*/ 30 h 49"/>
                  <a:gd name="T30" fmla="*/ 54 w 74"/>
                  <a:gd name="T31" fmla="*/ 27 h 49"/>
                  <a:gd name="T32" fmla="*/ 58 w 74"/>
                  <a:gd name="T33" fmla="*/ 24 h 49"/>
                  <a:gd name="T34" fmla="*/ 62 w 74"/>
                  <a:gd name="T35" fmla="*/ 20 h 49"/>
                  <a:gd name="T36" fmla="*/ 68 w 74"/>
                  <a:gd name="T37" fmla="*/ 18 h 49"/>
                  <a:gd name="T38" fmla="*/ 70 w 74"/>
                  <a:gd name="T39" fmla="*/ 16 h 49"/>
                  <a:gd name="T40" fmla="*/ 73 w 74"/>
                  <a:gd name="T41" fmla="*/ 16 h 49"/>
                  <a:gd name="T42" fmla="*/ 74 w 74"/>
                  <a:gd name="T43" fmla="*/ 19 h 49"/>
                  <a:gd name="T44" fmla="*/ 74 w 74"/>
                  <a:gd name="T45" fmla="*/ 23 h 49"/>
                  <a:gd name="T46" fmla="*/ 74 w 74"/>
                  <a:gd name="T47" fmla="*/ 26 h 49"/>
                  <a:gd name="T48" fmla="*/ 73 w 74"/>
                  <a:gd name="T49" fmla="*/ 31 h 49"/>
                  <a:gd name="T50" fmla="*/ 72 w 74"/>
                  <a:gd name="T51" fmla="*/ 34 h 49"/>
                  <a:gd name="T52" fmla="*/ 69 w 74"/>
                  <a:gd name="T53" fmla="*/ 38 h 49"/>
                  <a:gd name="T54" fmla="*/ 65 w 74"/>
                  <a:gd name="T55" fmla="*/ 39 h 49"/>
                  <a:gd name="T56" fmla="*/ 62 w 74"/>
                  <a:gd name="T57" fmla="*/ 42 h 49"/>
                  <a:gd name="T58" fmla="*/ 58 w 74"/>
                  <a:gd name="T59" fmla="*/ 43 h 49"/>
                  <a:gd name="T60" fmla="*/ 57 w 74"/>
                  <a:gd name="T61" fmla="*/ 46 h 49"/>
                  <a:gd name="T62" fmla="*/ 52 w 74"/>
                  <a:gd name="T63" fmla="*/ 47 h 49"/>
                  <a:gd name="T64" fmla="*/ 49 w 74"/>
                  <a:gd name="T65" fmla="*/ 49 h 49"/>
                  <a:gd name="T66" fmla="*/ 44 w 74"/>
                  <a:gd name="T67" fmla="*/ 49 h 49"/>
                  <a:gd name="T68" fmla="*/ 40 w 74"/>
                  <a:gd name="T69" fmla="*/ 47 h 49"/>
                  <a:gd name="T70" fmla="*/ 37 w 74"/>
                  <a:gd name="T71" fmla="*/ 47 h 49"/>
                  <a:gd name="T72" fmla="*/ 34 w 74"/>
                  <a:gd name="T73" fmla="*/ 46 h 49"/>
                  <a:gd name="T74" fmla="*/ 30 w 74"/>
                  <a:gd name="T75" fmla="*/ 45 h 49"/>
                  <a:gd name="T76" fmla="*/ 26 w 74"/>
                  <a:gd name="T77" fmla="*/ 43 h 49"/>
                  <a:gd name="T78" fmla="*/ 24 w 74"/>
                  <a:gd name="T79" fmla="*/ 42 h 49"/>
                  <a:gd name="T80" fmla="*/ 20 w 74"/>
                  <a:gd name="T81" fmla="*/ 41 h 49"/>
                  <a:gd name="T82" fmla="*/ 17 w 74"/>
                  <a:gd name="T83" fmla="*/ 39 h 49"/>
                  <a:gd name="T84" fmla="*/ 16 w 74"/>
                  <a:gd name="T85" fmla="*/ 39 h 49"/>
                  <a:gd name="T86" fmla="*/ 12 w 74"/>
                  <a:gd name="T87" fmla="*/ 37 h 49"/>
                  <a:gd name="T88" fmla="*/ 9 w 74"/>
                  <a:gd name="T89" fmla="*/ 34 h 49"/>
                  <a:gd name="T90" fmla="*/ 5 w 74"/>
                  <a:gd name="T91" fmla="*/ 31 h 49"/>
                  <a:gd name="T92" fmla="*/ 4 w 74"/>
                  <a:gd name="T93" fmla="*/ 27 h 49"/>
                  <a:gd name="T94" fmla="*/ 2 w 74"/>
                  <a:gd name="T95" fmla="*/ 24 h 49"/>
                  <a:gd name="T96" fmla="*/ 2 w 74"/>
                  <a:gd name="T97" fmla="*/ 22 h 49"/>
                  <a:gd name="T98" fmla="*/ 1 w 74"/>
                  <a:gd name="T99" fmla="*/ 19 h 49"/>
                  <a:gd name="T100" fmla="*/ 1 w 74"/>
                  <a:gd name="T101" fmla="*/ 16 h 49"/>
                  <a:gd name="T102" fmla="*/ 0 w 74"/>
                  <a:gd name="T103" fmla="*/ 11 h 49"/>
                  <a:gd name="T104" fmla="*/ 0 w 74"/>
                  <a:gd name="T105" fmla="*/ 7 h 49"/>
                  <a:gd name="T106" fmla="*/ 1 w 74"/>
                  <a:gd name="T107" fmla="*/ 3 h 49"/>
                  <a:gd name="T108" fmla="*/ 2 w 74"/>
                  <a:gd name="T109" fmla="*/ 2 h 49"/>
                  <a:gd name="T110" fmla="*/ 4 w 74"/>
                  <a:gd name="T111" fmla="*/ 0 h 49"/>
                  <a:gd name="T112" fmla="*/ 5 w 74"/>
                  <a:gd name="T113" fmla="*/ 0 h 49"/>
                  <a:gd name="T114" fmla="*/ 8 w 74"/>
                  <a:gd name="T115" fmla="*/ 2 h 49"/>
                  <a:gd name="T116" fmla="*/ 9 w 74"/>
                  <a:gd name="T117" fmla="*/ 6 h 49"/>
                  <a:gd name="T118" fmla="*/ 9 w 74"/>
                  <a:gd name="T119" fmla="*/ 6 h 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 h="49">
                    <a:moveTo>
                      <a:pt x="9" y="6"/>
                    </a:moveTo>
                    <a:lnTo>
                      <a:pt x="10" y="8"/>
                    </a:lnTo>
                    <a:lnTo>
                      <a:pt x="12" y="12"/>
                    </a:lnTo>
                    <a:lnTo>
                      <a:pt x="14" y="16"/>
                    </a:lnTo>
                    <a:lnTo>
                      <a:pt x="17" y="19"/>
                    </a:lnTo>
                    <a:lnTo>
                      <a:pt x="20" y="22"/>
                    </a:lnTo>
                    <a:lnTo>
                      <a:pt x="24" y="24"/>
                    </a:lnTo>
                    <a:lnTo>
                      <a:pt x="26" y="26"/>
                    </a:lnTo>
                    <a:lnTo>
                      <a:pt x="32" y="29"/>
                    </a:lnTo>
                    <a:lnTo>
                      <a:pt x="34" y="29"/>
                    </a:lnTo>
                    <a:lnTo>
                      <a:pt x="37" y="30"/>
                    </a:lnTo>
                    <a:lnTo>
                      <a:pt x="38" y="30"/>
                    </a:lnTo>
                    <a:lnTo>
                      <a:pt x="41" y="30"/>
                    </a:lnTo>
                    <a:lnTo>
                      <a:pt x="46" y="30"/>
                    </a:lnTo>
                    <a:lnTo>
                      <a:pt x="50" y="30"/>
                    </a:lnTo>
                    <a:lnTo>
                      <a:pt x="54" y="27"/>
                    </a:lnTo>
                    <a:lnTo>
                      <a:pt x="58" y="24"/>
                    </a:lnTo>
                    <a:lnTo>
                      <a:pt x="62" y="20"/>
                    </a:lnTo>
                    <a:lnTo>
                      <a:pt x="68" y="18"/>
                    </a:lnTo>
                    <a:lnTo>
                      <a:pt x="70" y="16"/>
                    </a:lnTo>
                    <a:lnTo>
                      <a:pt x="73" y="16"/>
                    </a:lnTo>
                    <a:lnTo>
                      <a:pt x="74" y="19"/>
                    </a:lnTo>
                    <a:lnTo>
                      <a:pt x="74" y="23"/>
                    </a:lnTo>
                    <a:lnTo>
                      <a:pt x="74" y="26"/>
                    </a:lnTo>
                    <a:lnTo>
                      <a:pt x="73" y="31"/>
                    </a:lnTo>
                    <a:lnTo>
                      <a:pt x="72" y="34"/>
                    </a:lnTo>
                    <a:lnTo>
                      <a:pt x="69" y="38"/>
                    </a:lnTo>
                    <a:lnTo>
                      <a:pt x="65" y="39"/>
                    </a:lnTo>
                    <a:lnTo>
                      <a:pt x="62" y="42"/>
                    </a:lnTo>
                    <a:lnTo>
                      <a:pt x="58" y="43"/>
                    </a:lnTo>
                    <a:lnTo>
                      <a:pt x="57" y="46"/>
                    </a:lnTo>
                    <a:lnTo>
                      <a:pt x="52" y="47"/>
                    </a:lnTo>
                    <a:lnTo>
                      <a:pt x="49" y="49"/>
                    </a:lnTo>
                    <a:lnTo>
                      <a:pt x="44" y="49"/>
                    </a:lnTo>
                    <a:lnTo>
                      <a:pt x="40" y="47"/>
                    </a:lnTo>
                    <a:lnTo>
                      <a:pt x="37" y="47"/>
                    </a:lnTo>
                    <a:lnTo>
                      <a:pt x="34" y="46"/>
                    </a:lnTo>
                    <a:lnTo>
                      <a:pt x="30" y="45"/>
                    </a:lnTo>
                    <a:lnTo>
                      <a:pt x="26" y="43"/>
                    </a:lnTo>
                    <a:lnTo>
                      <a:pt x="24" y="42"/>
                    </a:lnTo>
                    <a:lnTo>
                      <a:pt x="20" y="41"/>
                    </a:lnTo>
                    <a:lnTo>
                      <a:pt x="17" y="39"/>
                    </a:lnTo>
                    <a:lnTo>
                      <a:pt x="16" y="39"/>
                    </a:lnTo>
                    <a:lnTo>
                      <a:pt x="12" y="37"/>
                    </a:lnTo>
                    <a:lnTo>
                      <a:pt x="9" y="34"/>
                    </a:lnTo>
                    <a:lnTo>
                      <a:pt x="5" y="31"/>
                    </a:lnTo>
                    <a:lnTo>
                      <a:pt x="4" y="27"/>
                    </a:lnTo>
                    <a:lnTo>
                      <a:pt x="2" y="24"/>
                    </a:lnTo>
                    <a:lnTo>
                      <a:pt x="2" y="22"/>
                    </a:lnTo>
                    <a:lnTo>
                      <a:pt x="1" y="19"/>
                    </a:lnTo>
                    <a:lnTo>
                      <a:pt x="1" y="16"/>
                    </a:lnTo>
                    <a:lnTo>
                      <a:pt x="0" y="11"/>
                    </a:lnTo>
                    <a:lnTo>
                      <a:pt x="0" y="7"/>
                    </a:lnTo>
                    <a:lnTo>
                      <a:pt x="1" y="3"/>
                    </a:lnTo>
                    <a:lnTo>
                      <a:pt x="2" y="2"/>
                    </a:lnTo>
                    <a:lnTo>
                      <a:pt x="4" y="0"/>
                    </a:lnTo>
                    <a:lnTo>
                      <a:pt x="5" y="0"/>
                    </a:lnTo>
                    <a:lnTo>
                      <a:pt x="8" y="2"/>
                    </a:lnTo>
                    <a:lnTo>
                      <a:pt x="9" y="6"/>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6" name="Freeform 63"/>
              <p:cNvSpPr>
                <a:spLocks/>
              </p:cNvSpPr>
              <p:nvPr/>
            </p:nvSpPr>
            <p:spPr bwMode="auto">
              <a:xfrm>
                <a:off x="4443" y="1633"/>
                <a:ext cx="65" cy="35"/>
              </a:xfrm>
              <a:custGeom>
                <a:avLst/>
                <a:gdLst>
                  <a:gd name="T0" fmla="*/ 48 w 65"/>
                  <a:gd name="T1" fmla="*/ 29 h 35"/>
                  <a:gd name="T2" fmla="*/ 45 w 65"/>
                  <a:gd name="T3" fmla="*/ 27 h 35"/>
                  <a:gd name="T4" fmla="*/ 45 w 65"/>
                  <a:gd name="T5" fmla="*/ 24 h 35"/>
                  <a:gd name="T6" fmla="*/ 42 w 65"/>
                  <a:gd name="T7" fmla="*/ 22 h 35"/>
                  <a:gd name="T8" fmla="*/ 42 w 65"/>
                  <a:gd name="T9" fmla="*/ 19 h 35"/>
                  <a:gd name="T10" fmla="*/ 38 w 65"/>
                  <a:gd name="T11" fmla="*/ 14 h 35"/>
                  <a:gd name="T12" fmla="*/ 36 w 65"/>
                  <a:gd name="T13" fmla="*/ 11 h 35"/>
                  <a:gd name="T14" fmla="*/ 30 w 65"/>
                  <a:gd name="T15" fmla="*/ 11 h 35"/>
                  <a:gd name="T16" fmla="*/ 28 w 65"/>
                  <a:gd name="T17" fmla="*/ 14 h 35"/>
                  <a:gd name="T18" fmla="*/ 24 w 65"/>
                  <a:gd name="T19" fmla="*/ 15 h 35"/>
                  <a:gd name="T20" fmla="*/ 20 w 65"/>
                  <a:gd name="T21" fmla="*/ 19 h 35"/>
                  <a:gd name="T22" fmla="*/ 17 w 65"/>
                  <a:gd name="T23" fmla="*/ 22 h 35"/>
                  <a:gd name="T24" fmla="*/ 14 w 65"/>
                  <a:gd name="T25" fmla="*/ 24 h 35"/>
                  <a:gd name="T26" fmla="*/ 10 w 65"/>
                  <a:gd name="T27" fmla="*/ 27 h 35"/>
                  <a:gd name="T28" fmla="*/ 9 w 65"/>
                  <a:gd name="T29" fmla="*/ 31 h 35"/>
                  <a:gd name="T30" fmla="*/ 5 w 65"/>
                  <a:gd name="T31" fmla="*/ 33 h 35"/>
                  <a:gd name="T32" fmla="*/ 2 w 65"/>
                  <a:gd name="T33" fmla="*/ 35 h 35"/>
                  <a:gd name="T34" fmla="*/ 1 w 65"/>
                  <a:gd name="T35" fmla="*/ 35 h 35"/>
                  <a:gd name="T36" fmla="*/ 0 w 65"/>
                  <a:gd name="T37" fmla="*/ 34 h 35"/>
                  <a:gd name="T38" fmla="*/ 0 w 65"/>
                  <a:gd name="T39" fmla="*/ 31 h 35"/>
                  <a:gd name="T40" fmla="*/ 0 w 65"/>
                  <a:gd name="T41" fmla="*/ 30 h 35"/>
                  <a:gd name="T42" fmla="*/ 1 w 65"/>
                  <a:gd name="T43" fmla="*/ 27 h 35"/>
                  <a:gd name="T44" fmla="*/ 5 w 65"/>
                  <a:gd name="T45" fmla="*/ 24 h 35"/>
                  <a:gd name="T46" fmla="*/ 8 w 65"/>
                  <a:gd name="T47" fmla="*/ 19 h 35"/>
                  <a:gd name="T48" fmla="*/ 10 w 65"/>
                  <a:gd name="T49" fmla="*/ 16 h 35"/>
                  <a:gd name="T50" fmla="*/ 14 w 65"/>
                  <a:gd name="T51" fmla="*/ 11 h 35"/>
                  <a:gd name="T52" fmla="*/ 17 w 65"/>
                  <a:gd name="T53" fmla="*/ 8 h 35"/>
                  <a:gd name="T54" fmla="*/ 20 w 65"/>
                  <a:gd name="T55" fmla="*/ 6 h 35"/>
                  <a:gd name="T56" fmla="*/ 25 w 65"/>
                  <a:gd name="T57" fmla="*/ 3 h 35"/>
                  <a:gd name="T58" fmla="*/ 29 w 65"/>
                  <a:gd name="T59" fmla="*/ 0 h 35"/>
                  <a:gd name="T60" fmla="*/ 34 w 65"/>
                  <a:gd name="T61" fmla="*/ 0 h 35"/>
                  <a:gd name="T62" fmla="*/ 38 w 65"/>
                  <a:gd name="T63" fmla="*/ 0 h 35"/>
                  <a:gd name="T64" fmla="*/ 42 w 65"/>
                  <a:gd name="T65" fmla="*/ 0 h 35"/>
                  <a:gd name="T66" fmla="*/ 46 w 65"/>
                  <a:gd name="T67" fmla="*/ 3 h 35"/>
                  <a:gd name="T68" fmla="*/ 50 w 65"/>
                  <a:gd name="T69" fmla="*/ 6 h 35"/>
                  <a:gd name="T70" fmla="*/ 54 w 65"/>
                  <a:gd name="T71" fmla="*/ 7 h 35"/>
                  <a:gd name="T72" fmla="*/ 57 w 65"/>
                  <a:gd name="T73" fmla="*/ 11 h 35"/>
                  <a:gd name="T74" fmla="*/ 60 w 65"/>
                  <a:gd name="T75" fmla="*/ 14 h 35"/>
                  <a:gd name="T76" fmla="*/ 64 w 65"/>
                  <a:gd name="T77" fmla="*/ 18 h 35"/>
                  <a:gd name="T78" fmla="*/ 65 w 65"/>
                  <a:gd name="T79" fmla="*/ 22 h 35"/>
                  <a:gd name="T80" fmla="*/ 65 w 65"/>
                  <a:gd name="T81" fmla="*/ 24 h 35"/>
                  <a:gd name="T82" fmla="*/ 64 w 65"/>
                  <a:gd name="T83" fmla="*/ 29 h 35"/>
                  <a:gd name="T84" fmla="*/ 60 w 65"/>
                  <a:gd name="T85" fmla="*/ 31 h 35"/>
                  <a:gd name="T86" fmla="*/ 57 w 65"/>
                  <a:gd name="T87" fmla="*/ 33 h 35"/>
                  <a:gd name="T88" fmla="*/ 53 w 65"/>
                  <a:gd name="T89" fmla="*/ 33 h 35"/>
                  <a:gd name="T90" fmla="*/ 50 w 65"/>
                  <a:gd name="T91" fmla="*/ 31 h 35"/>
                  <a:gd name="T92" fmla="*/ 48 w 65"/>
                  <a:gd name="T93" fmla="*/ 29 h 35"/>
                  <a:gd name="T94" fmla="*/ 48 w 65"/>
                  <a:gd name="T95" fmla="*/ 29 h 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5" h="35">
                    <a:moveTo>
                      <a:pt x="48" y="29"/>
                    </a:moveTo>
                    <a:lnTo>
                      <a:pt x="45" y="27"/>
                    </a:lnTo>
                    <a:lnTo>
                      <a:pt x="45" y="24"/>
                    </a:lnTo>
                    <a:lnTo>
                      <a:pt x="42" y="22"/>
                    </a:lnTo>
                    <a:lnTo>
                      <a:pt x="42" y="19"/>
                    </a:lnTo>
                    <a:lnTo>
                      <a:pt x="38" y="14"/>
                    </a:lnTo>
                    <a:lnTo>
                      <a:pt x="36" y="11"/>
                    </a:lnTo>
                    <a:lnTo>
                      <a:pt x="30" y="11"/>
                    </a:lnTo>
                    <a:lnTo>
                      <a:pt x="28" y="14"/>
                    </a:lnTo>
                    <a:lnTo>
                      <a:pt x="24" y="15"/>
                    </a:lnTo>
                    <a:lnTo>
                      <a:pt x="20" y="19"/>
                    </a:lnTo>
                    <a:lnTo>
                      <a:pt x="17" y="22"/>
                    </a:lnTo>
                    <a:lnTo>
                      <a:pt x="14" y="24"/>
                    </a:lnTo>
                    <a:lnTo>
                      <a:pt x="10" y="27"/>
                    </a:lnTo>
                    <a:lnTo>
                      <a:pt x="9" y="31"/>
                    </a:lnTo>
                    <a:lnTo>
                      <a:pt x="5" y="33"/>
                    </a:lnTo>
                    <a:lnTo>
                      <a:pt x="2" y="35"/>
                    </a:lnTo>
                    <a:lnTo>
                      <a:pt x="1" y="35"/>
                    </a:lnTo>
                    <a:lnTo>
                      <a:pt x="0" y="34"/>
                    </a:lnTo>
                    <a:lnTo>
                      <a:pt x="0" y="31"/>
                    </a:lnTo>
                    <a:lnTo>
                      <a:pt x="0" y="30"/>
                    </a:lnTo>
                    <a:lnTo>
                      <a:pt x="1" y="27"/>
                    </a:lnTo>
                    <a:lnTo>
                      <a:pt x="5" y="24"/>
                    </a:lnTo>
                    <a:lnTo>
                      <a:pt x="8" y="19"/>
                    </a:lnTo>
                    <a:lnTo>
                      <a:pt x="10" y="16"/>
                    </a:lnTo>
                    <a:lnTo>
                      <a:pt x="14" y="11"/>
                    </a:lnTo>
                    <a:lnTo>
                      <a:pt x="17" y="8"/>
                    </a:lnTo>
                    <a:lnTo>
                      <a:pt x="20" y="6"/>
                    </a:lnTo>
                    <a:lnTo>
                      <a:pt x="25" y="3"/>
                    </a:lnTo>
                    <a:lnTo>
                      <a:pt x="29" y="0"/>
                    </a:lnTo>
                    <a:lnTo>
                      <a:pt x="34" y="0"/>
                    </a:lnTo>
                    <a:lnTo>
                      <a:pt x="38" y="0"/>
                    </a:lnTo>
                    <a:lnTo>
                      <a:pt x="42" y="0"/>
                    </a:lnTo>
                    <a:lnTo>
                      <a:pt x="46" y="3"/>
                    </a:lnTo>
                    <a:lnTo>
                      <a:pt x="50" y="6"/>
                    </a:lnTo>
                    <a:lnTo>
                      <a:pt x="54" y="7"/>
                    </a:lnTo>
                    <a:lnTo>
                      <a:pt x="57" y="11"/>
                    </a:lnTo>
                    <a:lnTo>
                      <a:pt x="60" y="14"/>
                    </a:lnTo>
                    <a:lnTo>
                      <a:pt x="64" y="18"/>
                    </a:lnTo>
                    <a:lnTo>
                      <a:pt x="65" y="22"/>
                    </a:lnTo>
                    <a:lnTo>
                      <a:pt x="65" y="24"/>
                    </a:lnTo>
                    <a:lnTo>
                      <a:pt x="64" y="29"/>
                    </a:lnTo>
                    <a:lnTo>
                      <a:pt x="60" y="31"/>
                    </a:lnTo>
                    <a:lnTo>
                      <a:pt x="57" y="33"/>
                    </a:lnTo>
                    <a:lnTo>
                      <a:pt x="53" y="33"/>
                    </a:lnTo>
                    <a:lnTo>
                      <a:pt x="50" y="31"/>
                    </a:lnTo>
                    <a:lnTo>
                      <a:pt x="48" y="29"/>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7" name="Freeform 64"/>
              <p:cNvSpPr>
                <a:spLocks/>
              </p:cNvSpPr>
              <p:nvPr/>
            </p:nvSpPr>
            <p:spPr bwMode="auto">
              <a:xfrm>
                <a:off x="4397" y="1636"/>
                <a:ext cx="62" cy="56"/>
              </a:xfrm>
              <a:custGeom>
                <a:avLst/>
                <a:gdLst>
                  <a:gd name="T0" fmla="*/ 51 w 62"/>
                  <a:gd name="T1" fmla="*/ 26 h 56"/>
                  <a:gd name="T2" fmla="*/ 47 w 62"/>
                  <a:gd name="T3" fmla="*/ 21 h 56"/>
                  <a:gd name="T4" fmla="*/ 42 w 62"/>
                  <a:gd name="T5" fmla="*/ 17 h 56"/>
                  <a:gd name="T6" fmla="*/ 36 w 62"/>
                  <a:gd name="T7" fmla="*/ 13 h 56"/>
                  <a:gd name="T8" fmla="*/ 31 w 62"/>
                  <a:gd name="T9" fmla="*/ 12 h 56"/>
                  <a:gd name="T10" fmla="*/ 27 w 62"/>
                  <a:gd name="T11" fmla="*/ 13 h 56"/>
                  <a:gd name="T12" fmla="*/ 24 w 62"/>
                  <a:gd name="T13" fmla="*/ 19 h 56"/>
                  <a:gd name="T14" fmla="*/ 23 w 62"/>
                  <a:gd name="T15" fmla="*/ 21 h 56"/>
                  <a:gd name="T16" fmla="*/ 23 w 62"/>
                  <a:gd name="T17" fmla="*/ 24 h 56"/>
                  <a:gd name="T18" fmla="*/ 23 w 62"/>
                  <a:gd name="T19" fmla="*/ 26 h 56"/>
                  <a:gd name="T20" fmla="*/ 23 w 62"/>
                  <a:gd name="T21" fmla="*/ 28 h 56"/>
                  <a:gd name="T22" fmla="*/ 23 w 62"/>
                  <a:gd name="T23" fmla="*/ 32 h 56"/>
                  <a:gd name="T24" fmla="*/ 26 w 62"/>
                  <a:gd name="T25" fmla="*/ 34 h 56"/>
                  <a:gd name="T26" fmla="*/ 30 w 62"/>
                  <a:gd name="T27" fmla="*/ 36 h 56"/>
                  <a:gd name="T28" fmla="*/ 35 w 62"/>
                  <a:gd name="T29" fmla="*/ 38 h 56"/>
                  <a:gd name="T30" fmla="*/ 39 w 62"/>
                  <a:gd name="T31" fmla="*/ 38 h 56"/>
                  <a:gd name="T32" fmla="*/ 42 w 62"/>
                  <a:gd name="T33" fmla="*/ 40 h 56"/>
                  <a:gd name="T34" fmla="*/ 43 w 62"/>
                  <a:gd name="T35" fmla="*/ 43 h 56"/>
                  <a:gd name="T36" fmla="*/ 43 w 62"/>
                  <a:gd name="T37" fmla="*/ 47 h 56"/>
                  <a:gd name="T38" fmla="*/ 42 w 62"/>
                  <a:gd name="T39" fmla="*/ 51 h 56"/>
                  <a:gd name="T40" fmla="*/ 40 w 62"/>
                  <a:gd name="T41" fmla="*/ 54 h 56"/>
                  <a:gd name="T42" fmla="*/ 36 w 62"/>
                  <a:gd name="T43" fmla="*/ 55 h 56"/>
                  <a:gd name="T44" fmla="*/ 32 w 62"/>
                  <a:gd name="T45" fmla="*/ 56 h 56"/>
                  <a:gd name="T46" fmla="*/ 30 w 62"/>
                  <a:gd name="T47" fmla="*/ 55 h 56"/>
                  <a:gd name="T48" fmla="*/ 26 w 62"/>
                  <a:gd name="T49" fmla="*/ 55 h 56"/>
                  <a:gd name="T50" fmla="*/ 23 w 62"/>
                  <a:gd name="T51" fmla="*/ 54 h 56"/>
                  <a:gd name="T52" fmla="*/ 19 w 62"/>
                  <a:gd name="T53" fmla="*/ 52 h 56"/>
                  <a:gd name="T54" fmla="*/ 14 w 62"/>
                  <a:gd name="T55" fmla="*/ 50 h 56"/>
                  <a:gd name="T56" fmla="*/ 10 w 62"/>
                  <a:gd name="T57" fmla="*/ 47 h 56"/>
                  <a:gd name="T58" fmla="*/ 6 w 62"/>
                  <a:gd name="T59" fmla="*/ 43 h 56"/>
                  <a:gd name="T60" fmla="*/ 2 w 62"/>
                  <a:gd name="T61" fmla="*/ 39 h 56"/>
                  <a:gd name="T62" fmla="*/ 0 w 62"/>
                  <a:gd name="T63" fmla="*/ 36 h 56"/>
                  <a:gd name="T64" fmla="*/ 0 w 62"/>
                  <a:gd name="T65" fmla="*/ 34 h 56"/>
                  <a:gd name="T66" fmla="*/ 0 w 62"/>
                  <a:gd name="T67" fmla="*/ 31 h 56"/>
                  <a:gd name="T68" fmla="*/ 0 w 62"/>
                  <a:gd name="T69" fmla="*/ 28 h 56"/>
                  <a:gd name="T70" fmla="*/ 0 w 62"/>
                  <a:gd name="T71" fmla="*/ 24 h 56"/>
                  <a:gd name="T72" fmla="*/ 0 w 62"/>
                  <a:gd name="T73" fmla="*/ 21 h 56"/>
                  <a:gd name="T74" fmla="*/ 0 w 62"/>
                  <a:gd name="T75" fmla="*/ 19 h 56"/>
                  <a:gd name="T76" fmla="*/ 2 w 62"/>
                  <a:gd name="T77" fmla="*/ 16 h 56"/>
                  <a:gd name="T78" fmla="*/ 4 w 62"/>
                  <a:gd name="T79" fmla="*/ 11 h 56"/>
                  <a:gd name="T80" fmla="*/ 10 w 62"/>
                  <a:gd name="T81" fmla="*/ 8 h 56"/>
                  <a:gd name="T82" fmla="*/ 14 w 62"/>
                  <a:gd name="T83" fmla="*/ 4 h 56"/>
                  <a:gd name="T84" fmla="*/ 19 w 62"/>
                  <a:gd name="T85" fmla="*/ 1 h 56"/>
                  <a:gd name="T86" fmla="*/ 22 w 62"/>
                  <a:gd name="T87" fmla="*/ 0 h 56"/>
                  <a:gd name="T88" fmla="*/ 24 w 62"/>
                  <a:gd name="T89" fmla="*/ 0 h 56"/>
                  <a:gd name="T90" fmla="*/ 28 w 62"/>
                  <a:gd name="T91" fmla="*/ 0 h 56"/>
                  <a:gd name="T92" fmla="*/ 31 w 62"/>
                  <a:gd name="T93" fmla="*/ 0 h 56"/>
                  <a:gd name="T94" fmla="*/ 35 w 62"/>
                  <a:gd name="T95" fmla="*/ 0 h 56"/>
                  <a:gd name="T96" fmla="*/ 39 w 62"/>
                  <a:gd name="T97" fmla="*/ 0 h 56"/>
                  <a:gd name="T98" fmla="*/ 43 w 62"/>
                  <a:gd name="T99" fmla="*/ 1 h 56"/>
                  <a:gd name="T100" fmla="*/ 46 w 62"/>
                  <a:gd name="T101" fmla="*/ 4 h 56"/>
                  <a:gd name="T102" fmla="*/ 48 w 62"/>
                  <a:gd name="T103" fmla="*/ 7 h 56"/>
                  <a:gd name="T104" fmla="*/ 52 w 62"/>
                  <a:gd name="T105" fmla="*/ 9 h 56"/>
                  <a:gd name="T106" fmla="*/ 55 w 62"/>
                  <a:gd name="T107" fmla="*/ 12 h 56"/>
                  <a:gd name="T108" fmla="*/ 59 w 62"/>
                  <a:gd name="T109" fmla="*/ 16 h 56"/>
                  <a:gd name="T110" fmla="*/ 62 w 62"/>
                  <a:gd name="T111" fmla="*/ 19 h 56"/>
                  <a:gd name="T112" fmla="*/ 60 w 62"/>
                  <a:gd name="T113" fmla="*/ 24 h 56"/>
                  <a:gd name="T114" fmla="*/ 56 w 62"/>
                  <a:gd name="T115" fmla="*/ 27 h 56"/>
                  <a:gd name="T116" fmla="*/ 51 w 62"/>
                  <a:gd name="T117" fmla="*/ 26 h 56"/>
                  <a:gd name="T118" fmla="*/ 51 w 62"/>
                  <a:gd name="T119" fmla="*/ 26 h 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2" h="56">
                    <a:moveTo>
                      <a:pt x="51" y="26"/>
                    </a:moveTo>
                    <a:lnTo>
                      <a:pt x="47" y="21"/>
                    </a:lnTo>
                    <a:lnTo>
                      <a:pt x="42" y="17"/>
                    </a:lnTo>
                    <a:lnTo>
                      <a:pt x="36" y="13"/>
                    </a:lnTo>
                    <a:lnTo>
                      <a:pt x="31" y="12"/>
                    </a:lnTo>
                    <a:lnTo>
                      <a:pt x="27" y="13"/>
                    </a:lnTo>
                    <a:lnTo>
                      <a:pt x="24" y="19"/>
                    </a:lnTo>
                    <a:lnTo>
                      <a:pt x="23" y="21"/>
                    </a:lnTo>
                    <a:lnTo>
                      <a:pt x="23" y="24"/>
                    </a:lnTo>
                    <a:lnTo>
                      <a:pt x="23" y="26"/>
                    </a:lnTo>
                    <a:lnTo>
                      <a:pt x="23" y="28"/>
                    </a:lnTo>
                    <a:lnTo>
                      <a:pt x="23" y="32"/>
                    </a:lnTo>
                    <a:lnTo>
                      <a:pt x="26" y="34"/>
                    </a:lnTo>
                    <a:lnTo>
                      <a:pt x="30" y="36"/>
                    </a:lnTo>
                    <a:lnTo>
                      <a:pt x="35" y="38"/>
                    </a:lnTo>
                    <a:lnTo>
                      <a:pt x="39" y="38"/>
                    </a:lnTo>
                    <a:lnTo>
                      <a:pt x="42" y="40"/>
                    </a:lnTo>
                    <a:lnTo>
                      <a:pt x="43" y="43"/>
                    </a:lnTo>
                    <a:lnTo>
                      <a:pt x="43" y="47"/>
                    </a:lnTo>
                    <a:lnTo>
                      <a:pt x="42" y="51"/>
                    </a:lnTo>
                    <a:lnTo>
                      <a:pt x="40" y="54"/>
                    </a:lnTo>
                    <a:lnTo>
                      <a:pt x="36" y="55"/>
                    </a:lnTo>
                    <a:lnTo>
                      <a:pt x="32" y="56"/>
                    </a:lnTo>
                    <a:lnTo>
                      <a:pt x="30" y="55"/>
                    </a:lnTo>
                    <a:lnTo>
                      <a:pt x="26" y="55"/>
                    </a:lnTo>
                    <a:lnTo>
                      <a:pt x="23" y="54"/>
                    </a:lnTo>
                    <a:lnTo>
                      <a:pt x="19" y="52"/>
                    </a:lnTo>
                    <a:lnTo>
                      <a:pt x="14" y="50"/>
                    </a:lnTo>
                    <a:lnTo>
                      <a:pt x="10" y="47"/>
                    </a:lnTo>
                    <a:lnTo>
                      <a:pt x="6" y="43"/>
                    </a:lnTo>
                    <a:lnTo>
                      <a:pt x="2" y="39"/>
                    </a:lnTo>
                    <a:lnTo>
                      <a:pt x="0" y="36"/>
                    </a:lnTo>
                    <a:lnTo>
                      <a:pt x="0" y="34"/>
                    </a:lnTo>
                    <a:lnTo>
                      <a:pt x="0" y="31"/>
                    </a:lnTo>
                    <a:lnTo>
                      <a:pt x="0" y="28"/>
                    </a:lnTo>
                    <a:lnTo>
                      <a:pt x="0" y="24"/>
                    </a:lnTo>
                    <a:lnTo>
                      <a:pt x="0" y="21"/>
                    </a:lnTo>
                    <a:lnTo>
                      <a:pt x="0" y="19"/>
                    </a:lnTo>
                    <a:lnTo>
                      <a:pt x="2" y="16"/>
                    </a:lnTo>
                    <a:lnTo>
                      <a:pt x="4" y="11"/>
                    </a:lnTo>
                    <a:lnTo>
                      <a:pt x="10" y="8"/>
                    </a:lnTo>
                    <a:lnTo>
                      <a:pt x="14" y="4"/>
                    </a:lnTo>
                    <a:lnTo>
                      <a:pt x="19" y="1"/>
                    </a:lnTo>
                    <a:lnTo>
                      <a:pt x="22" y="0"/>
                    </a:lnTo>
                    <a:lnTo>
                      <a:pt x="24" y="0"/>
                    </a:lnTo>
                    <a:lnTo>
                      <a:pt x="28" y="0"/>
                    </a:lnTo>
                    <a:lnTo>
                      <a:pt x="31" y="0"/>
                    </a:lnTo>
                    <a:lnTo>
                      <a:pt x="35" y="0"/>
                    </a:lnTo>
                    <a:lnTo>
                      <a:pt x="39" y="0"/>
                    </a:lnTo>
                    <a:lnTo>
                      <a:pt x="43" y="1"/>
                    </a:lnTo>
                    <a:lnTo>
                      <a:pt x="46" y="4"/>
                    </a:lnTo>
                    <a:lnTo>
                      <a:pt x="48" y="7"/>
                    </a:lnTo>
                    <a:lnTo>
                      <a:pt x="52" y="9"/>
                    </a:lnTo>
                    <a:lnTo>
                      <a:pt x="55" y="12"/>
                    </a:lnTo>
                    <a:lnTo>
                      <a:pt x="59" y="16"/>
                    </a:lnTo>
                    <a:lnTo>
                      <a:pt x="62" y="19"/>
                    </a:lnTo>
                    <a:lnTo>
                      <a:pt x="60" y="24"/>
                    </a:lnTo>
                    <a:lnTo>
                      <a:pt x="56" y="27"/>
                    </a:lnTo>
                    <a:lnTo>
                      <a:pt x="51" y="26"/>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8" name="Freeform 65"/>
              <p:cNvSpPr>
                <a:spLocks/>
              </p:cNvSpPr>
              <p:nvPr/>
            </p:nvSpPr>
            <p:spPr bwMode="auto">
              <a:xfrm>
                <a:off x="4401" y="1675"/>
                <a:ext cx="80" cy="72"/>
              </a:xfrm>
              <a:custGeom>
                <a:avLst/>
                <a:gdLst>
                  <a:gd name="T0" fmla="*/ 26 w 80"/>
                  <a:gd name="T1" fmla="*/ 16 h 72"/>
                  <a:gd name="T2" fmla="*/ 19 w 80"/>
                  <a:gd name="T3" fmla="*/ 24 h 72"/>
                  <a:gd name="T4" fmla="*/ 16 w 80"/>
                  <a:gd name="T5" fmla="*/ 31 h 72"/>
                  <a:gd name="T6" fmla="*/ 19 w 80"/>
                  <a:gd name="T7" fmla="*/ 37 h 72"/>
                  <a:gd name="T8" fmla="*/ 26 w 80"/>
                  <a:gd name="T9" fmla="*/ 44 h 72"/>
                  <a:gd name="T10" fmla="*/ 34 w 80"/>
                  <a:gd name="T11" fmla="*/ 47 h 72"/>
                  <a:gd name="T12" fmla="*/ 42 w 80"/>
                  <a:gd name="T13" fmla="*/ 44 h 72"/>
                  <a:gd name="T14" fmla="*/ 51 w 80"/>
                  <a:gd name="T15" fmla="*/ 40 h 72"/>
                  <a:gd name="T16" fmla="*/ 58 w 80"/>
                  <a:gd name="T17" fmla="*/ 33 h 72"/>
                  <a:gd name="T18" fmla="*/ 62 w 80"/>
                  <a:gd name="T19" fmla="*/ 24 h 72"/>
                  <a:gd name="T20" fmla="*/ 66 w 80"/>
                  <a:gd name="T21" fmla="*/ 16 h 72"/>
                  <a:gd name="T22" fmla="*/ 71 w 80"/>
                  <a:gd name="T23" fmla="*/ 13 h 72"/>
                  <a:gd name="T24" fmla="*/ 78 w 80"/>
                  <a:gd name="T25" fmla="*/ 15 h 72"/>
                  <a:gd name="T26" fmla="*/ 80 w 80"/>
                  <a:gd name="T27" fmla="*/ 20 h 72"/>
                  <a:gd name="T28" fmla="*/ 79 w 80"/>
                  <a:gd name="T29" fmla="*/ 29 h 72"/>
                  <a:gd name="T30" fmla="*/ 79 w 80"/>
                  <a:gd name="T31" fmla="*/ 39 h 72"/>
                  <a:gd name="T32" fmla="*/ 75 w 80"/>
                  <a:gd name="T33" fmla="*/ 48 h 72"/>
                  <a:gd name="T34" fmla="*/ 71 w 80"/>
                  <a:gd name="T35" fmla="*/ 56 h 72"/>
                  <a:gd name="T36" fmla="*/ 64 w 80"/>
                  <a:gd name="T37" fmla="*/ 63 h 72"/>
                  <a:gd name="T38" fmla="*/ 58 w 80"/>
                  <a:gd name="T39" fmla="*/ 67 h 72"/>
                  <a:gd name="T40" fmla="*/ 48 w 80"/>
                  <a:gd name="T41" fmla="*/ 71 h 72"/>
                  <a:gd name="T42" fmla="*/ 40 w 80"/>
                  <a:gd name="T43" fmla="*/ 72 h 72"/>
                  <a:gd name="T44" fmla="*/ 31 w 80"/>
                  <a:gd name="T45" fmla="*/ 72 h 72"/>
                  <a:gd name="T46" fmla="*/ 23 w 80"/>
                  <a:gd name="T47" fmla="*/ 71 h 72"/>
                  <a:gd name="T48" fmla="*/ 16 w 80"/>
                  <a:gd name="T49" fmla="*/ 67 h 72"/>
                  <a:gd name="T50" fmla="*/ 11 w 80"/>
                  <a:gd name="T51" fmla="*/ 60 h 72"/>
                  <a:gd name="T52" fmla="*/ 6 w 80"/>
                  <a:gd name="T53" fmla="*/ 52 h 72"/>
                  <a:gd name="T54" fmla="*/ 3 w 80"/>
                  <a:gd name="T55" fmla="*/ 41 h 72"/>
                  <a:gd name="T56" fmla="*/ 0 w 80"/>
                  <a:gd name="T57" fmla="*/ 32 h 72"/>
                  <a:gd name="T58" fmla="*/ 0 w 80"/>
                  <a:gd name="T59" fmla="*/ 23 h 72"/>
                  <a:gd name="T60" fmla="*/ 3 w 80"/>
                  <a:gd name="T61" fmla="*/ 15 h 72"/>
                  <a:gd name="T62" fmla="*/ 8 w 80"/>
                  <a:gd name="T63" fmla="*/ 9 h 72"/>
                  <a:gd name="T64" fmla="*/ 16 w 80"/>
                  <a:gd name="T65" fmla="*/ 5 h 72"/>
                  <a:gd name="T66" fmla="*/ 26 w 80"/>
                  <a:gd name="T67" fmla="*/ 3 h 72"/>
                  <a:gd name="T68" fmla="*/ 32 w 80"/>
                  <a:gd name="T69" fmla="*/ 0 h 72"/>
                  <a:gd name="T70" fmla="*/ 35 w 80"/>
                  <a:gd name="T71" fmla="*/ 3 h 72"/>
                  <a:gd name="T72" fmla="*/ 35 w 80"/>
                  <a:gd name="T73" fmla="*/ 7 h 72"/>
                  <a:gd name="T74" fmla="*/ 32 w 80"/>
                  <a:gd name="T75" fmla="*/ 12 h 72"/>
                  <a:gd name="T76" fmla="*/ 30 w 80"/>
                  <a:gd name="T77" fmla="*/ 13 h 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72">
                    <a:moveTo>
                      <a:pt x="30" y="13"/>
                    </a:moveTo>
                    <a:lnTo>
                      <a:pt x="26" y="16"/>
                    </a:lnTo>
                    <a:lnTo>
                      <a:pt x="22" y="19"/>
                    </a:lnTo>
                    <a:lnTo>
                      <a:pt x="19" y="24"/>
                    </a:lnTo>
                    <a:lnTo>
                      <a:pt x="18" y="28"/>
                    </a:lnTo>
                    <a:lnTo>
                      <a:pt x="16" y="31"/>
                    </a:lnTo>
                    <a:lnTo>
                      <a:pt x="18" y="35"/>
                    </a:lnTo>
                    <a:lnTo>
                      <a:pt x="19" y="37"/>
                    </a:lnTo>
                    <a:lnTo>
                      <a:pt x="22" y="41"/>
                    </a:lnTo>
                    <a:lnTo>
                      <a:pt x="26" y="44"/>
                    </a:lnTo>
                    <a:lnTo>
                      <a:pt x="28" y="45"/>
                    </a:lnTo>
                    <a:lnTo>
                      <a:pt x="34" y="47"/>
                    </a:lnTo>
                    <a:lnTo>
                      <a:pt x="38" y="47"/>
                    </a:lnTo>
                    <a:lnTo>
                      <a:pt x="42" y="44"/>
                    </a:lnTo>
                    <a:lnTo>
                      <a:pt x="47" y="43"/>
                    </a:lnTo>
                    <a:lnTo>
                      <a:pt x="51" y="40"/>
                    </a:lnTo>
                    <a:lnTo>
                      <a:pt x="55" y="37"/>
                    </a:lnTo>
                    <a:lnTo>
                      <a:pt x="58" y="33"/>
                    </a:lnTo>
                    <a:lnTo>
                      <a:pt x="60" y="29"/>
                    </a:lnTo>
                    <a:lnTo>
                      <a:pt x="62" y="24"/>
                    </a:lnTo>
                    <a:lnTo>
                      <a:pt x="64" y="20"/>
                    </a:lnTo>
                    <a:lnTo>
                      <a:pt x="66" y="16"/>
                    </a:lnTo>
                    <a:lnTo>
                      <a:pt x="68" y="13"/>
                    </a:lnTo>
                    <a:lnTo>
                      <a:pt x="71" y="13"/>
                    </a:lnTo>
                    <a:lnTo>
                      <a:pt x="75" y="13"/>
                    </a:lnTo>
                    <a:lnTo>
                      <a:pt x="78" y="15"/>
                    </a:lnTo>
                    <a:lnTo>
                      <a:pt x="79" y="17"/>
                    </a:lnTo>
                    <a:lnTo>
                      <a:pt x="80" y="20"/>
                    </a:lnTo>
                    <a:lnTo>
                      <a:pt x="80" y="24"/>
                    </a:lnTo>
                    <a:lnTo>
                      <a:pt x="79" y="29"/>
                    </a:lnTo>
                    <a:lnTo>
                      <a:pt x="79" y="35"/>
                    </a:lnTo>
                    <a:lnTo>
                      <a:pt x="79" y="39"/>
                    </a:lnTo>
                    <a:lnTo>
                      <a:pt x="78" y="44"/>
                    </a:lnTo>
                    <a:lnTo>
                      <a:pt x="75" y="48"/>
                    </a:lnTo>
                    <a:lnTo>
                      <a:pt x="74" y="52"/>
                    </a:lnTo>
                    <a:lnTo>
                      <a:pt x="71" y="56"/>
                    </a:lnTo>
                    <a:lnTo>
                      <a:pt x="68" y="60"/>
                    </a:lnTo>
                    <a:lnTo>
                      <a:pt x="64" y="63"/>
                    </a:lnTo>
                    <a:lnTo>
                      <a:pt x="62" y="65"/>
                    </a:lnTo>
                    <a:lnTo>
                      <a:pt x="58" y="67"/>
                    </a:lnTo>
                    <a:lnTo>
                      <a:pt x="54" y="69"/>
                    </a:lnTo>
                    <a:lnTo>
                      <a:pt x="48" y="71"/>
                    </a:lnTo>
                    <a:lnTo>
                      <a:pt x="44" y="72"/>
                    </a:lnTo>
                    <a:lnTo>
                      <a:pt x="40" y="72"/>
                    </a:lnTo>
                    <a:lnTo>
                      <a:pt x="36" y="72"/>
                    </a:lnTo>
                    <a:lnTo>
                      <a:pt x="31" y="72"/>
                    </a:lnTo>
                    <a:lnTo>
                      <a:pt x="27" y="72"/>
                    </a:lnTo>
                    <a:lnTo>
                      <a:pt x="23" y="71"/>
                    </a:lnTo>
                    <a:lnTo>
                      <a:pt x="20" y="69"/>
                    </a:lnTo>
                    <a:lnTo>
                      <a:pt x="16" y="67"/>
                    </a:lnTo>
                    <a:lnTo>
                      <a:pt x="14" y="64"/>
                    </a:lnTo>
                    <a:lnTo>
                      <a:pt x="11" y="60"/>
                    </a:lnTo>
                    <a:lnTo>
                      <a:pt x="8" y="56"/>
                    </a:lnTo>
                    <a:lnTo>
                      <a:pt x="6" y="52"/>
                    </a:lnTo>
                    <a:lnTo>
                      <a:pt x="4" y="47"/>
                    </a:lnTo>
                    <a:lnTo>
                      <a:pt x="3" y="41"/>
                    </a:lnTo>
                    <a:lnTo>
                      <a:pt x="2" y="37"/>
                    </a:lnTo>
                    <a:lnTo>
                      <a:pt x="0" y="32"/>
                    </a:lnTo>
                    <a:lnTo>
                      <a:pt x="0" y="28"/>
                    </a:lnTo>
                    <a:lnTo>
                      <a:pt x="0" y="23"/>
                    </a:lnTo>
                    <a:lnTo>
                      <a:pt x="3" y="19"/>
                    </a:lnTo>
                    <a:lnTo>
                      <a:pt x="3" y="15"/>
                    </a:lnTo>
                    <a:lnTo>
                      <a:pt x="6" y="12"/>
                    </a:lnTo>
                    <a:lnTo>
                      <a:pt x="8" y="9"/>
                    </a:lnTo>
                    <a:lnTo>
                      <a:pt x="14" y="8"/>
                    </a:lnTo>
                    <a:lnTo>
                      <a:pt x="16" y="5"/>
                    </a:lnTo>
                    <a:lnTo>
                      <a:pt x="20" y="4"/>
                    </a:lnTo>
                    <a:lnTo>
                      <a:pt x="26" y="3"/>
                    </a:lnTo>
                    <a:lnTo>
                      <a:pt x="30" y="1"/>
                    </a:lnTo>
                    <a:lnTo>
                      <a:pt x="32" y="0"/>
                    </a:lnTo>
                    <a:lnTo>
                      <a:pt x="34" y="1"/>
                    </a:lnTo>
                    <a:lnTo>
                      <a:pt x="35" y="3"/>
                    </a:lnTo>
                    <a:lnTo>
                      <a:pt x="36" y="5"/>
                    </a:lnTo>
                    <a:lnTo>
                      <a:pt x="35" y="7"/>
                    </a:lnTo>
                    <a:lnTo>
                      <a:pt x="34" y="9"/>
                    </a:lnTo>
                    <a:lnTo>
                      <a:pt x="32" y="12"/>
                    </a:lnTo>
                    <a:lnTo>
                      <a:pt x="30" y="13"/>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29" name="Freeform 66"/>
              <p:cNvSpPr>
                <a:spLocks/>
              </p:cNvSpPr>
              <p:nvPr/>
            </p:nvSpPr>
            <p:spPr bwMode="auto">
              <a:xfrm>
                <a:off x="4476" y="1655"/>
                <a:ext cx="83" cy="80"/>
              </a:xfrm>
              <a:custGeom>
                <a:avLst/>
                <a:gdLst>
                  <a:gd name="T0" fmla="*/ 17 w 83"/>
                  <a:gd name="T1" fmla="*/ 60 h 80"/>
                  <a:gd name="T2" fmla="*/ 26 w 83"/>
                  <a:gd name="T3" fmla="*/ 63 h 80"/>
                  <a:gd name="T4" fmla="*/ 31 w 83"/>
                  <a:gd name="T5" fmla="*/ 64 h 80"/>
                  <a:gd name="T6" fmla="*/ 40 w 83"/>
                  <a:gd name="T7" fmla="*/ 64 h 80"/>
                  <a:gd name="T8" fmla="*/ 50 w 83"/>
                  <a:gd name="T9" fmla="*/ 59 h 80"/>
                  <a:gd name="T10" fmla="*/ 56 w 83"/>
                  <a:gd name="T11" fmla="*/ 52 h 80"/>
                  <a:gd name="T12" fmla="*/ 58 w 83"/>
                  <a:gd name="T13" fmla="*/ 45 h 80"/>
                  <a:gd name="T14" fmla="*/ 59 w 83"/>
                  <a:gd name="T15" fmla="*/ 39 h 80"/>
                  <a:gd name="T16" fmla="*/ 60 w 83"/>
                  <a:gd name="T17" fmla="*/ 33 h 80"/>
                  <a:gd name="T18" fmla="*/ 58 w 83"/>
                  <a:gd name="T19" fmla="*/ 27 h 80"/>
                  <a:gd name="T20" fmla="*/ 50 w 83"/>
                  <a:gd name="T21" fmla="*/ 25 h 80"/>
                  <a:gd name="T22" fmla="*/ 43 w 83"/>
                  <a:gd name="T23" fmla="*/ 23 h 80"/>
                  <a:gd name="T24" fmla="*/ 38 w 83"/>
                  <a:gd name="T25" fmla="*/ 20 h 80"/>
                  <a:gd name="T26" fmla="*/ 34 w 83"/>
                  <a:gd name="T27" fmla="*/ 15 h 80"/>
                  <a:gd name="T28" fmla="*/ 38 w 83"/>
                  <a:gd name="T29" fmla="*/ 5 h 80"/>
                  <a:gd name="T30" fmla="*/ 42 w 83"/>
                  <a:gd name="T31" fmla="*/ 0 h 80"/>
                  <a:gd name="T32" fmla="*/ 47 w 83"/>
                  <a:gd name="T33" fmla="*/ 0 h 80"/>
                  <a:gd name="T34" fmla="*/ 56 w 83"/>
                  <a:gd name="T35" fmla="*/ 0 h 80"/>
                  <a:gd name="T36" fmla="*/ 66 w 83"/>
                  <a:gd name="T37" fmla="*/ 4 h 80"/>
                  <a:gd name="T38" fmla="*/ 74 w 83"/>
                  <a:gd name="T39" fmla="*/ 11 h 80"/>
                  <a:gd name="T40" fmla="*/ 80 w 83"/>
                  <a:gd name="T41" fmla="*/ 19 h 80"/>
                  <a:gd name="T42" fmla="*/ 83 w 83"/>
                  <a:gd name="T43" fmla="*/ 29 h 80"/>
                  <a:gd name="T44" fmla="*/ 83 w 83"/>
                  <a:gd name="T45" fmla="*/ 39 h 80"/>
                  <a:gd name="T46" fmla="*/ 79 w 83"/>
                  <a:gd name="T47" fmla="*/ 48 h 80"/>
                  <a:gd name="T48" fmla="*/ 75 w 83"/>
                  <a:gd name="T49" fmla="*/ 56 h 80"/>
                  <a:gd name="T50" fmla="*/ 70 w 83"/>
                  <a:gd name="T51" fmla="*/ 64 h 80"/>
                  <a:gd name="T52" fmla="*/ 62 w 83"/>
                  <a:gd name="T53" fmla="*/ 71 h 80"/>
                  <a:gd name="T54" fmla="*/ 52 w 83"/>
                  <a:gd name="T55" fmla="*/ 75 h 80"/>
                  <a:gd name="T56" fmla="*/ 44 w 83"/>
                  <a:gd name="T57" fmla="*/ 79 h 80"/>
                  <a:gd name="T58" fmla="*/ 32 w 83"/>
                  <a:gd name="T59" fmla="*/ 80 h 80"/>
                  <a:gd name="T60" fmla="*/ 23 w 83"/>
                  <a:gd name="T61" fmla="*/ 79 h 80"/>
                  <a:gd name="T62" fmla="*/ 15 w 83"/>
                  <a:gd name="T63" fmla="*/ 76 h 80"/>
                  <a:gd name="T64" fmla="*/ 7 w 83"/>
                  <a:gd name="T65" fmla="*/ 71 h 80"/>
                  <a:gd name="T66" fmla="*/ 0 w 83"/>
                  <a:gd name="T67" fmla="*/ 64 h 80"/>
                  <a:gd name="T68" fmla="*/ 0 w 83"/>
                  <a:gd name="T69" fmla="*/ 59 h 80"/>
                  <a:gd name="T70" fmla="*/ 4 w 83"/>
                  <a:gd name="T71" fmla="*/ 55 h 80"/>
                  <a:gd name="T72" fmla="*/ 9 w 83"/>
                  <a:gd name="T73" fmla="*/ 55 h 80"/>
                  <a:gd name="T74" fmla="*/ 13 w 83"/>
                  <a:gd name="T75" fmla="*/ 56 h 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3" h="80">
                    <a:moveTo>
                      <a:pt x="13" y="56"/>
                    </a:moveTo>
                    <a:lnTo>
                      <a:pt x="17" y="60"/>
                    </a:lnTo>
                    <a:lnTo>
                      <a:pt x="23" y="63"/>
                    </a:lnTo>
                    <a:lnTo>
                      <a:pt x="26" y="63"/>
                    </a:lnTo>
                    <a:lnTo>
                      <a:pt x="28" y="64"/>
                    </a:lnTo>
                    <a:lnTo>
                      <a:pt x="31" y="64"/>
                    </a:lnTo>
                    <a:lnTo>
                      <a:pt x="34" y="64"/>
                    </a:lnTo>
                    <a:lnTo>
                      <a:pt x="40" y="64"/>
                    </a:lnTo>
                    <a:lnTo>
                      <a:pt x="46" y="61"/>
                    </a:lnTo>
                    <a:lnTo>
                      <a:pt x="50" y="59"/>
                    </a:lnTo>
                    <a:lnTo>
                      <a:pt x="55" y="55"/>
                    </a:lnTo>
                    <a:lnTo>
                      <a:pt x="56" y="52"/>
                    </a:lnTo>
                    <a:lnTo>
                      <a:pt x="58" y="49"/>
                    </a:lnTo>
                    <a:lnTo>
                      <a:pt x="58" y="45"/>
                    </a:lnTo>
                    <a:lnTo>
                      <a:pt x="59" y="43"/>
                    </a:lnTo>
                    <a:lnTo>
                      <a:pt x="59" y="39"/>
                    </a:lnTo>
                    <a:lnTo>
                      <a:pt x="60" y="36"/>
                    </a:lnTo>
                    <a:lnTo>
                      <a:pt x="60" y="33"/>
                    </a:lnTo>
                    <a:lnTo>
                      <a:pt x="60" y="31"/>
                    </a:lnTo>
                    <a:lnTo>
                      <a:pt x="58" y="27"/>
                    </a:lnTo>
                    <a:lnTo>
                      <a:pt x="55" y="25"/>
                    </a:lnTo>
                    <a:lnTo>
                      <a:pt x="50" y="25"/>
                    </a:lnTo>
                    <a:lnTo>
                      <a:pt x="46" y="25"/>
                    </a:lnTo>
                    <a:lnTo>
                      <a:pt x="43" y="23"/>
                    </a:lnTo>
                    <a:lnTo>
                      <a:pt x="40" y="23"/>
                    </a:lnTo>
                    <a:lnTo>
                      <a:pt x="38" y="20"/>
                    </a:lnTo>
                    <a:lnTo>
                      <a:pt x="38" y="19"/>
                    </a:lnTo>
                    <a:lnTo>
                      <a:pt x="34" y="15"/>
                    </a:lnTo>
                    <a:lnTo>
                      <a:pt x="34" y="9"/>
                    </a:lnTo>
                    <a:lnTo>
                      <a:pt x="38" y="5"/>
                    </a:lnTo>
                    <a:lnTo>
                      <a:pt x="40" y="1"/>
                    </a:lnTo>
                    <a:lnTo>
                      <a:pt x="42" y="0"/>
                    </a:lnTo>
                    <a:lnTo>
                      <a:pt x="44" y="0"/>
                    </a:lnTo>
                    <a:lnTo>
                      <a:pt x="47" y="0"/>
                    </a:lnTo>
                    <a:lnTo>
                      <a:pt x="51" y="0"/>
                    </a:lnTo>
                    <a:lnTo>
                      <a:pt x="56" y="0"/>
                    </a:lnTo>
                    <a:lnTo>
                      <a:pt x="62" y="2"/>
                    </a:lnTo>
                    <a:lnTo>
                      <a:pt x="66" y="4"/>
                    </a:lnTo>
                    <a:lnTo>
                      <a:pt x="71" y="8"/>
                    </a:lnTo>
                    <a:lnTo>
                      <a:pt x="74" y="11"/>
                    </a:lnTo>
                    <a:lnTo>
                      <a:pt x="78" y="15"/>
                    </a:lnTo>
                    <a:lnTo>
                      <a:pt x="80" y="19"/>
                    </a:lnTo>
                    <a:lnTo>
                      <a:pt x="82" y="25"/>
                    </a:lnTo>
                    <a:lnTo>
                      <a:pt x="83" y="29"/>
                    </a:lnTo>
                    <a:lnTo>
                      <a:pt x="83" y="35"/>
                    </a:lnTo>
                    <a:lnTo>
                      <a:pt x="83" y="39"/>
                    </a:lnTo>
                    <a:lnTo>
                      <a:pt x="82" y="44"/>
                    </a:lnTo>
                    <a:lnTo>
                      <a:pt x="79" y="48"/>
                    </a:lnTo>
                    <a:lnTo>
                      <a:pt x="78" y="52"/>
                    </a:lnTo>
                    <a:lnTo>
                      <a:pt x="75" y="56"/>
                    </a:lnTo>
                    <a:lnTo>
                      <a:pt x="72" y="61"/>
                    </a:lnTo>
                    <a:lnTo>
                      <a:pt x="70" y="64"/>
                    </a:lnTo>
                    <a:lnTo>
                      <a:pt x="66" y="68"/>
                    </a:lnTo>
                    <a:lnTo>
                      <a:pt x="62" y="71"/>
                    </a:lnTo>
                    <a:lnTo>
                      <a:pt x="58" y="73"/>
                    </a:lnTo>
                    <a:lnTo>
                      <a:pt x="52" y="75"/>
                    </a:lnTo>
                    <a:lnTo>
                      <a:pt x="48" y="77"/>
                    </a:lnTo>
                    <a:lnTo>
                      <a:pt x="44" y="79"/>
                    </a:lnTo>
                    <a:lnTo>
                      <a:pt x="39" y="80"/>
                    </a:lnTo>
                    <a:lnTo>
                      <a:pt x="32" y="80"/>
                    </a:lnTo>
                    <a:lnTo>
                      <a:pt x="28" y="80"/>
                    </a:lnTo>
                    <a:lnTo>
                      <a:pt x="23" y="79"/>
                    </a:lnTo>
                    <a:lnTo>
                      <a:pt x="19" y="77"/>
                    </a:lnTo>
                    <a:lnTo>
                      <a:pt x="15" y="76"/>
                    </a:lnTo>
                    <a:lnTo>
                      <a:pt x="9" y="73"/>
                    </a:lnTo>
                    <a:lnTo>
                      <a:pt x="7" y="71"/>
                    </a:lnTo>
                    <a:lnTo>
                      <a:pt x="3" y="68"/>
                    </a:lnTo>
                    <a:lnTo>
                      <a:pt x="0" y="64"/>
                    </a:lnTo>
                    <a:lnTo>
                      <a:pt x="0" y="61"/>
                    </a:lnTo>
                    <a:lnTo>
                      <a:pt x="0" y="59"/>
                    </a:lnTo>
                    <a:lnTo>
                      <a:pt x="3" y="56"/>
                    </a:lnTo>
                    <a:lnTo>
                      <a:pt x="4" y="55"/>
                    </a:lnTo>
                    <a:lnTo>
                      <a:pt x="7" y="55"/>
                    </a:lnTo>
                    <a:lnTo>
                      <a:pt x="9" y="55"/>
                    </a:lnTo>
                    <a:lnTo>
                      <a:pt x="13" y="56"/>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0" name="Freeform 67"/>
              <p:cNvSpPr>
                <a:spLocks/>
              </p:cNvSpPr>
              <p:nvPr/>
            </p:nvSpPr>
            <p:spPr bwMode="auto">
              <a:xfrm>
                <a:off x="4427" y="1604"/>
                <a:ext cx="40" cy="45"/>
              </a:xfrm>
              <a:custGeom>
                <a:avLst/>
                <a:gdLst>
                  <a:gd name="T0" fmla="*/ 0 w 40"/>
                  <a:gd name="T1" fmla="*/ 40 h 45"/>
                  <a:gd name="T2" fmla="*/ 0 w 40"/>
                  <a:gd name="T3" fmla="*/ 37 h 45"/>
                  <a:gd name="T4" fmla="*/ 0 w 40"/>
                  <a:gd name="T5" fmla="*/ 33 h 45"/>
                  <a:gd name="T6" fmla="*/ 0 w 40"/>
                  <a:gd name="T7" fmla="*/ 28 h 45"/>
                  <a:gd name="T8" fmla="*/ 1 w 40"/>
                  <a:gd name="T9" fmla="*/ 25 h 45"/>
                  <a:gd name="T10" fmla="*/ 1 w 40"/>
                  <a:gd name="T11" fmla="*/ 21 h 45"/>
                  <a:gd name="T12" fmla="*/ 2 w 40"/>
                  <a:gd name="T13" fmla="*/ 19 h 45"/>
                  <a:gd name="T14" fmla="*/ 5 w 40"/>
                  <a:gd name="T15" fmla="*/ 16 h 45"/>
                  <a:gd name="T16" fmla="*/ 6 w 40"/>
                  <a:gd name="T17" fmla="*/ 13 h 45"/>
                  <a:gd name="T18" fmla="*/ 10 w 40"/>
                  <a:gd name="T19" fmla="*/ 8 h 45"/>
                  <a:gd name="T20" fmla="*/ 16 w 40"/>
                  <a:gd name="T21" fmla="*/ 4 h 45"/>
                  <a:gd name="T22" fmla="*/ 18 w 40"/>
                  <a:gd name="T23" fmla="*/ 3 h 45"/>
                  <a:gd name="T24" fmla="*/ 21 w 40"/>
                  <a:gd name="T25" fmla="*/ 1 h 45"/>
                  <a:gd name="T26" fmla="*/ 25 w 40"/>
                  <a:gd name="T27" fmla="*/ 0 h 45"/>
                  <a:gd name="T28" fmla="*/ 28 w 40"/>
                  <a:gd name="T29" fmla="*/ 1 h 45"/>
                  <a:gd name="T30" fmla="*/ 33 w 40"/>
                  <a:gd name="T31" fmla="*/ 3 h 45"/>
                  <a:gd name="T32" fmla="*/ 37 w 40"/>
                  <a:gd name="T33" fmla="*/ 5 h 45"/>
                  <a:gd name="T34" fmla="*/ 38 w 40"/>
                  <a:gd name="T35" fmla="*/ 9 h 45"/>
                  <a:gd name="T36" fmla="*/ 40 w 40"/>
                  <a:gd name="T37" fmla="*/ 13 h 45"/>
                  <a:gd name="T38" fmla="*/ 38 w 40"/>
                  <a:gd name="T39" fmla="*/ 17 h 45"/>
                  <a:gd name="T40" fmla="*/ 36 w 40"/>
                  <a:gd name="T41" fmla="*/ 21 h 45"/>
                  <a:gd name="T42" fmla="*/ 32 w 40"/>
                  <a:gd name="T43" fmla="*/ 24 h 45"/>
                  <a:gd name="T44" fmla="*/ 28 w 40"/>
                  <a:gd name="T45" fmla="*/ 25 h 45"/>
                  <a:gd name="T46" fmla="*/ 24 w 40"/>
                  <a:gd name="T47" fmla="*/ 25 h 45"/>
                  <a:gd name="T48" fmla="*/ 21 w 40"/>
                  <a:gd name="T49" fmla="*/ 25 h 45"/>
                  <a:gd name="T50" fmla="*/ 18 w 40"/>
                  <a:gd name="T51" fmla="*/ 27 h 45"/>
                  <a:gd name="T52" fmla="*/ 16 w 40"/>
                  <a:gd name="T53" fmla="*/ 28 h 45"/>
                  <a:gd name="T54" fmla="*/ 13 w 40"/>
                  <a:gd name="T55" fmla="*/ 29 h 45"/>
                  <a:gd name="T56" fmla="*/ 13 w 40"/>
                  <a:gd name="T57" fmla="*/ 33 h 45"/>
                  <a:gd name="T58" fmla="*/ 12 w 40"/>
                  <a:gd name="T59" fmla="*/ 36 h 45"/>
                  <a:gd name="T60" fmla="*/ 12 w 40"/>
                  <a:gd name="T61" fmla="*/ 40 h 45"/>
                  <a:gd name="T62" fmla="*/ 10 w 40"/>
                  <a:gd name="T63" fmla="*/ 44 h 45"/>
                  <a:gd name="T64" fmla="*/ 6 w 40"/>
                  <a:gd name="T65" fmla="*/ 45 h 45"/>
                  <a:gd name="T66" fmla="*/ 2 w 40"/>
                  <a:gd name="T67" fmla="*/ 44 h 45"/>
                  <a:gd name="T68" fmla="*/ 0 w 40"/>
                  <a:gd name="T69" fmla="*/ 40 h 45"/>
                  <a:gd name="T70" fmla="*/ 0 w 40"/>
                  <a:gd name="T71" fmla="*/ 40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0" h="45">
                    <a:moveTo>
                      <a:pt x="0" y="40"/>
                    </a:moveTo>
                    <a:lnTo>
                      <a:pt x="0" y="37"/>
                    </a:lnTo>
                    <a:lnTo>
                      <a:pt x="0" y="33"/>
                    </a:lnTo>
                    <a:lnTo>
                      <a:pt x="0" y="28"/>
                    </a:lnTo>
                    <a:lnTo>
                      <a:pt x="1" y="25"/>
                    </a:lnTo>
                    <a:lnTo>
                      <a:pt x="1" y="21"/>
                    </a:lnTo>
                    <a:lnTo>
                      <a:pt x="2" y="19"/>
                    </a:lnTo>
                    <a:lnTo>
                      <a:pt x="5" y="16"/>
                    </a:lnTo>
                    <a:lnTo>
                      <a:pt x="6" y="13"/>
                    </a:lnTo>
                    <a:lnTo>
                      <a:pt x="10" y="8"/>
                    </a:lnTo>
                    <a:lnTo>
                      <a:pt x="16" y="4"/>
                    </a:lnTo>
                    <a:lnTo>
                      <a:pt x="18" y="3"/>
                    </a:lnTo>
                    <a:lnTo>
                      <a:pt x="21" y="1"/>
                    </a:lnTo>
                    <a:lnTo>
                      <a:pt x="25" y="0"/>
                    </a:lnTo>
                    <a:lnTo>
                      <a:pt x="28" y="1"/>
                    </a:lnTo>
                    <a:lnTo>
                      <a:pt x="33" y="3"/>
                    </a:lnTo>
                    <a:lnTo>
                      <a:pt x="37" y="5"/>
                    </a:lnTo>
                    <a:lnTo>
                      <a:pt x="38" y="9"/>
                    </a:lnTo>
                    <a:lnTo>
                      <a:pt x="40" y="13"/>
                    </a:lnTo>
                    <a:lnTo>
                      <a:pt x="38" y="17"/>
                    </a:lnTo>
                    <a:lnTo>
                      <a:pt x="36" y="21"/>
                    </a:lnTo>
                    <a:lnTo>
                      <a:pt x="32" y="24"/>
                    </a:lnTo>
                    <a:lnTo>
                      <a:pt x="28" y="25"/>
                    </a:lnTo>
                    <a:lnTo>
                      <a:pt x="24" y="25"/>
                    </a:lnTo>
                    <a:lnTo>
                      <a:pt x="21" y="25"/>
                    </a:lnTo>
                    <a:lnTo>
                      <a:pt x="18" y="27"/>
                    </a:lnTo>
                    <a:lnTo>
                      <a:pt x="16" y="28"/>
                    </a:lnTo>
                    <a:lnTo>
                      <a:pt x="13" y="29"/>
                    </a:lnTo>
                    <a:lnTo>
                      <a:pt x="13" y="33"/>
                    </a:lnTo>
                    <a:lnTo>
                      <a:pt x="12" y="36"/>
                    </a:lnTo>
                    <a:lnTo>
                      <a:pt x="12" y="40"/>
                    </a:lnTo>
                    <a:lnTo>
                      <a:pt x="10" y="44"/>
                    </a:lnTo>
                    <a:lnTo>
                      <a:pt x="6" y="45"/>
                    </a:lnTo>
                    <a:lnTo>
                      <a:pt x="2" y="44"/>
                    </a:lnTo>
                    <a:lnTo>
                      <a:pt x="0" y="40"/>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1" name="Freeform 68"/>
              <p:cNvSpPr>
                <a:spLocks/>
              </p:cNvSpPr>
              <p:nvPr/>
            </p:nvSpPr>
            <p:spPr bwMode="auto">
              <a:xfrm>
                <a:off x="4445" y="1553"/>
                <a:ext cx="93" cy="70"/>
              </a:xfrm>
              <a:custGeom>
                <a:avLst/>
                <a:gdLst>
                  <a:gd name="T0" fmla="*/ 7 w 93"/>
                  <a:gd name="T1" fmla="*/ 60 h 70"/>
                  <a:gd name="T2" fmla="*/ 3 w 93"/>
                  <a:gd name="T3" fmla="*/ 54 h 70"/>
                  <a:gd name="T4" fmla="*/ 0 w 93"/>
                  <a:gd name="T5" fmla="*/ 46 h 70"/>
                  <a:gd name="T6" fmla="*/ 0 w 93"/>
                  <a:gd name="T7" fmla="*/ 36 h 70"/>
                  <a:gd name="T8" fmla="*/ 3 w 93"/>
                  <a:gd name="T9" fmla="*/ 27 h 70"/>
                  <a:gd name="T10" fmla="*/ 6 w 93"/>
                  <a:gd name="T11" fmla="*/ 19 h 70"/>
                  <a:gd name="T12" fmla="*/ 11 w 93"/>
                  <a:gd name="T13" fmla="*/ 12 h 70"/>
                  <a:gd name="T14" fmla="*/ 18 w 93"/>
                  <a:gd name="T15" fmla="*/ 6 h 70"/>
                  <a:gd name="T16" fmla="*/ 24 w 93"/>
                  <a:gd name="T17" fmla="*/ 2 h 70"/>
                  <a:gd name="T18" fmla="*/ 34 w 93"/>
                  <a:gd name="T19" fmla="*/ 0 h 70"/>
                  <a:gd name="T20" fmla="*/ 42 w 93"/>
                  <a:gd name="T21" fmla="*/ 0 h 70"/>
                  <a:gd name="T22" fmla="*/ 50 w 93"/>
                  <a:gd name="T23" fmla="*/ 0 h 70"/>
                  <a:gd name="T24" fmla="*/ 58 w 93"/>
                  <a:gd name="T25" fmla="*/ 3 h 70"/>
                  <a:gd name="T26" fmla="*/ 65 w 93"/>
                  <a:gd name="T27" fmla="*/ 6 h 70"/>
                  <a:gd name="T28" fmla="*/ 73 w 93"/>
                  <a:gd name="T29" fmla="*/ 8 h 70"/>
                  <a:gd name="T30" fmla="*/ 78 w 93"/>
                  <a:gd name="T31" fmla="*/ 14 h 70"/>
                  <a:gd name="T32" fmla="*/ 83 w 93"/>
                  <a:gd name="T33" fmla="*/ 18 h 70"/>
                  <a:gd name="T34" fmla="*/ 89 w 93"/>
                  <a:gd name="T35" fmla="*/ 24 h 70"/>
                  <a:gd name="T36" fmla="*/ 91 w 93"/>
                  <a:gd name="T37" fmla="*/ 31 h 70"/>
                  <a:gd name="T38" fmla="*/ 93 w 93"/>
                  <a:gd name="T39" fmla="*/ 39 h 70"/>
                  <a:gd name="T40" fmla="*/ 90 w 93"/>
                  <a:gd name="T41" fmla="*/ 44 h 70"/>
                  <a:gd name="T42" fmla="*/ 86 w 93"/>
                  <a:gd name="T43" fmla="*/ 50 h 70"/>
                  <a:gd name="T44" fmla="*/ 81 w 93"/>
                  <a:gd name="T45" fmla="*/ 52 h 70"/>
                  <a:gd name="T46" fmla="*/ 74 w 93"/>
                  <a:gd name="T47" fmla="*/ 54 h 70"/>
                  <a:gd name="T48" fmla="*/ 69 w 93"/>
                  <a:gd name="T49" fmla="*/ 52 h 70"/>
                  <a:gd name="T50" fmla="*/ 61 w 93"/>
                  <a:gd name="T51" fmla="*/ 48 h 70"/>
                  <a:gd name="T52" fmla="*/ 57 w 93"/>
                  <a:gd name="T53" fmla="*/ 40 h 70"/>
                  <a:gd name="T54" fmla="*/ 54 w 93"/>
                  <a:gd name="T55" fmla="*/ 32 h 70"/>
                  <a:gd name="T56" fmla="*/ 48 w 93"/>
                  <a:gd name="T57" fmla="*/ 26 h 70"/>
                  <a:gd name="T58" fmla="*/ 43 w 93"/>
                  <a:gd name="T59" fmla="*/ 20 h 70"/>
                  <a:gd name="T60" fmla="*/ 35 w 93"/>
                  <a:gd name="T61" fmla="*/ 20 h 70"/>
                  <a:gd name="T62" fmla="*/ 26 w 93"/>
                  <a:gd name="T63" fmla="*/ 23 h 70"/>
                  <a:gd name="T64" fmla="*/ 18 w 93"/>
                  <a:gd name="T65" fmla="*/ 28 h 70"/>
                  <a:gd name="T66" fmla="*/ 15 w 93"/>
                  <a:gd name="T67" fmla="*/ 36 h 70"/>
                  <a:gd name="T68" fmla="*/ 16 w 93"/>
                  <a:gd name="T69" fmla="*/ 44 h 70"/>
                  <a:gd name="T70" fmla="*/ 22 w 93"/>
                  <a:gd name="T71" fmla="*/ 54 h 70"/>
                  <a:gd name="T72" fmla="*/ 24 w 93"/>
                  <a:gd name="T73" fmla="*/ 62 h 70"/>
                  <a:gd name="T74" fmla="*/ 22 w 93"/>
                  <a:gd name="T75" fmla="*/ 67 h 70"/>
                  <a:gd name="T76" fmla="*/ 18 w 93"/>
                  <a:gd name="T77" fmla="*/ 70 h 70"/>
                  <a:gd name="T78" fmla="*/ 12 w 93"/>
                  <a:gd name="T79" fmla="*/ 67 h 70"/>
                  <a:gd name="T80" fmla="*/ 10 w 93"/>
                  <a:gd name="T81" fmla="*/ 66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93" h="70">
                    <a:moveTo>
                      <a:pt x="10" y="66"/>
                    </a:moveTo>
                    <a:lnTo>
                      <a:pt x="7" y="60"/>
                    </a:lnTo>
                    <a:lnTo>
                      <a:pt x="4" y="58"/>
                    </a:lnTo>
                    <a:lnTo>
                      <a:pt x="3" y="54"/>
                    </a:lnTo>
                    <a:lnTo>
                      <a:pt x="2" y="50"/>
                    </a:lnTo>
                    <a:lnTo>
                      <a:pt x="0" y="46"/>
                    </a:lnTo>
                    <a:lnTo>
                      <a:pt x="0" y="40"/>
                    </a:lnTo>
                    <a:lnTo>
                      <a:pt x="0" y="36"/>
                    </a:lnTo>
                    <a:lnTo>
                      <a:pt x="2" y="31"/>
                    </a:lnTo>
                    <a:lnTo>
                      <a:pt x="3" y="27"/>
                    </a:lnTo>
                    <a:lnTo>
                      <a:pt x="4" y="23"/>
                    </a:lnTo>
                    <a:lnTo>
                      <a:pt x="6" y="19"/>
                    </a:lnTo>
                    <a:lnTo>
                      <a:pt x="8" y="15"/>
                    </a:lnTo>
                    <a:lnTo>
                      <a:pt x="11" y="12"/>
                    </a:lnTo>
                    <a:lnTo>
                      <a:pt x="14" y="8"/>
                    </a:lnTo>
                    <a:lnTo>
                      <a:pt x="18" y="6"/>
                    </a:lnTo>
                    <a:lnTo>
                      <a:pt x="22" y="4"/>
                    </a:lnTo>
                    <a:lnTo>
                      <a:pt x="24" y="2"/>
                    </a:lnTo>
                    <a:lnTo>
                      <a:pt x="28" y="0"/>
                    </a:lnTo>
                    <a:lnTo>
                      <a:pt x="34" y="0"/>
                    </a:lnTo>
                    <a:lnTo>
                      <a:pt x="38" y="0"/>
                    </a:lnTo>
                    <a:lnTo>
                      <a:pt x="42" y="0"/>
                    </a:lnTo>
                    <a:lnTo>
                      <a:pt x="46" y="0"/>
                    </a:lnTo>
                    <a:lnTo>
                      <a:pt x="50" y="0"/>
                    </a:lnTo>
                    <a:lnTo>
                      <a:pt x="54" y="2"/>
                    </a:lnTo>
                    <a:lnTo>
                      <a:pt x="58" y="3"/>
                    </a:lnTo>
                    <a:lnTo>
                      <a:pt x="62" y="4"/>
                    </a:lnTo>
                    <a:lnTo>
                      <a:pt x="65" y="6"/>
                    </a:lnTo>
                    <a:lnTo>
                      <a:pt x="70" y="7"/>
                    </a:lnTo>
                    <a:lnTo>
                      <a:pt x="73" y="8"/>
                    </a:lnTo>
                    <a:lnTo>
                      <a:pt x="75" y="11"/>
                    </a:lnTo>
                    <a:lnTo>
                      <a:pt x="78" y="14"/>
                    </a:lnTo>
                    <a:lnTo>
                      <a:pt x="81" y="15"/>
                    </a:lnTo>
                    <a:lnTo>
                      <a:pt x="83" y="18"/>
                    </a:lnTo>
                    <a:lnTo>
                      <a:pt x="86" y="22"/>
                    </a:lnTo>
                    <a:lnTo>
                      <a:pt x="89" y="24"/>
                    </a:lnTo>
                    <a:lnTo>
                      <a:pt x="91" y="28"/>
                    </a:lnTo>
                    <a:lnTo>
                      <a:pt x="91" y="31"/>
                    </a:lnTo>
                    <a:lnTo>
                      <a:pt x="93" y="35"/>
                    </a:lnTo>
                    <a:lnTo>
                      <a:pt x="93" y="39"/>
                    </a:lnTo>
                    <a:lnTo>
                      <a:pt x="91" y="42"/>
                    </a:lnTo>
                    <a:lnTo>
                      <a:pt x="90" y="44"/>
                    </a:lnTo>
                    <a:lnTo>
                      <a:pt x="89" y="47"/>
                    </a:lnTo>
                    <a:lnTo>
                      <a:pt x="86" y="50"/>
                    </a:lnTo>
                    <a:lnTo>
                      <a:pt x="83" y="51"/>
                    </a:lnTo>
                    <a:lnTo>
                      <a:pt x="81" y="52"/>
                    </a:lnTo>
                    <a:lnTo>
                      <a:pt x="78" y="54"/>
                    </a:lnTo>
                    <a:lnTo>
                      <a:pt x="74" y="54"/>
                    </a:lnTo>
                    <a:lnTo>
                      <a:pt x="71" y="54"/>
                    </a:lnTo>
                    <a:lnTo>
                      <a:pt x="69" y="52"/>
                    </a:lnTo>
                    <a:lnTo>
                      <a:pt x="63" y="51"/>
                    </a:lnTo>
                    <a:lnTo>
                      <a:pt x="61" y="48"/>
                    </a:lnTo>
                    <a:lnTo>
                      <a:pt x="59" y="46"/>
                    </a:lnTo>
                    <a:lnTo>
                      <a:pt x="57" y="40"/>
                    </a:lnTo>
                    <a:lnTo>
                      <a:pt x="55" y="38"/>
                    </a:lnTo>
                    <a:lnTo>
                      <a:pt x="54" y="32"/>
                    </a:lnTo>
                    <a:lnTo>
                      <a:pt x="51" y="30"/>
                    </a:lnTo>
                    <a:lnTo>
                      <a:pt x="48" y="26"/>
                    </a:lnTo>
                    <a:lnTo>
                      <a:pt x="46" y="23"/>
                    </a:lnTo>
                    <a:lnTo>
                      <a:pt x="43" y="20"/>
                    </a:lnTo>
                    <a:lnTo>
                      <a:pt x="39" y="20"/>
                    </a:lnTo>
                    <a:lnTo>
                      <a:pt x="35" y="20"/>
                    </a:lnTo>
                    <a:lnTo>
                      <a:pt x="31" y="22"/>
                    </a:lnTo>
                    <a:lnTo>
                      <a:pt x="26" y="23"/>
                    </a:lnTo>
                    <a:lnTo>
                      <a:pt x="23" y="26"/>
                    </a:lnTo>
                    <a:lnTo>
                      <a:pt x="18" y="28"/>
                    </a:lnTo>
                    <a:lnTo>
                      <a:pt x="16" y="32"/>
                    </a:lnTo>
                    <a:lnTo>
                      <a:pt x="15" y="36"/>
                    </a:lnTo>
                    <a:lnTo>
                      <a:pt x="15" y="40"/>
                    </a:lnTo>
                    <a:lnTo>
                      <a:pt x="16" y="44"/>
                    </a:lnTo>
                    <a:lnTo>
                      <a:pt x="19" y="50"/>
                    </a:lnTo>
                    <a:lnTo>
                      <a:pt x="22" y="54"/>
                    </a:lnTo>
                    <a:lnTo>
                      <a:pt x="24" y="59"/>
                    </a:lnTo>
                    <a:lnTo>
                      <a:pt x="24" y="62"/>
                    </a:lnTo>
                    <a:lnTo>
                      <a:pt x="24" y="64"/>
                    </a:lnTo>
                    <a:lnTo>
                      <a:pt x="22" y="67"/>
                    </a:lnTo>
                    <a:lnTo>
                      <a:pt x="20" y="68"/>
                    </a:lnTo>
                    <a:lnTo>
                      <a:pt x="18" y="70"/>
                    </a:lnTo>
                    <a:lnTo>
                      <a:pt x="15" y="70"/>
                    </a:lnTo>
                    <a:lnTo>
                      <a:pt x="12" y="67"/>
                    </a:lnTo>
                    <a:lnTo>
                      <a:pt x="10" y="66"/>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2" name="Freeform 69"/>
              <p:cNvSpPr>
                <a:spLocks/>
              </p:cNvSpPr>
              <p:nvPr/>
            </p:nvSpPr>
            <p:spPr bwMode="auto">
              <a:xfrm>
                <a:off x="4508" y="1573"/>
                <a:ext cx="74" cy="72"/>
              </a:xfrm>
              <a:custGeom>
                <a:avLst/>
                <a:gdLst>
                  <a:gd name="T0" fmla="*/ 7 w 74"/>
                  <a:gd name="T1" fmla="*/ 15 h 72"/>
                  <a:gd name="T2" fmla="*/ 14 w 74"/>
                  <a:gd name="T3" fmla="*/ 8 h 72"/>
                  <a:gd name="T4" fmla="*/ 22 w 74"/>
                  <a:gd name="T5" fmla="*/ 3 h 72"/>
                  <a:gd name="T6" fmla="*/ 31 w 74"/>
                  <a:gd name="T7" fmla="*/ 0 h 72"/>
                  <a:gd name="T8" fmla="*/ 39 w 74"/>
                  <a:gd name="T9" fmla="*/ 0 h 72"/>
                  <a:gd name="T10" fmla="*/ 48 w 74"/>
                  <a:gd name="T11" fmla="*/ 2 h 72"/>
                  <a:gd name="T12" fmla="*/ 56 w 74"/>
                  <a:gd name="T13" fmla="*/ 6 h 72"/>
                  <a:gd name="T14" fmla="*/ 66 w 74"/>
                  <a:gd name="T15" fmla="*/ 14 h 72"/>
                  <a:gd name="T16" fmla="*/ 72 w 74"/>
                  <a:gd name="T17" fmla="*/ 22 h 72"/>
                  <a:gd name="T18" fmla="*/ 74 w 74"/>
                  <a:gd name="T19" fmla="*/ 28 h 72"/>
                  <a:gd name="T20" fmla="*/ 74 w 74"/>
                  <a:gd name="T21" fmla="*/ 36 h 72"/>
                  <a:gd name="T22" fmla="*/ 70 w 74"/>
                  <a:gd name="T23" fmla="*/ 44 h 72"/>
                  <a:gd name="T24" fmla="*/ 66 w 74"/>
                  <a:gd name="T25" fmla="*/ 51 h 72"/>
                  <a:gd name="T26" fmla="*/ 59 w 74"/>
                  <a:gd name="T27" fmla="*/ 58 h 72"/>
                  <a:gd name="T28" fmla="*/ 51 w 74"/>
                  <a:gd name="T29" fmla="*/ 64 h 72"/>
                  <a:gd name="T30" fmla="*/ 44 w 74"/>
                  <a:gd name="T31" fmla="*/ 70 h 72"/>
                  <a:gd name="T32" fmla="*/ 38 w 74"/>
                  <a:gd name="T33" fmla="*/ 71 h 72"/>
                  <a:gd name="T34" fmla="*/ 31 w 74"/>
                  <a:gd name="T35" fmla="*/ 72 h 72"/>
                  <a:gd name="T36" fmla="*/ 27 w 74"/>
                  <a:gd name="T37" fmla="*/ 71 h 72"/>
                  <a:gd name="T38" fmla="*/ 26 w 74"/>
                  <a:gd name="T39" fmla="*/ 66 h 72"/>
                  <a:gd name="T40" fmla="*/ 30 w 74"/>
                  <a:gd name="T41" fmla="*/ 59 h 72"/>
                  <a:gd name="T42" fmla="*/ 34 w 74"/>
                  <a:gd name="T43" fmla="*/ 58 h 72"/>
                  <a:gd name="T44" fmla="*/ 40 w 74"/>
                  <a:gd name="T45" fmla="*/ 55 h 72"/>
                  <a:gd name="T46" fmla="*/ 46 w 74"/>
                  <a:gd name="T47" fmla="*/ 50 h 72"/>
                  <a:gd name="T48" fmla="*/ 52 w 74"/>
                  <a:gd name="T49" fmla="*/ 44 h 72"/>
                  <a:gd name="T50" fmla="*/ 54 w 74"/>
                  <a:gd name="T51" fmla="*/ 35 h 72"/>
                  <a:gd name="T52" fmla="*/ 48 w 74"/>
                  <a:gd name="T53" fmla="*/ 26 h 72"/>
                  <a:gd name="T54" fmla="*/ 39 w 74"/>
                  <a:gd name="T55" fmla="*/ 20 h 72"/>
                  <a:gd name="T56" fmla="*/ 31 w 74"/>
                  <a:gd name="T57" fmla="*/ 20 h 72"/>
                  <a:gd name="T58" fmla="*/ 24 w 74"/>
                  <a:gd name="T59" fmla="*/ 22 h 72"/>
                  <a:gd name="T60" fmla="*/ 16 w 74"/>
                  <a:gd name="T61" fmla="*/ 26 h 72"/>
                  <a:gd name="T62" fmla="*/ 10 w 74"/>
                  <a:gd name="T63" fmla="*/ 30 h 72"/>
                  <a:gd name="T64" fmla="*/ 6 w 74"/>
                  <a:gd name="T65" fmla="*/ 30 h 72"/>
                  <a:gd name="T66" fmla="*/ 0 w 74"/>
                  <a:gd name="T67" fmla="*/ 26 h 72"/>
                  <a:gd name="T68" fmla="*/ 0 w 74"/>
                  <a:gd name="T69" fmla="*/ 20 h 72"/>
                  <a:gd name="T70" fmla="*/ 4 w 74"/>
                  <a:gd name="T71" fmla="*/ 19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4" h="72">
                    <a:moveTo>
                      <a:pt x="4" y="19"/>
                    </a:moveTo>
                    <a:lnTo>
                      <a:pt x="7" y="15"/>
                    </a:lnTo>
                    <a:lnTo>
                      <a:pt x="10" y="11"/>
                    </a:lnTo>
                    <a:lnTo>
                      <a:pt x="14" y="8"/>
                    </a:lnTo>
                    <a:lnTo>
                      <a:pt x="18" y="6"/>
                    </a:lnTo>
                    <a:lnTo>
                      <a:pt x="22" y="3"/>
                    </a:lnTo>
                    <a:lnTo>
                      <a:pt x="26" y="2"/>
                    </a:lnTo>
                    <a:lnTo>
                      <a:pt x="31" y="0"/>
                    </a:lnTo>
                    <a:lnTo>
                      <a:pt x="35" y="0"/>
                    </a:lnTo>
                    <a:lnTo>
                      <a:pt x="39" y="0"/>
                    </a:lnTo>
                    <a:lnTo>
                      <a:pt x="43" y="0"/>
                    </a:lnTo>
                    <a:lnTo>
                      <a:pt x="48" y="2"/>
                    </a:lnTo>
                    <a:lnTo>
                      <a:pt x="52" y="3"/>
                    </a:lnTo>
                    <a:lnTo>
                      <a:pt x="56" y="6"/>
                    </a:lnTo>
                    <a:lnTo>
                      <a:pt x="62" y="8"/>
                    </a:lnTo>
                    <a:lnTo>
                      <a:pt x="66" y="14"/>
                    </a:lnTo>
                    <a:lnTo>
                      <a:pt x="71" y="19"/>
                    </a:lnTo>
                    <a:lnTo>
                      <a:pt x="72" y="22"/>
                    </a:lnTo>
                    <a:lnTo>
                      <a:pt x="74" y="24"/>
                    </a:lnTo>
                    <a:lnTo>
                      <a:pt x="74" y="28"/>
                    </a:lnTo>
                    <a:lnTo>
                      <a:pt x="74" y="32"/>
                    </a:lnTo>
                    <a:lnTo>
                      <a:pt x="74" y="36"/>
                    </a:lnTo>
                    <a:lnTo>
                      <a:pt x="72" y="40"/>
                    </a:lnTo>
                    <a:lnTo>
                      <a:pt x="70" y="44"/>
                    </a:lnTo>
                    <a:lnTo>
                      <a:pt x="68" y="48"/>
                    </a:lnTo>
                    <a:lnTo>
                      <a:pt x="66" y="51"/>
                    </a:lnTo>
                    <a:lnTo>
                      <a:pt x="62" y="55"/>
                    </a:lnTo>
                    <a:lnTo>
                      <a:pt x="59" y="58"/>
                    </a:lnTo>
                    <a:lnTo>
                      <a:pt x="56" y="63"/>
                    </a:lnTo>
                    <a:lnTo>
                      <a:pt x="51" y="64"/>
                    </a:lnTo>
                    <a:lnTo>
                      <a:pt x="48" y="67"/>
                    </a:lnTo>
                    <a:lnTo>
                      <a:pt x="44" y="70"/>
                    </a:lnTo>
                    <a:lnTo>
                      <a:pt x="40" y="71"/>
                    </a:lnTo>
                    <a:lnTo>
                      <a:pt x="38" y="71"/>
                    </a:lnTo>
                    <a:lnTo>
                      <a:pt x="35" y="72"/>
                    </a:lnTo>
                    <a:lnTo>
                      <a:pt x="31" y="72"/>
                    </a:lnTo>
                    <a:lnTo>
                      <a:pt x="30" y="72"/>
                    </a:lnTo>
                    <a:lnTo>
                      <a:pt x="27" y="71"/>
                    </a:lnTo>
                    <a:lnTo>
                      <a:pt x="26" y="68"/>
                    </a:lnTo>
                    <a:lnTo>
                      <a:pt x="26" y="66"/>
                    </a:lnTo>
                    <a:lnTo>
                      <a:pt x="28" y="63"/>
                    </a:lnTo>
                    <a:lnTo>
                      <a:pt x="30" y="59"/>
                    </a:lnTo>
                    <a:lnTo>
                      <a:pt x="31" y="58"/>
                    </a:lnTo>
                    <a:lnTo>
                      <a:pt x="34" y="58"/>
                    </a:lnTo>
                    <a:lnTo>
                      <a:pt x="38" y="56"/>
                    </a:lnTo>
                    <a:lnTo>
                      <a:pt x="40" y="55"/>
                    </a:lnTo>
                    <a:lnTo>
                      <a:pt x="43" y="52"/>
                    </a:lnTo>
                    <a:lnTo>
                      <a:pt x="46" y="50"/>
                    </a:lnTo>
                    <a:lnTo>
                      <a:pt x="50" y="47"/>
                    </a:lnTo>
                    <a:lnTo>
                      <a:pt x="52" y="44"/>
                    </a:lnTo>
                    <a:lnTo>
                      <a:pt x="54" y="39"/>
                    </a:lnTo>
                    <a:lnTo>
                      <a:pt x="54" y="35"/>
                    </a:lnTo>
                    <a:lnTo>
                      <a:pt x="52" y="30"/>
                    </a:lnTo>
                    <a:lnTo>
                      <a:pt x="48" y="26"/>
                    </a:lnTo>
                    <a:lnTo>
                      <a:pt x="44" y="23"/>
                    </a:lnTo>
                    <a:lnTo>
                      <a:pt x="39" y="20"/>
                    </a:lnTo>
                    <a:lnTo>
                      <a:pt x="34" y="20"/>
                    </a:lnTo>
                    <a:lnTo>
                      <a:pt x="31" y="20"/>
                    </a:lnTo>
                    <a:lnTo>
                      <a:pt x="27" y="20"/>
                    </a:lnTo>
                    <a:lnTo>
                      <a:pt x="24" y="22"/>
                    </a:lnTo>
                    <a:lnTo>
                      <a:pt x="22" y="23"/>
                    </a:lnTo>
                    <a:lnTo>
                      <a:pt x="16" y="26"/>
                    </a:lnTo>
                    <a:lnTo>
                      <a:pt x="12" y="30"/>
                    </a:lnTo>
                    <a:lnTo>
                      <a:pt x="10" y="30"/>
                    </a:lnTo>
                    <a:lnTo>
                      <a:pt x="8" y="30"/>
                    </a:lnTo>
                    <a:lnTo>
                      <a:pt x="6" y="30"/>
                    </a:lnTo>
                    <a:lnTo>
                      <a:pt x="4" y="28"/>
                    </a:lnTo>
                    <a:lnTo>
                      <a:pt x="0" y="26"/>
                    </a:lnTo>
                    <a:lnTo>
                      <a:pt x="0" y="23"/>
                    </a:lnTo>
                    <a:lnTo>
                      <a:pt x="0" y="20"/>
                    </a:lnTo>
                    <a:lnTo>
                      <a:pt x="4" y="19"/>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3" name="Freeform 70"/>
              <p:cNvSpPr>
                <a:spLocks/>
              </p:cNvSpPr>
              <p:nvPr/>
            </p:nvSpPr>
            <p:spPr bwMode="auto">
              <a:xfrm>
                <a:off x="4518" y="1629"/>
                <a:ext cx="80" cy="82"/>
              </a:xfrm>
              <a:custGeom>
                <a:avLst/>
                <a:gdLst>
                  <a:gd name="T0" fmla="*/ 41 w 80"/>
                  <a:gd name="T1" fmla="*/ 3 h 82"/>
                  <a:gd name="T2" fmla="*/ 49 w 80"/>
                  <a:gd name="T3" fmla="*/ 3 h 82"/>
                  <a:gd name="T4" fmla="*/ 56 w 80"/>
                  <a:gd name="T5" fmla="*/ 4 h 82"/>
                  <a:gd name="T6" fmla="*/ 62 w 80"/>
                  <a:gd name="T7" fmla="*/ 10 h 82"/>
                  <a:gd name="T8" fmla="*/ 68 w 80"/>
                  <a:gd name="T9" fmla="*/ 16 h 82"/>
                  <a:gd name="T10" fmla="*/ 73 w 80"/>
                  <a:gd name="T11" fmla="*/ 26 h 82"/>
                  <a:gd name="T12" fmla="*/ 76 w 80"/>
                  <a:gd name="T13" fmla="*/ 35 h 82"/>
                  <a:gd name="T14" fmla="*/ 78 w 80"/>
                  <a:gd name="T15" fmla="*/ 45 h 82"/>
                  <a:gd name="T16" fmla="*/ 78 w 80"/>
                  <a:gd name="T17" fmla="*/ 54 h 82"/>
                  <a:gd name="T18" fmla="*/ 77 w 80"/>
                  <a:gd name="T19" fmla="*/ 63 h 82"/>
                  <a:gd name="T20" fmla="*/ 73 w 80"/>
                  <a:gd name="T21" fmla="*/ 71 h 82"/>
                  <a:gd name="T22" fmla="*/ 66 w 80"/>
                  <a:gd name="T23" fmla="*/ 77 h 82"/>
                  <a:gd name="T24" fmla="*/ 60 w 80"/>
                  <a:gd name="T25" fmla="*/ 79 h 82"/>
                  <a:gd name="T26" fmla="*/ 53 w 80"/>
                  <a:gd name="T27" fmla="*/ 81 h 82"/>
                  <a:gd name="T28" fmla="*/ 46 w 80"/>
                  <a:gd name="T29" fmla="*/ 82 h 82"/>
                  <a:gd name="T30" fmla="*/ 40 w 80"/>
                  <a:gd name="T31" fmla="*/ 82 h 82"/>
                  <a:gd name="T32" fmla="*/ 33 w 80"/>
                  <a:gd name="T33" fmla="*/ 82 h 82"/>
                  <a:gd name="T34" fmla="*/ 25 w 80"/>
                  <a:gd name="T35" fmla="*/ 81 h 82"/>
                  <a:gd name="T36" fmla="*/ 20 w 80"/>
                  <a:gd name="T37" fmla="*/ 79 h 82"/>
                  <a:gd name="T38" fmla="*/ 13 w 80"/>
                  <a:gd name="T39" fmla="*/ 77 h 82"/>
                  <a:gd name="T40" fmla="*/ 6 w 80"/>
                  <a:gd name="T41" fmla="*/ 74 h 82"/>
                  <a:gd name="T42" fmla="*/ 2 w 80"/>
                  <a:gd name="T43" fmla="*/ 70 h 82"/>
                  <a:gd name="T44" fmla="*/ 0 w 80"/>
                  <a:gd name="T45" fmla="*/ 65 h 82"/>
                  <a:gd name="T46" fmla="*/ 1 w 80"/>
                  <a:gd name="T47" fmla="*/ 59 h 82"/>
                  <a:gd name="T48" fmla="*/ 6 w 80"/>
                  <a:gd name="T49" fmla="*/ 57 h 82"/>
                  <a:gd name="T50" fmla="*/ 13 w 80"/>
                  <a:gd name="T51" fmla="*/ 58 h 82"/>
                  <a:gd name="T52" fmla="*/ 20 w 80"/>
                  <a:gd name="T53" fmla="*/ 61 h 82"/>
                  <a:gd name="T54" fmla="*/ 28 w 80"/>
                  <a:gd name="T55" fmla="*/ 62 h 82"/>
                  <a:gd name="T56" fmla="*/ 37 w 80"/>
                  <a:gd name="T57" fmla="*/ 63 h 82"/>
                  <a:gd name="T58" fmla="*/ 46 w 80"/>
                  <a:gd name="T59" fmla="*/ 62 h 82"/>
                  <a:gd name="T60" fmla="*/ 54 w 80"/>
                  <a:gd name="T61" fmla="*/ 58 h 82"/>
                  <a:gd name="T62" fmla="*/ 57 w 80"/>
                  <a:gd name="T63" fmla="*/ 49 h 82"/>
                  <a:gd name="T64" fmla="*/ 58 w 80"/>
                  <a:gd name="T65" fmla="*/ 41 h 82"/>
                  <a:gd name="T66" fmla="*/ 57 w 80"/>
                  <a:gd name="T67" fmla="*/ 35 h 82"/>
                  <a:gd name="T68" fmla="*/ 56 w 80"/>
                  <a:gd name="T69" fmla="*/ 28 h 82"/>
                  <a:gd name="T70" fmla="*/ 50 w 80"/>
                  <a:gd name="T71" fmla="*/ 22 h 82"/>
                  <a:gd name="T72" fmla="*/ 45 w 80"/>
                  <a:gd name="T73" fmla="*/ 19 h 82"/>
                  <a:gd name="T74" fmla="*/ 38 w 80"/>
                  <a:gd name="T75" fmla="*/ 18 h 82"/>
                  <a:gd name="T76" fmla="*/ 30 w 80"/>
                  <a:gd name="T77" fmla="*/ 16 h 82"/>
                  <a:gd name="T78" fmla="*/ 24 w 80"/>
                  <a:gd name="T79" fmla="*/ 12 h 82"/>
                  <a:gd name="T80" fmla="*/ 22 w 80"/>
                  <a:gd name="T81" fmla="*/ 7 h 82"/>
                  <a:gd name="T82" fmla="*/ 25 w 80"/>
                  <a:gd name="T83" fmla="*/ 2 h 82"/>
                  <a:gd name="T84" fmla="*/ 32 w 80"/>
                  <a:gd name="T85" fmla="*/ 0 h 82"/>
                  <a:gd name="T86" fmla="*/ 37 w 80"/>
                  <a:gd name="T87" fmla="*/ 2 h 8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0" h="82">
                    <a:moveTo>
                      <a:pt x="37" y="2"/>
                    </a:moveTo>
                    <a:lnTo>
                      <a:pt x="41" y="3"/>
                    </a:lnTo>
                    <a:lnTo>
                      <a:pt x="46" y="3"/>
                    </a:lnTo>
                    <a:lnTo>
                      <a:pt x="49" y="3"/>
                    </a:lnTo>
                    <a:lnTo>
                      <a:pt x="53" y="4"/>
                    </a:lnTo>
                    <a:lnTo>
                      <a:pt x="56" y="4"/>
                    </a:lnTo>
                    <a:lnTo>
                      <a:pt x="60" y="7"/>
                    </a:lnTo>
                    <a:lnTo>
                      <a:pt x="62" y="10"/>
                    </a:lnTo>
                    <a:lnTo>
                      <a:pt x="66" y="14"/>
                    </a:lnTo>
                    <a:lnTo>
                      <a:pt x="68" y="16"/>
                    </a:lnTo>
                    <a:lnTo>
                      <a:pt x="70" y="20"/>
                    </a:lnTo>
                    <a:lnTo>
                      <a:pt x="73" y="26"/>
                    </a:lnTo>
                    <a:lnTo>
                      <a:pt x="74" y="31"/>
                    </a:lnTo>
                    <a:lnTo>
                      <a:pt x="76" y="35"/>
                    </a:lnTo>
                    <a:lnTo>
                      <a:pt x="77" y="41"/>
                    </a:lnTo>
                    <a:lnTo>
                      <a:pt x="78" y="45"/>
                    </a:lnTo>
                    <a:lnTo>
                      <a:pt x="80" y="50"/>
                    </a:lnTo>
                    <a:lnTo>
                      <a:pt x="78" y="54"/>
                    </a:lnTo>
                    <a:lnTo>
                      <a:pt x="78" y="59"/>
                    </a:lnTo>
                    <a:lnTo>
                      <a:pt x="77" y="63"/>
                    </a:lnTo>
                    <a:lnTo>
                      <a:pt x="76" y="67"/>
                    </a:lnTo>
                    <a:lnTo>
                      <a:pt x="73" y="71"/>
                    </a:lnTo>
                    <a:lnTo>
                      <a:pt x="70" y="74"/>
                    </a:lnTo>
                    <a:lnTo>
                      <a:pt x="66" y="77"/>
                    </a:lnTo>
                    <a:lnTo>
                      <a:pt x="64" y="79"/>
                    </a:lnTo>
                    <a:lnTo>
                      <a:pt x="60" y="79"/>
                    </a:lnTo>
                    <a:lnTo>
                      <a:pt x="56" y="81"/>
                    </a:lnTo>
                    <a:lnTo>
                      <a:pt x="53" y="81"/>
                    </a:lnTo>
                    <a:lnTo>
                      <a:pt x="50" y="82"/>
                    </a:lnTo>
                    <a:lnTo>
                      <a:pt x="46" y="82"/>
                    </a:lnTo>
                    <a:lnTo>
                      <a:pt x="42" y="82"/>
                    </a:lnTo>
                    <a:lnTo>
                      <a:pt x="40" y="82"/>
                    </a:lnTo>
                    <a:lnTo>
                      <a:pt x="36" y="82"/>
                    </a:lnTo>
                    <a:lnTo>
                      <a:pt x="33" y="82"/>
                    </a:lnTo>
                    <a:lnTo>
                      <a:pt x="29" y="81"/>
                    </a:lnTo>
                    <a:lnTo>
                      <a:pt x="25" y="81"/>
                    </a:lnTo>
                    <a:lnTo>
                      <a:pt x="22" y="81"/>
                    </a:lnTo>
                    <a:lnTo>
                      <a:pt x="20" y="79"/>
                    </a:lnTo>
                    <a:lnTo>
                      <a:pt x="16" y="78"/>
                    </a:lnTo>
                    <a:lnTo>
                      <a:pt x="13" y="77"/>
                    </a:lnTo>
                    <a:lnTo>
                      <a:pt x="10" y="75"/>
                    </a:lnTo>
                    <a:lnTo>
                      <a:pt x="6" y="74"/>
                    </a:lnTo>
                    <a:lnTo>
                      <a:pt x="4" y="71"/>
                    </a:lnTo>
                    <a:lnTo>
                      <a:pt x="2" y="70"/>
                    </a:lnTo>
                    <a:lnTo>
                      <a:pt x="1" y="69"/>
                    </a:lnTo>
                    <a:lnTo>
                      <a:pt x="0" y="65"/>
                    </a:lnTo>
                    <a:lnTo>
                      <a:pt x="0" y="62"/>
                    </a:lnTo>
                    <a:lnTo>
                      <a:pt x="1" y="59"/>
                    </a:lnTo>
                    <a:lnTo>
                      <a:pt x="5" y="58"/>
                    </a:lnTo>
                    <a:lnTo>
                      <a:pt x="6" y="57"/>
                    </a:lnTo>
                    <a:lnTo>
                      <a:pt x="9" y="58"/>
                    </a:lnTo>
                    <a:lnTo>
                      <a:pt x="13" y="58"/>
                    </a:lnTo>
                    <a:lnTo>
                      <a:pt x="16" y="59"/>
                    </a:lnTo>
                    <a:lnTo>
                      <a:pt x="20" y="61"/>
                    </a:lnTo>
                    <a:lnTo>
                      <a:pt x="24" y="62"/>
                    </a:lnTo>
                    <a:lnTo>
                      <a:pt x="28" y="62"/>
                    </a:lnTo>
                    <a:lnTo>
                      <a:pt x="33" y="63"/>
                    </a:lnTo>
                    <a:lnTo>
                      <a:pt x="37" y="63"/>
                    </a:lnTo>
                    <a:lnTo>
                      <a:pt x="42" y="62"/>
                    </a:lnTo>
                    <a:lnTo>
                      <a:pt x="46" y="62"/>
                    </a:lnTo>
                    <a:lnTo>
                      <a:pt x="52" y="61"/>
                    </a:lnTo>
                    <a:lnTo>
                      <a:pt x="54" y="58"/>
                    </a:lnTo>
                    <a:lnTo>
                      <a:pt x="56" y="54"/>
                    </a:lnTo>
                    <a:lnTo>
                      <a:pt x="57" y="49"/>
                    </a:lnTo>
                    <a:lnTo>
                      <a:pt x="58" y="45"/>
                    </a:lnTo>
                    <a:lnTo>
                      <a:pt x="58" y="41"/>
                    </a:lnTo>
                    <a:lnTo>
                      <a:pt x="58" y="38"/>
                    </a:lnTo>
                    <a:lnTo>
                      <a:pt x="57" y="35"/>
                    </a:lnTo>
                    <a:lnTo>
                      <a:pt x="57" y="33"/>
                    </a:lnTo>
                    <a:lnTo>
                      <a:pt x="56" y="28"/>
                    </a:lnTo>
                    <a:lnTo>
                      <a:pt x="54" y="24"/>
                    </a:lnTo>
                    <a:lnTo>
                      <a:pt x="50" y="22"/>
                    </a:lnTo>
                    <a:lnTo>
                      <a:pt x="49" y="20"/>
                    </a:lnTo>
                    <a:lnTo>
                      <a:pt x="45" y="19"/>
                    </a:lnTo>
                    <a:lnTo>
                      <a:pt x="42" y="18"/>
                    </a:lnTo>
                    <a:lnTo>
                      <a:pt x="38" y="18"/>
                    </a:lnTo>
                    <a:lnTo>
                      <a:pt x="34" y="18"/>
                    </a:lnTo>
                    <a:lnTo>
                      <a:pt x="30" y="16"/>
                    </a:lnTo>
                    <a:lnTo>
                      <a:pt x="28" y="15"/>
                    </a:lnTo>
                    <a:lnTo>
                      <a:pt x="24" y="12"/>
                    </a:lnTo>
                    <a:lnTo>
                      <a:pt x="22" y="10"/>
                    </a:lnTo>
                    <a:lnTo>
                      <a:pt x="22" y="7"/>
                    </a:lnTo>
                    <a:lnTo>
                      <a:pt x="24" y="3"/>
                    </a:lnTo>
                    <a:lnTo>
                      <a:pt x="25" y="2"/>
                    </a:lnTo>
                    <a:lnTo>
                      <a:pt x="28" y="0"/>
                    </a:lnTo>
                    <a:lnTo>
                      <a:pt x="32" y="0"/>
                    </a:lnTo>
                    <a:lnTo>
                      <a:pt x="37" y="2"/>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4" name="Freeform 71"/>
              <p:cNvSpPr>
                <a:spLocks/>
              </p:cNvSpPr>
              <p:nvPr/>
            </p:nvSpPr>
            <p:spPr bwMode="auto">
              <a:xfrm>
                <a:off x="4405" y="1523"/>
                <a:ext cx="86" cy="58"/>
              </a:xfrm>
              <a:custGeom>
                <a:avLst/>
                <a:gdLst>
                  <a:gd name="T0" fmla="*/ 74 w 86"/>
                  <a:gd name="T1" fmla="*/ 34 h 58"/>
                  <a:gd name="T2" fmla="*/ 68 w 86"/>
                  <a:gd name="T3" fmla="*/ 28 h 58"/>
                  <a:gd name="T4" fmla="*/ 62 w 86"/>
                  <a:gd name="T5" fmla="*/ 20 h 58"/>
                  <a:gd name="T6" fmla="*/ 56 w 86"/>
                  <a:gd name="T7" fmla="*/ 16 h 58"/>
                  <a:gd name="T8" fmla="*/ 51 w 86"/>
                  <a:gd name="T9" fmla="*/ 14 h 58"/>
                  <a:gd name="T10" fmla="*/ 43 w 86"/>
                  <a:gd name="T11" fmla="*/ 14 h 58"/>
                  <a:gd name="T12" fmla="*/ 36 w 86"/>
                  <a:gd name="T13" fmla="*/ 14 h 58"/>
                  <a:gd name="T14" fmla="*/ 32 w 86"/>
                  <a:gd name="T15" fmla="*/ 18 h 58"/>
                  <a:gd name="T16" fmla="*/ 30 w 86"/>
                  <a:gd name="T17" fmla="*/ 24 h 58"/>
                  <a:gd name="T18" fmla="*/ 28 w 86"/>
                  <a:gd name="T19" fmla="*/ 30 h 58"/>
                  <a:gd name="T20" fmla="*/ 27 w 86"/>
                  <a:gd name="T21" fmla="*/ 36 h 58"/>
                  <a:gd name="T22" fmla="*/ 27 w 86"/>
                  <a:gd name="T23" fmla="*/ 44 h 58"/>
                  <a:gd name="T24" fmla="*/ 24 w 86"/>
                  <a:gd name="T25" fmla="*/ 49 h 58"/>
                  <a:gd name="T26" fmla="*/ 20 w 86"/>
                  <a:gd name="T27" fmla="*/ 56 h 58"/>
                  <a:gd name="T28" fmla="*/ 11 w 86"/>
                  <a:gd name="T29" fmla="*/ 58 h 58"/>
                  <a:gd name="T30" fmla="*/ 3 w 86"/>
                  <a:gd name="T31" fmla="*/ 53 h 58"/>
                  <a:gd name="T32" fmla="*/ 0 w 86"/>
                  <a:gd name="T33" fmla="*/ 44 h 58"/>
                  <a:gd name="T34" fmla="*/ 4 w 86"/>
                  <a:gd name="T35" fmla="*/ 34 h 58"/>
                  <a:gd name="T36" fmla="*/ 10 w 86"/>
                  <a:gd name="T37" fmla="*/ 26 h 58"/>
                  <a:gd name="T38" fmla="*/ 15 w 86"/>
                  <a:gd name="T39" fmla="*/ 18 h 58"/>
                  <a:gd name="T40" fmla="*/ 22 w 86"/>
                  <a:gd name="T41" fmla="*/ 12 h 58"/>
                  <a:gd name="T42" fmla="*/ 30 w 86"/>
                  <a:gd name="T43" fmla="*/ 5 h 58"/>
                  <a:gd name="T44" fmla="*/ 36 w 86"/>
                  <a:gd name="T45" fmla="*/ 2 h 58"/>
                  <a:gd name="T46" fmla="*/ 44 w 86"/>
                  <a:gd name="T47" fmla="*/ 0 h 58"/>
                  <a:gd name="T48" fmla="*/ 54 w 86"/>
                  <a:gd name="T49" fmla="*/ 0 h 58"/>
                  <a:gd name="T50" fmla="*/ 63 w 86"/>
                  <a:gd name="T51" fmla="*/ 4 h 58"/>
                  <a:gd name="T52" fmla="*/ 70 w 86"/>
                  <a:gd name="T53" fmla="*/ 9 h 58"/>
                  <a:gd name="T54" fmla="*/ 75 w 86"/>
                  <a:gd name="T55" fmla="*/ 17 h 58"/>
                  <a:gd name="T56" fmla="*/ 82 w 86"/>
                  <a:gd name="T57" fmla="*/ 25 h 58"/>
                  <a:gd name="T58" fmla="*/ 86 w 86"/>
                  <a:gd name="T59" fmla="*/ 34 h 58"/>
                  <a:gd name="T60" fmla="*/ 80 w 86"/>
                  <a:gd name="T61" fmla="*/ 40 h 58"/>
                  <a:gd name="T62" fmla="*/ 76 w 86"/>
                  <a:gd name="T63" fmla="*/ 38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6" h="58">
                    <a:moveTo>
                      <a:pt x="76" y="38"/>
                    </a:moveTo>
                    <a:lnTo>
                      <a:pt x="74" y="34"/>
                    </a:lnTo>
                    <a:lnTo>
                      <a:pt x="71" y="30"/>
                    </a:lnTo>
                    <a:lnTo>
                      <a:pt x="68" y="28"/>
                    </a:lnTo>
                    <a:lnTo>
                      <a:pt x="66" y="24"/>
                    </a:lnTo>
                    <a:lnTo>
                      <a:pt x="62" y="20"/>
                    </a:lnTo>
                    <a:lnTo>
                      <a:pt x="59" y="17"/>
                    </a:lnTo>
                    <a:lnTo>
                      <a:pt x="56" y="16"/>
                    </a:lnTo>
                    <a:lnTo>
                      <a:pt x="54" y="16"/>
                    </a:lnTo>
                    <a:lnTo>
                      <a:pt x="51" y="14"/>
                    </a:lnTo>
                    <a:lnTo>
                      <a:pt x="48" y="14"/>
                    </a:lnTo>
                    <a:lnTo>
                      <a:pt x="43" y="14"/>
                    </a:lnTo>
                    <a:lnTo>
                      <a:pt x="40" y="14"/>
                    </a:lnTo>
                    <a:lnTo>
                      <a:pt x="36" y="14"/>
                    </a:lnTo>
                    <a:lnTo>
                      <a:pt x="35" y="17"/>
                    </a:lnTo>
                    <a:lnTo>
                      <a:pt x="32" y="18"/>
                    </a:lnTo>
                    <a:lnTo>
                      <a:pt x="31" y="21"/>
                    </a:lnTo>
                    <a:lnTo>
                      <a:pt x="30" y="24"/>
                    </a:lnTo>
                    <a:lnTo>
                      <a:pt x="30" y="28"/>
                    </a:lnTo>
                    <a:lnTo>
                      <a:pt x="28" y="30"/>
                    </a:lnTo>
                    <a:lnTo>
                      <a:pt x="28" y="33"/>
                    </a:lnTo>
                    <a:lnTo>
                      <a:pt x="27" y="36"/>
                    </a:lnTo>
                    <a:lnTo>
                      <a:pt x="27" y="40"/>
                    </a:lnTo>
                    <a:lnTo>
                      <a:pt x="27" y="44"/>
                    </a:lnTo>
                    <a:lnTo>
                      <a:pt x="26" y="46"/>
                    </a:lnTo>
                    <a:lnTo>
                      <a:pt x="24" y="49"/>
                    </a:lnTo>
                    <a:lnTo>
                      <a:pt x="24" y="52"/>
                    </a:lnTo>
                    <a:lnTo>
                      <a:pt x="20" y="56"/>
                    </a:lnTo>
                    <a:lnTo>
                      <a:pt x="16" y="58"/>
                    </a:lnTo>
                    <a:lnTo>
                      <a:pt x="11" y="58"/>
                    </a:lnTo>
                    <a:lnTo>
                      <a:pt x="7" y="56"/>
                    </a:lnTo>
                    <a:lnTo>
                      <a:pt x="3" y="53"/>
                    </a:lnTo>
                    <a:lnTo>
                      <a:pt x="0" y="49"/>
                    </a:lnTo>
                    <a:lnTo>
                      <a:pt x="0" y="44"/>
                    </a:lnTo>
                    <a:lnTo>
                      <a:pt x="2" y="40"/>
                    </a:lnTo>
                    <a:lnTo>
                      <a:pt x="4" y="34"/>
                    </a:lnTo>
                    <a:lnTo>
                      <a:pt x="7" y="30"/>
                    </a:lnTo>
                    <a:lnTo>
                      <a:pt x="10" y="26"/>
                    </a:lnTo>
                    <a:lnTo>
                      <a:pt x="12" y="22"/>
                    </a:lnTo>
                    <a:lnTo>
                      <a:pt x="15" y="18"/>
                    </a:lnTo>
                    <a:lnTo>
                      <a:pt x="19" y="14"/>
                    </a:lnTo>
                    <a:lnTo>
                      <a:pt x="22" y="12"/>
                    </a:lnTo>
                    <a:lnTo>
                      <a:pt x="26" y="9"/>
                    </a:lnTo>
                    <a:lnTo>
                      <a:pt x="30" y="5"/>
                    </a:lnTo>
                    <a:lnTo>
                      <a:pt x="32" y="4"/>
                    </a:lnTo>
                    <a:lnTo>
                      <a:pt x="36" y="2"/>
                    </a:lnTo>
                    <a:lnTo>
                      <a:pt x="40" y="1"/>
                    </a:lnTo>
                    <a:lnTo>
                      <a:pt x="44" y="0"/>
                    </a:lnTo>
                    <a:lnTo>
                      <a:pt x="48" y="0"/>
                    </a:lnTo>
                    <a:lnTo>
                      <a:pt x="54" y="0"/>
                    </a:lnTo>
                    <a:lnTo>
                      <a:pt x="58" y="2"/>
                    </a:lnTo>
                    <a:lnTo>
                      <a:pt x="63" y="4"/>
                    </a:lnTo>
                    <a:lnTo>
                      <a:pt x="67" y="6"/>
                    </a:lnTo>
                    <a:lnTo>
                      <a:pt x="70" y="9"/>
                    </a:lnTo>
                    <a:lnTo>
                      <a:pt x="74" y="14"/>
                    </a:lnTo>
                    <a:lnTo>
                      <a:pt x="75" y="17"/>
                    </a:lnTo>
                    <a:lnTo>
                      <a:pt x="78" y="21"/>
                    </a:lnTo>
                    <a:lnTo>
                      <a:pt x="82" y="25"/>
                    </a:lnTo>
                    <a:lnTo>
                      <a:pt x="86" y="30"/>
                    </a:lnTo>
                    <a:lnTo>
                      <a:pt x="86" y="34"/>
                    </a:lnTo>
                    <a:lnTo>
                      <a:pt x="84" y="38"/>
                    </a:lnTo>
                    <a:lnTo>
                      <a:pt x="80" y="40"/>
                    </a:lnTo>
                    <a:lnTo>
                      <a:pt x="76" y="38"/>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5" name="Freeform 72"/>
              <p:cNvSpPr>
                <a:spLocks/>
              </p:cNvSpPr>
              <p:nvPr/>
            </p:nvSpPr>
            <p:spPr bwMode="auto">
              <a:xfrm>
                <a:off x="4381" y="1567"/>
                <a:ext cx="62" cy="77"/>
              </a:xfrm>
              <a:custGeom>
                <a:avLst/>
                <a:gdLst>
                  <a:gd name="T0" fmla="*/ 38 w 62"/>
                  <a:gd name="T1" fmla="*/ 16 h 77"/>
                  <a:gd name="T2" fmla="*/ 30 w 62"/>
                  <a:gd name="T3" fmla="*/ 18 h 77"/>
                  <a:gd name="T4" fmla="*/ 20 w 62"/>
                  <a:gd name="T5" fmla="*/ 24 h 77"/>
                  <a:gd name="T6" fmla="*/ 15 w 62"/>
                  <a:gd name="T7" fmla="*/ 30 h 77"/>
                  <a:gd name="T8" fmla="*/ 15 w 62"/>
                  <a:gd name="T9" fmla="*/ 37 h 77"/>
                  <a:gd name="T10" fmla="*/ 20 w 62"/>
                  <a:gd name="T11" fmla="*/ 45 h 77"/>
                  <a:gd name="T12" fmla="*/ 30 w 62"/>
                  <a:gd name="T13" fmla="*/ 49 h 77"/>
                  <a:gd name="T14" fmla="*/ 35 w 62"/>
                  <a:gd name="T15" fmla="*/ 50 h 77"/>
                  <a:gd name="T16" fmla="*/ 42 w 62"/>
                  <a:gd name="T17" fmla="*/ 53 h 77"/>
                  <a:gd name="T18" fmla="*/ 48 w 62"/>
                  <a:gd name="T19" fmla="*/ 53 h 77"/>
                  <a:gd name="T20" fmla="*/ 55 w 62"/>
                  <a:gd name="T21" fmla="*/ 54 h 77"/>
                  <a:gd name="T22" fmla="*/ 60 w 62"/>
                  <a:gd name="T23" fmla="*/ 61 h 77"/>
                  <a:gd name="T24" fmla="*/ 59 w 62"/>
                  <a:gd name="T25" fmla="*/ 70 h 77"/>
                  <a:gd name="T26" fmla="*/ 54 w 62"/>
                  <a:gd name="T27" fmla="*/ 77 h 77"/>
                  <a:gd name="T28" fmla="*/ 44 w 62"/>
                  <a:gd name="T29" fmla="*/ 77 h 77"/>
                  <a:gd name="T30" fmla="*/ 34 w 62"/>
                  <a:gd name="T31" fmla="*/ 74 h 77"/>
                  <a:gd name="T32" fmla="*/ 24 w 62"/>
                  <a:gd name="T33" fmla="*/ 70 h 77"/>
                  <a:gd name="T34" fmla="*/ 16 w 62"/>
                  <a:gd name="T35" fmla="*/ 64 h 77"/>
                  <a:gd name="T36" fmla="*/ 10 w 62"/>
                  <a:gd name="T37" fmla="*/ 57 h 77"/>
                  <a:gd name="T38" fmla="*/ 4 w 62"/>
                  <a:gd name="T39" fmla="*/ 49 h 77"/>
                  <a:gd name="T40" fmla="*/ 0 w 62"/>
                  <a:gd name="T41" fmla="*/ 41 h 77"/>
                  <a:gd name="T42" fmla="*/ 0 w 62"/>
                  <a:gd name="T43" fmla="*/ 32 h 77"/>
                  <a:gd name="T44" fmla="*/ 2 w 62"/>
                  <a:gd name="T45" fmla="*/ 24 h 77"/>
                  <a:gd name="T46" fmla="*/ 4 w 62"/>
                  <a:gd name="T47" fmla="*/ 17 h 77"/>
                  <a:gd name="T48" fmla="*/ 10 w 62"/>
                  <a:gd name="T49" fmla="*/ 9 h 77"/>
                  <a:gd name="T50" fmla="*/ 18 w 62"/>
                  <a:gd name="T51" fmla="*/ 4 h 77"/>
                  <a:gd name="T52" fmla="*/ 24 w 62"/>
                  <a:gd name="T53" fmla="*/ 1 h 77"/>
                  <a:gd name="T54" fmla="*/ 31 w 62"/>
                  <a:gd name="T55" fmla="*/ 0 h 77"/>
                  <a:gd name="T56" fmla="*/ 38 w 62"/>
                  <a:gd name="T57" fmla="*/ 0 h 77"/>
                  <a:gd name="T58" fmla="*/ 46 w 62"/>
                  <a:gd name="T59" fmla="*/ 0 h 77"/>
                  <a:gd name="T60" fmla="*/ 48 w 62"/>
                  <a:gd name="T61" fmla="*/ 4 h 77"/>
                  <a:gd name="T62" fmla="*/ 48 w 62"/>
                  <a:gd name="T63" fmla="*/ 9 h 77"/>
                  <a:gd name="T64" fmla="*/ 46 w 62"/>
                  <a:gd name="T65" fmla="*/ 14 h 77"/>
                  <a:gd name="T66" fmla="*/ 42 w 62"/>
                  <a:gd name="T67" fmla="*/ 16 h 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2" h="77">
                    <a:moveTo>
                      <a:pt x="42" y="16"/>
                    </a:moveTo>
                    <a:lnTo>
                      <a:pt x="38" y="16"/>
                    </a:lnTo>
                    <a:lnTo>
                      <a:pt x="34" y="17"/>
                    </a:lnTo>
                    <a:lnTo>
                      <a:pt x="30" y="18"/>
                    </a:lnTo>
                    <a:lnTo>
                      <a:pt x="26" y="21"/>
                    </a:lnTo>
                    <a:lnTo>
                      <a:pt x="20" y="24"/>
                    </a:lnTo>
                    <a:lnTo>
                      <a:pt x="18" y="26"/>
                    </a:lnTo>
                    <a:lnTo>
                      <a:pt x="15" y="30"/>
                    </a:lnTo>
                    <a:lnTo>
                      <a:pt x="15" y="33"/>
                    </a:lnTo>
                    <a:lnTo>
                      <a:pt x="15" y="37"/>
                    </a:lnTo>
                    <a:lnTo>
                      <a:pt x="18" y="41"/>
                    </a:lnTo>
                    <a:lnTo>
                      <a:pt x="20" y="45"/>
                    </a:lnTo>
                    <a:lnTo>
                      <a:pt x="27" y="48"/>
                    </a:lnTo>
                    <a:lnTo>
                      <a:pt x="30" y="49"/>
                    </a:lnTo>
                    <a:lnTo>
                      <a:pt x="32" y="50"/>
                    </a:lnTo>
                    <a:lnTo>
                      <a:pt x="35" y="50"/>
                    </a:lnTo>
                    <a:lnTo>
                      <a:pt x="39" y="52"/>
                    </a:lnTo>
                    <a:lnTo>
                      <a:pt x="42" y="53"/>
                    </a:lnTo>
                    <a:lnTo>
                      <a:pt x="44" y="53"/>
                    </a:lnTo>
                    <a:lnTo>
                      <a:pt x="48" y="53"/>
                    </a:lnTo>
                    <a:lnTo>
                      <a:pt x="51" y="54"/>
                    </a:lnTo>
                    <a:lnTo>
                      <a:pt x="55" y="54"/>
                    </a:lnTo>
                    <a:lnTo>
                      <a:pt x="59" y="57"/>
                    </a:lnTo>
                    <a:lnTo>
                      <a:pt x="60" y="61"/>
                    </a:lnTo>
                    <a:lnTo>
                      <a:pt x="62" y="65"/>
                    </a:lnTo>
                    <a:lnTo>
                      <a:pt x="59" y="70"/>
                    </a:lnTo>
                    <a:lnTo>
                      <a:pt x="58" y="74"/>
                    </a:lnTo>
                    <a:lnTo>
                      <a:pt x="54" y="77"/>
                    </a:lnTo>
                    <a:lnTo>
                      <a:pt x="50" y="77"/>
                    </a:lnTo>
                    <a:lnTo>
                      <a:pt x="44" y="77"/>
                    </a:lnTo>
                    <a:lnTo>
                      <a:pt x="39" y="76"/>
                    </a:lnTo>
                    <a:lnTo>
                      <a:pt x="34" y="74"/>
                    </a:lnTo>
                    <a:lnTo>
                      <a:pt x="30" y="73"/>
                    </a:lnTo>
                    <a:lnTo>
                      <a:pt x="24" y="70"/>
                    </a:lnTo>
                    <a:lnTo>
                      <a:pt x="20" y="66"/>
                    </a:lnTo>
                    <a:lnTo>
                      <a:pt x="16" y="64"/>
                    </a:lnTo>
                    <a:lnTo>
                      <a:pt x="12" y="61"/>
                    </a:lnTo>
                    <a:lnTo>
                      <a:pt x="10" y="57"/>
                    </a:lnTo>
                    <a:lnTo>
                      <a:pt x="7" y="53"/>
                    </a:lnTo>
                    <a:lnTo>
                      <a:pt x="4" y="49"/>
                    </a:lnTo>
                    <a:lnTo>
                      <a:pt x="3" y="45"/>
                    </a:lnTo>
                    <a:lnTo>
                      <a:pt x="0" y="41"/>
                    </a:lnTo>
                    <a:lnTo>
                      <a:pt x="0" y="36"/>
                    </a:lnTo>
                    <a:lnTo>
                      <a:pt x="0" y="32"/>
                    </a:lnTo>
                    <a:lnTo>
                      <a:pt x="2" y="26"/>
                    </a:lnTo>
                    <a:lnTo>
                      <a:pt x="2" y="24"/>
                    </a:lnTo>
                    <a:lnTo>
                      <a:pt x="3" y="20"/>
                    </a:lnTo>
                    <a:lnTo>
                      <a:pt x="4" y="17"/>
                    </a:lnTo>
                    <a:lnTo>
                      <a:pt x="6" y="14"/>
                    </a:lnTo>
                    <a:lnTo>
                      <a:pt x="10" y="9"/>
                    </a:lnTo>
                    <a:lnTo>
                      <a:pt x="15" y="6"/>
                    </a:lnTo>
                    <a:lnTo>
                      <a:pt x="18" y="4"/>
                    </a:lnTo>
                    <a:lnTo>
                      <a:pt x="20" y="2"/>
                    </a:lnTo>
                    <a:lnTo>
                      <a:pt x="24" y="1"/>
                    </a:lnTo>
                    <a:lnTo>
                      <a:pt x="27" y="1"/>
                    </a:lnTo>
                    <a:lnTo>
                      <a:pt x="31" y="0"/>
                    </a:lnTo>
                    <a:lnTo>
                      <a:pt x="34" y="0"/>
                    </a:lnTo>
                    <a:lnTo>
                      <a:pt x="38" y="0"/>
                    </a:lnTo>
                    <a:lnTo>
                      <a:pt x="42" y="0"/>
                    </a:lnTo>
                    <a:lnTo>
                      <a:pt x="46" y="0"/>
                    </a:lnTo>
                    <a:lnTo>
                      <a:pt x="48" y="1"/>
                    </a:lnTo>
                    <a:lnTo>
                      <a:pt x="48" y="4"/>
                    </a:lnTo>
                    <a:lnTo>
                      <a:pt x="50" y="6"/>
                    </a:lnTo>
                    <a:lnTo>
                      <a:pt x="48" y="9"/>
                    </a:lnTo>
                    <a:lnTo>
                      <a:pt x="48" y="13"/>
                    </a:lnTo>
                    <a:lnTo>
                      <a:pt x="46" y="14"/>
                    </a:lnTo>
                    <a:lnTo>
                      <a:pt x="42" y="16"/>
                    </a:lnTo>
                    <a:close/>
                  </a:path>
                </a:pathLst>
              </a:custGeom>
              <a:solidFill>
                <a:srgbClr val="FF66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6" name="Freeform 73"/>
              <p:cNvSpPr>
                <a:spLocks/>
              </p:cNvSpPr>
              <p:nvPr/>
            </p:nvSpPr>
            <p:spPr bwMode="auto">
              <a:xfrm>
                <a:off x="4459" y="1712"/>
                <a:ext cx="28" cy="104"/>
              </a:xfrm>
              <a:custGeom>
                <a:avLst/>
                <a:gdLst>
                  <a:gd name="T0" fmla="*/ 24 w 28"/>
                  <a:gd name="T1" fmla="*/ 7 h 104"/>
                  <a:gd name="T2" fmla="*/ 24 w 28"/>
                  <a:gd name="T3" fmla="*/ 12 h 104"/>
                  <a:gd name="T4" fmla="*/ 24 w 28"/>
                  <a:gd name="T5" fmla="*/ 19 h 104"/>
                  <a:gd name="T6" fmla="*/ 24 w 28"/>
                  <a:gd name="T7" fmla="*/ 26 h 104"/>
                  <a:gd name="T8" fmla="*/ 25 w 28"/>
                  <a:gd name="T9" fmla="*/ 31 h 104"/>
                  <a:gd name="T10" fmla="*/ 26 w 28"/>
                  <a:gd name="T11" fmla="*/ 36 h 104"/>
                  <a:gd name="T12" fmla="*/ 26 w 28"/>
                  <a:gd name="T13" fmla="*/ 42 h 104"/>
                  <a:gd name="T14" fmla="*/ 26 w 28"/>
                  <a:gd name="T15" fmla="*/ 47 h 104"/>
                  <a:gd name="T16" fmla="*/ 28 w 28"/>
                  <a:gd name="T17" fmla="*/ 52 h 104"/>
                  <a:gd name="T18" fmla="*/ 28 w 28"/>
                  <a:gd name="T19" fmla="*/ 58 h 104"/>
                  <a:gd name="T20" fmla="*/ 28 w 28"/>
                  <a:gd name="T21" fmla="*/ 63 h 104"/>
                  <a:gd name="T22" fmla="*/ 28 w 28"/>
                  <a:gd name="T23" fmla="*/ 68 h 104"/>
                  <a:gd name="T24" fmla="*/ 28 w 28"/>
                  <a:gd name="T25" fmla="*/ 74 h 104"/>
                  <a:gd name="T26" fmla="*/ 26 w 28"/>
                  <a:gd name="T27" fmla="*/ 79 h 104"/>
                  <a:gd name="T28" fmla="*/ 25 w 28"/>
                  <a:gd name="T29" fmla="*/ 84 h 104"/>
                  <a:gd name="T30" fmla="*/ 24 w 28"/>
                  <a:gd name="T31" fmla="*/ 91 h 104"/>
                  <a:gd name="T32" fmla="*/ 22 w 28"/>
                  <a:gd name="T33" fmla="*/ 98 h 104"/>
                  <a:gd name="T34" fmla="*/ 20 w 28"/>
                  <a:gd name="T35" fmla="*/ 102 h 104"/>
                  <a:gd name="T36" fmla="*/ 16 w 28"/>
                  <a:gd name="T37" fmla="*/ 103 h 104"/>
                  <a:gd name="T38" fmla="*/ 10 w 28"/>
                  <a:gd name="T39" fmla="*/ 104 h 104"/>
                  <a:gd name="T40" fmla="*/ 6 w 28"/>
                  <a:gd name="T41" fmla="*/ 103 h 104"/>
                  <a:gd name="T42" fmla="*/ 2 w 28"/>
                  <a:gd name="T43" fmla="*/ 102 h 104"/>
                  <a:gd name="T44" fmla="*/ 1 w 28"/>
                  <a:gd name="T45" fmla="*/ 98 h 104"/>
                  <a:gd name="T46" fmla="*/ 0 w 28"/>
                  <a:gd name="T47" fmla="*/ 94 h 104"/>
                  <a:gd name="T48" fmla="*/ 1 w 28"/>
                  <a:gd name="T49" fmla="*/ 90 h 104"/>
                  <a:gd name="T50" fmla="*/ 2 w 28"/>
                  <a:gd name="T51" fmla="*/ 83 h 104"/>
                  <a:gd name="T52" fmla="*/ 4 w 28"/>
                  <a:gd name="T53" fmla="*/ 78 h 104"/>
                  <a:gd name="T54" fmla="*/ 5 w 28"/>
                  <a:gd name="T55" fmla="*/ 72 h 104"/>
                  <a:gd name="T56" fmla="*/ 6 w 28"/>
                  <a:gd name="T57" fmla="*/ 68 h 104"/>
                  <a:gd name="T58" fmla="*/ 8 w 28"/>
                  <a:gd name="T59" fmla="*/ 63 h 104"/>
                  <a:gd name="T60" fmla="*/ 9 w 28"/>
                  <a:gd name="T61" fmla="*/ 59 h 104"/>
                  <a:gd name="T62" fmla="*/ 9 w 28"/>
                  <a:gd name="T63" fmla="*/ 54 h 104"/>
                  <a:gd name="T64" fmla="*/ 9 w 28"/>
                  <a:gd name="T65" fmla="*/ 48 h 104"/>
                  <a:gd name="T66" fmla="*/ 9 w 28"/>
                  <a:gd name="T67" fmla="*/ 44 h 104"/>
                  <a:gd name="T68" fmla="*/ 9 w 28"/>
                  <a:gd name="T69" fmla="*/ 39 h 104"/>
                  <a:gd name="T70" fmla="*/ 9 w 28"/>
                  <a:gd name="T71" fmla="*/ 35 h 104"/>
                  <a:gd name="T72" fmla="*/ 10 w 28"/>
                  <a:gd name="T73" fmla="*/ 30 h 104"/>
                  <a:gd name="T74" fmla="*/ 9 w 28"/>
                  <a:gd name="T75" fmla="*/ 24 h 104"/>
                  <a:gd name="T76" fmla="*/ 9 w 28"/>
                  <a:gd name="T77" fmla="*/ 19 h 104"/>
                  <a:gd name="T78" fmla="*/ 9 w 28"/>
                  <a:gd name="T79" fmla="*/ 14 h 104"/>
                  <a:gd name="T80" fmla="*/ 9 w 28"/>
                  <a:gd name="T81" fmla="*/ 8 h 104"/>
                  <a:gd name="T82" fmla="*/ 9 w 28"/>
                  <a:gd name="T83" fmla="*/ 4 h 104"/>
                  <a:gd name="T84" fmla="*/ 10 w 28"/>
                  <a:gd name="T85" fmla="*/ 3 h 104"/>
                  <a:gd name="T86" fmla="*/ 12 w 28"/>
                  <a:gd name="T87" fmla="*/ 2 h 104"/>
                  <a:gd name="T88" fmla="*/ 14 w 28"/>
                  <a:gd name="T89" fmla="*/ 0 h 104"/>
                  <a:gd name="T90" fmla="*/ 17 w 28"/>
                  <a:gd name="T91" fmla="*/ 0 h 104"/>
                  <a:gd name="T92" fmla="*/ 20 w 28"/>
                  <a:gd name="T93" fmla="*/ 2 h 104"/>
                  <a:gd name="T94" fmla="*/ 21 w 28"/>
                  <a:gd name="T95" fmla="*/ 3 h 104"/>
                  <a:gd name="T96" fmla="*/ 24 w 28"/>
                  <a:gd name="T97" fmla="*/ 7 h 104"/>
                  <a:gd name="T98" fmla="*/ 24 w 28"/>
                  <a:gd name="T99" fmla="*/ 7 h 1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 h="104">
                    <a:moveTo>
                      <a:pt x="24" y="7"/>
                    </a:moveTo>
                    <a:lnTo>
                      <a:pt x="24" y="12"/>
                    </a:lnTo>
                    <a:lnTo>
                      <a:pt x="24" y="19"/>
                    </a:lnTo>
                    <a:lnTo>
                      <a:pt x="24" y="26"/>
                    </a:lnTo>
                    <a:lnTo>
                      <a:pt x="25" y="31"/>
                    </a:lnTo>
                    <a:lnTo>
                      <a:pt x="26" y="36"/>
                    </a:lnTo>
                    <a:lnTo>
                      <a:pt x="26" y="42"/>
                    </a:lnTo>
                    <a:lnTo>
                      <a:pt x="26" y="47"/>
                    </a:lnTo>
                    <a:lnTo>
                      <a:pt x="28" y="52"/>
                    </a:lnTo>
                    <a:lnTo>
                      <a:pt x="28" y="58"/>
                    </a:lnTo>
                    <a:lnTo>
                      <a:pt x="28" y="63"/>
                    </a:lnTo>
                    <a:lnTo>
                      <a:pt x="28" y="68"/>
                    </a:lnTo>
                    <a:lnTo>
                      <a:pt x="28" y="74"/>
                    </a:lnTo>
                    <a:lnTo>
                      <a:pt x="26" y="79"/>
                    </a:lnTo>
                    <a:lnTo>
                      <a:pt x="25" y="84"/>
                    </a:lnTo>
                    <a:lnTo>
                      <a:pt x="24" y="91"/>
                    </a:lnTo>
                    <a:lnTo>
                      <a:pt x="22" y="98"/>
                    </a:lnTo>
                    <a:lnTo>
                      <a:pt x="20" y="102"/>
                    </a:lnTo>
                    <a:lnTo>
                      <a:pt x="16" y="103"/>
                    </a:lnTo>
                    <a:lnTo>
                      <a:pt x="10" y="104"/>
                    </a:lnTo>
                    <a:lnTo>
                      <a:pt x="6" y="103"/>
                    </a:lnTo>
                    <a:lnTo>
                      <a:pt x="2" y="102"/>
                    </a:lnTo>
                    <a:lnTo>
                      <a:pt x="1" y="98"/>
                    </a:lnTo>
                    <a:lnTo>
                      <a:pt x="0" y="94"/>
                    </a:lnTo>
                    <a:lnTo>
                      <a:pt x="1" y="90"/>
                    </a:lnTo>
                    <a:lnTo>
                      <a:pt x="2" y="83"/>
                    </a:lnTo>
                    <a:lnTo>
                      <a:pt x="4" y="78"/>
                    </a:lnTo>
                    <a:lnTo>
                      <a:pt x="5" y="72"/>
                    </a:lnTo>
                    <a:lnTo>
                      <a:pt x="6" y="68"/>
                    </a:lnTo>
                    <a:lnTo>
                      <a:pt x="8" y="63"/>
                    </a:lnTo>
                    <a:lnTo>
                      <a:pt x="9" y="59"/>
                    </a:lnTo>
                    <a:lnTo>
                      <a:pt x="9" y="54"/>
                    </a:lnTo>
                    <a:lnTo>
                      <a:pt x="9" y="48"/>
                    </a:lnTo>
                    <a:lnTo>
                      <a:pt x="9" y="44"/>
                    </a:lnTo>
                    <a:lnTo>
                      <a:pt x="9" y="39"/>
                    </a:lnTo>
                    <a:lnTo>
                      <a:pt x="9" y="35"/>
                    </a:lnTo>
                    <a:lnTo>
                      <a:pt x="10" y="30"/>
                    </a:lnTo>
                    <a:lnTo>
                      <a:pt x="9" y="24"/>
                    </a:lnTo>
                    <a:lnTo>
                      <a:pt x="9" y="19"/>
                    </a:lnTo>
                    <a:lnTo>
                      <a:pt x="9" y="14"/>
                    </a:lnTo>
                    <a:lnTo>
                      <a:pt x="9" y="8"/>
                    </a:lnTo>
                    <a:lnTo>
                      <a:pt x="9" y="4"/>
                    </a:lnTo>
                    <a:lnTo>
                      <a:pt x="10" y="3"/>
                    </a:lnTo>
                    <a:lnTo>
                      <a:pt x="12" y="2"/>
                    </a:lnTo>
                    <a:lnTo>
                      <a:pt x="14" y="0"/>
                    </a:lnTo>
                    <a:lnTo>
                      <a:pt x="17" y="0"/>
                    </a:lnTo>
                    <a:lnTo>
                      <a:pt x="20" y="2"/>
                    </a:lnTo>
                    <a:lnTo>
                      <a:pt x="21" y="3"/>
                    </a:lnTo>
                    <a:lnTo>
                      <a:pt x="24" y="7"/>
                    </a:lnTo>
                    <a:close/>
                  </a:path>
                </a:pathLst>
              </a:custGeom>
              <a:solidFill>
                <a:srgbClr val="FF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7" name="Freeform 74"/>
              <p:cNvSpPr>
                <a:spLocks/>
              </p:cNvSpPr>
              <p:nvPr/>
            </p:nvSpPr>
            <p:spPr bwMode="auto">
              <a:xfrm>
                <a:off x="4528" y="1742"/>
                <a:ext cx="59" cy="192"/>
              </a:xfrm>
              <a:custGeom>
                <a:avLst/>
                <a:gdLst>
                  <a:gd name="T0" fmla="*/ 11 w 59"/>
                  <a:gd name="T1" fmla="*/ 12 h 192"/>
                  <a:gd name="T2" fmla="*/ 11 w 59"/>
                  <a:gd name="T3" fmla="*/ 22 h 192"/>
                  <a:gd name="T4" fmla="*/ 12 w 59"/>
                  <a:gd name="T5" fmla="*/ 33 h 192"/>
                  <a:gd name="T6" fmla="*/ 14 w 59"/>
                  <a:gd name="T7" fmla="*/ 44 h 192"/>
                  <a:gd name="T8" fmla="*/ 16 w 59"/>
                  <a:gd name="T9" fmla="*/ 53 h 192"/>
                  <a:gd name="T10" fmla="*/ 20 w 59"/>
                  <a:gd name="T11" fmla="*/ 62 h 192"/>
                  <a:gd name="T12" fmla="*/ 23 w 59"/>
                  <a:gd name="T13" fmla="*/ 73 h 192"/>
                  <a:gd name="T14" fmla="*/ 28 w 59"/>
                  <a:gd name="T15" fmla="*/ 85 h 192"/>
                  <a:gd name="T16" fmla="*/ 34 w 59"/>
                  <a:gd name="T17" fmla="*/ 96 h 192"/>
                  <a:gd name="T18" fmla="*/ 42 w 59"/>
                  <a:gd name="T19" fmla="*/ 104 h 192"/>
                  <a:gd name="T20" fmla="*/ 51 w 59"/>
                  <a:gd name="T21" fmla="*/ 112 h 192"/>
                  <a:gd name="T22" fmla="*/ 56 w 59"/>
                  <a:gd name="T23" fmla="*/ 118 h 192"/>
                  <a:gd name="T24" fmla="*/ 59 w 59"/>
                  <a:gd name="T25" fmla="*/ 125 h 192"/>
                  <a:gd name="T26" fmla="*/ 59 w 59"/>
                  <a:gd name="T27" fmla="*/ 132 h 192"/>
                  <a:gd name="T28" fmla="*/ 59 w 59"/>
                  <a:gd name="T29" fmla="*/ 141 h 192"/>
                  <a:gd name="T30" fmla="*/ 58 w 59"/>
                  <a:gd name="T31" fmla="*/ 150 h 192"/>
                  <a:gd name="T32" fmla="*/ 56 w 59"/>
                  <a:gd name="T33" fmla="*/ 158 h 192"/>
                  <a:gd name="T34" fmla="*/ 52 w 59"/>
                  <a:gd name="T35" fmla="*/ 166 h 192"/>
                  <a:gd name="T36" fmla="*/ 48 w 59"/>
                  <a:gd name="T37" fmla="*/ 173 h 192"/>
                  <a:gd name="T38" fmla="*/ 43 w 59"/>
                  <a:gd name="T39" fmla="*/ 180 h 192"/>
                  <a:gd name="T40" fmla="*/ 36 w 59"/>
                  <a:gd name="T41" fmla="*/ 187 h 192"/>
                  <a:gd name="T42" fmla="*/ 28 w 59"/>
                  <a:gd name="T43" fmla="*/ 191 h 192"/>
                  <a:gd name="T44" fmla="*/ 20 w 59"/>
                  <a:gd name="T45" fmla="*/ 192 h 192"/>
                  <a:gd name="T46" fmla="*/ 15 w 59"/>
                  <a:gd name="T47" fmla="*/ 191 h 192"/>
                  <a:gd name="T48" fmla="*/ 10 w 59"/>
                  <a:gd name="T49" fmla="*/ 187 h 192"/>
                  <a:gd name="T50" fmla="*/ 6 w 59"/>
                  <a:gd name="T51" fmla="*/ 181 h 192"/>
                  <a:gd name="T52" fmla="*/ 6 w 59"/>
                  <a:gd name="T53" fmla="*/ 176 h 192"/>
                  <a:gd name="T54" fmla="*/ 7 w 59"/>
                  <a:gd name="T55" fmla="*/ 170 h 192"/>
                  <a:gd name="T56" fmla="*/ 11 w 59"/>
                  <a:gd name="T57" fmla="*/ 165 h 192"/>
                  <a:gd name="T58" fmla="*/ 19 w 59"/>
                  <a:gd name="T59" fmla="*/ 160 h 192"/>
                  <a:gd name="T60" fmla="*/ 24 w 59"/>
                  <a:gd name="T61" fmla="*/ 153 h 192"/>
                  <a:gd name="T62" fmla="*/ 28 w 59"/>
                  <a:gd name="T63" fmla="*/ 144 h 192"/>
                  <a:gd name="T64" fmla="*/ 30 w 59"/>
                  <a:gd name="T65" fmla="*/ 134 h 192"/>
                  <a:gd name="T66" fmla="*/ 28 w 59"/>
                  <a:gd name="T67" fmla="*/ 125 h 192"/>
                  <a:gd name="T68" fmla="*/ 26 w 59"/>
                  <a:gd name="T69" fmla="*/ 118 h 192"/>
                  <a:gd name="T70" fmla="*/ 22 w 59"/>
                  <a:gd name="T71" fmla="*/ 113 h 192"/>
                  <a:gd name="T72" fmla="*/ 18 w 59"/>
                  <a:gd name="T73" fmla="*/ 105 h 192"/>
                  <a:gd name="T74" fmla="*/ 14 w 59"/>
                  <a:gd name="T75" fmla="*/ 96 h 192"/>
                  <a:gd name="T76" fmla="*/ 8 w 59"/>
                  <a:gd name="T77" fmla="*/ 82 h 192"/>
                  <a:gd name="T78" fmla="*/ 6 w 59"/>
                  <a:gd name="T79" fmla="*/ 72 h 192"/>
                  <a:gd name="T80" fmla="*/ 3 w 59"/>
                  <a:gd name="T81" fmla="*/ 60 h 192"/>
                  <a:gd name="T82" fmla="*/ 2 w 59"/>
                  <a:gd name="T83" fmla="*/ 49 h 192"/>
                  <a:gd name="T84" fmla="*/ 0 w 59"/>
                  <a:gd name="T85" fmla="*/ 37 h 192"/>
                  <a:gd name="T86" fmla="*/ 0 w 59"/>
                  <a:gd name="T87" fmla="*/ 25 h 192"/>
                  <a:gd name="T88" fmla="*/ 0 w 59"/>
                  <a:gd name="T89" fmla="*/ 12 h 192"/>
                  <a:gd name="T90" fmla="*/ 2 w 59"/>
                  <a:gd name="T91" fmla="*/ 1 h 192"/>
                  <a:gd name="T92" fmla="*/ 8 w 59"/>
                  <a:gd name="T93" fmla="*/ 1 h 192"/>
                  <a:gd name="T94" fmla="*/ 11 w 59"/>
                  <a:gd name="T95" fmla="*/ 5 h 19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 h="192">
                    <a:moveTo>
                      <a:pt x="11" y="5"/>
                    </a:moveTo>
                    <a:lnTo>
                      <a:pt x="11" y="12"/>
                    </a:lnTo>
                    <a:lnTo>
                      <a:pt x="11" y="17"/>
                    </a:lnTo>
                    <a:lnTo>
                      <a:pt x="11" y="22"/>
                    </a:lnTo>
                    <a:lnTo>
                      <a:pt x="11" y="29"/>
                    </a:lnTo>
                    <a:lnTo>
                      <a:pt x="12" y="33"/>
                    </a:lnTo>
                    <a:lnTo>
                      <a:pt x="14" y="38"/>
                    </a:lnTo>
                    <a:lnTo>
                      <a:pt x="14" y="44"/>
                    </a:lnTo>
                    <a:lnTo>
                      <a:pt x="15" y="49"/>
                    </a:lnTo>
                    <a:lnTo>
                      <a:pt x="16" y="53"/>
                    </a:lnTo>
                    <a:lnTo>
                      <a:pt x="18" y="58"/>
                    </a:lnTo>
                    <a:lnTo>
                      <a:pt x="20" y="62"/>
                    </a:lnTo>
                    <a:lnTo>
                      <a:pt x="22" y="68"/>
                    </a:lnTo>
                    <a:lnTo>
                      <a:pt x="23" y="73"/>
                    </a:lnTo>
                    <a:lnTo>
                      <a:pt x="26" y="78"/>
                    </a:lnTo>
                    <a:lnTo>
                      <a:pt x="28" y="85"/>
                    </a:lnTo>
                    <a:lnTo>
                      <a:pt x="31" y="90"/>
                    </a:lnTo>
                    <a:lnTo>
                      <a:pt x="34" y="96"/>
                    </a:lnTo>
                    <a:lnTo>
                      <a:pt x="38" y="100"/>
                    </a:lnTo>
                    <a:lnTo>
                      <a:pt x="42" y="104"/>
                    </a:lnTo>
                    <a:lnTo>
                      <a:pt x="47" y="108"/>
                    </a:lnTo>
                    <a:lnTo>
                      <a:pt x="51" y="112"/>
                    </a:lnTo>
                    <a:lnTo>
                      <a:pt x="55" y="117"/>
                    </a:lnTo>
                    <a:lnTo>
                      <a:pt x="56" y="118"/>
                    </a:lnTo>
                    <a:lnTo>
                      <a:pt x="58" y="121"/>
                    </a:lnTo>
                    <a:lnTo>
                      <a:pt x="59" y="125"/>
                    </a:lnTo>
                    <a:lnTo>
                      <a:pt x="59" y="128"/>
                    </a:lnTo>
                    <a:lnTo>
                      <a:pt x="59" y="132"/>
                    </a:lnTo>
                    <a:lnTo>
                      <a:pt x="59" y="137"/>
                    </a:lnTo>
                    <a:lnTo>
                      <a:pt x="59" y="141"/>
                    </a:lnTo>
                    <a:lnTo>
                      <a:pt x="59" y="145"/>
                    </a:lnTo>
                    <a:lnTo>
                      <a:pt x="58" y="150"/>
                    </a:lnTo>
                    <a:lnTo>
                      <a:pt x="56" y="154"/>
                    </a:lnTo>
                    <a:lnTo>
                      <a:pt x="56" y="158"/>
                    </a:lnTo>
                    <a:lnTo>
                      <a:pt x="55" y="164"/>
                    </a:lnTo>
                    <a:lnTo>
                      <a:pt x="52" y="166"/>
                    </a:lnTo>
                    <a:lnTo>
                      <a:pt x="51" y="170"/>
                    </a:lnTo>
                    <a:lnTo>
                      <a:pt x="48" y="173"/>
                    </a:lnTo>
                    <a:lnTo>
                      <a:pt x="46" y="177"/>
                    </a:lnTo>
                    <a:lnTo>
                      <a:pt x="43" y="180"/>
                    </a:lnTo>
                    <a:lnTo>
                      <a:pt x="40" y="184"/>
                    </a:lnTo>
                    <a:lnTo>
                      <a:pt x="36" y="187"/>
                    </a:lnTo>
                    <a:lnTo>
                      <a:pt x="32" y="189"/>
                    </a:lnTo>
                    <a:lnTo>
                      <a:pt x="28" y="191"/>
                    </a:lnTo>
                    <a:lnTo>
                      <a:pt x="24" y="192"/>
                    </a:lnTo>
                    <a:lnTo>
                      <a:pt x="20" y="192"/>
                    </a:lnTo>
                    <a:lnTo>
                      <a:pt x="18" y="192"/>
                    </a:lnTo>
                    <a:lnTo>
                      <a:pt x="15" y="191"/>
                    </a:lnTo>
                    <a:lnTo>
                      <a:pt x="12" y="189"/>
                    </a:lnTo>
                    <a:lnTo>
                      <a:pt x="10" y="187"/>
                    </a:lnTo>
                    <a:lnTo>
                      <a:pt x="8" y="185"/>
                    </a:lnTo>
                    <a:lnTo>
                      <a:pt x="6" y="181"/>
                    </a:lnTo>
                    <a:lnTo>
                      <a:pt x="6" y="180"/>
                    </a:lnTo>
                    <a:lnTo>
                      <a:pt x="6" y="176"/>
                    </a:lnTo>
                    <a:lnTo>
                      <a:pt x="6" y="174"/>
                    </a:lnTo>
                    <a:lnTo>
                      <a:pt x="7" y="170"/>
                    </a:lnTo>
                    <a:lnTo>
                      <a:pt x="8" y="168"/>
                    </a:lnTo>
                    <a:lnTo>
                      <a:pt x="11" y="165"/>
                    </a:lnTo>
                    <a:lnTo>
                      <a:pt x="15" y="164"/>
                    </a:lnTo>
                    <a:lnTo>
                      <a:pt x="19" y="160"/>
                    </a:lnTo>
                    <a:lnTo>
                      <a:pt x="22" y="157"/>
                    </a:lnTo>
                    <a:lnTo>
                      <a:pt x="24" y="153"/>
                    </a:lnTo>
                    <a:lnTo>
                      <a:pt x="27" y="148"/>
                    </a:lnTo>
                    <a:lnTo>
                      <a:pt x="28" y="144"/>
                    </a:lnTo>
                    <a:lnTo>
                      <a:pt x="30" y="140"/>
                    </a:lnTo>
                    <a:lnTo>
                      <a:pt x="30" y="134"/>
                    </a:lnTo>
                    <a:lnTo>
                      <a:pt x="30" y="130"/>
                    </a:lnTo>
                    <a:lnTo>
                      <a:pt x="28" y="125"/>
                    </a:lnTo>
                    <a:lnTo>
                      <a:pt x="28" y="121"/>
                    </a:lnTo>
                    <a:lnTo>
                      <a:pt x="26" y="118"/>
                    </a:lnTo>
                    <a:lnTo>
                      <a:pt x="24" y="116"/>
                    </a:lnTo>
                    <a:lnTo>
                      <a:pt x="22" y="113"/>
                    </a:lnTo>
                    <a:lnTo>
                      <a:pt x="20" y="109"/>
                    </a:lnTo>
                    <a:lnTo>
                      <a:pt x="18" y="105"/>
                    </a:lnTo>
                    <a:lnTo>
                      <a:pt x="16" y="102"/>
                    </a:lnTo>
                    <a:lnTo>
                      <a:pt x="14" y="96"/>
                    </a:lnTo>
                    <a:lnTo>
                      <a:pt x="11" y="89"/>
                    </a:lnTo>
                    <a:lnTo>
                      <a:pt x="8" y="82"/>
                    </a:lnTo>
                    <a:lnTo>
                      <a:pt x="7" y="77"/>
                    </a:lnTo>
                    <a:lnTo>
                      <a:pt x="6" y="72"/>
                    </a:lnTo>
                    <a:lnTo>
                      <a:pt x="4" y="66"/>
                    </a:lnTo>
                    <a:lnTo>
                      <a:pt x="3" y="60"/>
                    </a:lnTo>
                    <a:lnTo>
                      <a:pt x="3" y="54"/>
                    </a:lnTo>
                    <a:lnTo>
                      <a:pt x="2" y="49"/>
                    </a:lnTo>
                    <a:lnTo>
                      <a:pt x="0" y="44"/>
                    </a:lnTo>
                    <a:lnTo>
                      <a:pt x="0" y="37"/>
                    </a:lnTo>
                    <a:lnTo>
                      <a:pt x="0" y="32"/>
                    </a:lnTo>
                    <a:lnTo>
                      <a:pt x="0" y="25"/>
                    </a:lnTo>
                    <a:lnTo>
                      <a:pt x="0" y="18"/>
                    </a:lnTo>
                    <a:lnTo>
                      <a:pt x="0" y="12"/>
                    </a:lnTo>
                    <a:lnTo>
                      <a:pt x="0" y="5"/>
                    </a:lnTo>
                    <a:lnTo>
                      <a:pt x="2" y="1"/>
                    </a:lnTo>
                    <a:lnTo>
                      <a:pt x="6" y="0"/>
                    </a:lnTo>
                    <a:lnTo>
                      <a:pt x="8" y="1"/>
                    </a:lnTo>
                    <a:lnTo>
                      <a:pt x="11" y="5"/>
                    </a:lnTo>
                    <a:close/>
                  </a:path>
                </a:pathLst>
              </a:custGeom>
              <a:solidFill>
                <a:srgbClr val="FFD9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8" name="Freeform 75"/>
              <p:cNvSpPr>
                <a:spLocks/>
              </p:cNvSpPr>
              <p:nvPr/>
            </p:nvSpPr>
            <p:spPr bwMode="auto">
              <a:xfrm>
                <a:off x="4623" y="1902"/>
                <a:ext cx="68" cy="103"/>
              </a:xfrm>
              <a:custGeom>
                <a:avLst/>
                <a:gdLst>
                  <a:gd name="T0" fmla="*/ 67 w 68"/>
                  <a:gd name="T1" fmla="*/ 16 h 103"/>
                  <a:gd name="T2" fmla="*/ 64 w 68"/>
                  <a:gd name="T3" fmla="*/ 23 h 103"/>
                  <a:gd name="T4" fmla="*/ 60 w 68"/>
                  <a:gd name="T5" fmla="*/ 28 h 103"/>
                  <a:gd name="T6" fmla="*/ 57 w 68"/>
                  <a:gd name="T7" fmla="*/ 33 h 103"/>
                  <a:gd name="T8" fmla="*/ 55 w 68"/>
                  <a:gd name="T9" fmla="*/ 39 h 103"/>
                  <a:gd name="T10" fmla="*/ 52 w 68"/>
                  <a:gd name="T11" fmla="*/ 44 h 103"/>
                  <a:gd name="T12" fmla="*/ 49 w 68"/>
                  <a:gd name="T13" fmla="*/ 48 h 103"/>
                  <a:gd name="T14" fmla="*/ 47 w 68"/>
                  <a:gd name="T15" fmla="*/ 53 h 103"/>
                  <a:gd name="T16" fmla="*/ 44 w 68"/>
                  <a:gd name="T17" fmla="*/ 59 h 103"/>
                  <a:gd name="T18" fmla="*/ 41 w 68"/>
                  <a:gd name="T19" fmla="*/ 63 h 103"/>
                  <a:gd name="T20" fmla="*/ 39 w 68"/>
                  <a:gd name="T21" fmla="*/ 67 h 103"/>
                  <a:gd name="T22" fmla="*/ 36 w 68"/>
                  <a:gd name="T23" fmla="*/ 72 h 103"/>
                  <a:gd name="T24" fmla="*/ 33 w 68"/>
                  <a:gd name="T25" fmla="*/ 76 h 103"/>
                  <a:gd name="T26" fmla="*/ 31 w 68"/>
                  <a:gd name="T27" fmla="*/ 81 h 103"/>
                  <a:gd name="T28" fmla="*/ 27 w 68"/>
                  <a:gd name="T29" fmla="*/ 87 h 103"/>
                  <a:gd name="T30" fmla="*/ 24 w 68"/>
                  <a:gd name="T31" fmla="*/ 92 h 103"/>
                  <a:gd name="T32" fmla="*/ 20 w 68"/>
                  <a:gd name="T33" fmla="*/ 97 h 103"/>
                  <a:gd name="T34" fmla="*/ 17 w 68"/>
                  <a:gd name="T35" fmla="*/ 101 h 103"/>
                  <a:gd name="T36" fmla="*/ 12 w 68"/>
                  <a:gd name="T37" fmla="*/ 103 h 103"/>
                  <a:gd name="T38" fmla="*/ 8 w 68"/>
                  <a:gd name="T39" fmla="*/ 103 h 103"/>
                  <a:gd name="T40" fmla="*/ 5 w 68"/>
                  <a:gd name="T41" fmla="*/ 101 h 103"/>
                  <a:gd name="T42" fmla="*/ 3 w 68"/>
                  <a:gd name="T43" fmla="*/ 97 h 103"/>
                  <a:gd name="T44" fmla="*/ 0 w 68"/>
                  <a:gd name="T45" fmla="*/ 95 h 103"/>
                  <a:gd name="T46" fmla="*/ 0 w 68"/>
                  <a:gd name="T47" fmla="*/ 91 h 103"/>
                  <a:gd name="T48" fmla="*/ 3 w 68"/>
                  <a:gd name="T49" fmla="*/ 87 h 103"/>
                  <a:gd name="T50" fmla="*/ 5 w 68"/>
                  <a:gd name="T51" fmla="*/ 80 h 103"/>
                  <a:gd name="T52" fmla="*/ 9 w 68"/>
                  <a:gd name="T53" fmla="*/ 75 h 103"/>
                  <a:gd name="T54" fmla="*/ 12 w 68"/>
                  <a:gd name="T55" fmla="*/ 71 h 103"/>
                  <a:gd name="T56" fmla="*/ 15 w 68"/>
                  <a:gd name="T57" fmla="*/ 65 h 103"/>
                  <a:gd name="T58" fmla="*/ 17 w 68"/>
                  <a:gd name="T59" fmla="*/ 61 h 103"/>
                  <a:gd name="T60" fmla="*/ 20 w 68"/>
                  <a:gd name="T61" fmla="*/ 56 h 103"/>
                  <a:gd name="T62" fmla="*/ 23 w 68"/>
                  <a:gd name="T63" fmla="*/ 52 h 103"/>
                  <a:gd name="T64" fmla="*/ 25 w 68"/>
                  <a:gd name="T65" fmla="*/ 48 h 103"/>
                  <a:gd name="T66" fmla="*/ 28 w 68"/>
                  <a:gd name="T67" fmla="*/ 43 h 103"/>
                  <a:gd name="T68" fmla="*/ 31 w 68"/>
                  <a:gd name="T69" fmla="*/ 39 h 103"/>
                  <a:gd name="T70" fmla="*/ 33 w 68"/>
                  <a:gd name="T71" fmla="*/ 33 h 103"/>
                  <a:gd name="T72" fmla="*/ 36 w 68"/>
                  <a:gd name="T73" fmla="*/ 29 h 103"/>
                  <a:gd name="T74" fmla="*/ 39 w 68"/>
                  <a:gd name="T75" fmla="*/ 24 h 103"/>
                  <a:gd name="T76" fmla="*/ 41 w 68"/>
                  <a:gd name="T77" fmla="*/ 19 h 103"/>
                  <a:gd name="T78" fmla="*/ 44 w 68"/>
                  <a:gd name="T79" fmla="*/ 12 h 103"/>
                  <a:gd name="T80" fmla="*/ 48 w 68"/>
                  <a:gd name="T81" fmla="*/ 6 h 103"/>
                  <a:gd name="T82" fmla="*/ 49 w 68"/>
                  <a:gd name="T83" fmla="*/ 2 h 103"/>
                  <a:gd name="T84" fmla="*/ 53 w 68"/>
                  <a:gd name="T85" fmla="*/ 1 h 103"/>
                  <a:gd name="T86" fmla="*/ 57 w 68"/>
                  <a:gd name="T87" fmla="*/ 0 h 103"/>
                  <a:gd name="T88" fmla="*/ 61 w 68"/>
                  <a:gd name="T89" fmla="*/ 1 h 103"/>
                  <a:gd name="T90" fmla="*/ 64 w 68"/>
                  <a:gd name="T91" fmla="*/ 4 h 103"/>
                  <a:gd name="T92" fmla="*/ 67 w 68"/>
                  <a:gd name="T93" fmla="*/ 8 h 103"/>
                  <a:gd name="T94" fmla="*/ 68 w 68"/>
                  <a:gd name="T95" fmla="*/ 12 h 103"/>
                  <a:gd name="T96" fmla="*/ 67 w 68"/>
                  <a:gd name="T97" fmla="*/ 16 h 103"/>
                  <a:gd name="T98" fmla="*/ 67 w 68"/>
                  <a:gd name="T99" fmla="*/ 16 h 1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 h="103">
                    <a:moveTo>
                      <a:pt x="67" y="16"/>
                    </a:moveTo>
                    <a:lnTo>
                      <a:pt x="64" y="23"/>
                    </a:lnTo>
                    <a:lnTo>
                      <a:pt x="60" y="28"/>
                    </a:lnTo>
                    <a:lnTo>
                      <a:pt x="57" y="33"/>
                    </a:lnTo>
                    <a:lnTo>
                      <a:pt x="55" y="39"/>
                    </a:lnTo>
                    <a:lnTo>
                      <a:pt x="52" y="44"/>
                    </a:lnTo>
                    <a:lnTo>
                      <a:pt x="49" y="48"/>
                    </a:lnTo>
                    <a:lnTo>
                      <a:pt x="47" y="53"/>
                    </a:lnTo>
                    <a:lnTo>
                      <a:pt x="44" y="59"/>
                    </a:lnTo>
                    <a:lnTo>
                      <a:pt x="41" y="63"/>
                    </a:lnTo>
                    <a:lnTo>
                      <a:pt x="39" y="67"/>
                    </a:lnTo>
                    <a:lnTo>
                      <a:pt x="36" y="72"/>
                    </a:lnTo>
                    <a:lnTo>
                      <a:pt x="33" y="76"/>
                    </a:lnTo>
                    <a:lnTo>
                      <a:pt x="31" y="81"/>
                    </a:lnTo>
                    <a:lnTo>
                      <a:pt x="27" y="87"/>
                    </a:lnTo>
                    <a:lnTo>
                      <a:pt x="24" y="92"/>
                    </a:lnTo>
                    <a:lnTo>
                      <a:pt x="20" y="97"/>
                    </a:lnTo>
                    <a:lnTo>
                      <a:pt x="17" y="101"/>
                    </a:lnTo>
                    <a:lnTo>
                      <a:pt x="12" y="103"/>
                    </a:lnTo>
                    <a:lnTo>
                      <a:pt x="8" y="103"/>
                    </a:lnTo>
                    <a:lnTo>
                      <a:pt x="5" y="101"/>
                    </a:lnTo>
                    <a:lnTo>
                      <a:pt x="3" y="97"/>
                    </a:lnTo>
                    <a:lnTo>
                      <a:pt x="0" y="95"/>
                    </a:lnTo>
                    <a:lnTo>
                      <a:pt x="0" y="91"/>
                    </a:lnTo>
                    <a:lnTo>
                      <a:pt x="3" y="87"/>
                    </a:lnTo>
                    <a:lnTo>
                      <a:pt x="5" y="80"/>
                    </a:lnTo>
                    <a:lnTo>
                      <a:pt x="9" y="75"/>
                    </a:lnTo>
                    <a:lnTo>
                      <a:pt x="12" y="71"/>
                    </a:lnTo>
                    <a:lnTo>
                      <a:pt x="15" y="65"/>
                    </a:lnTo>
                    <a:lnTo>
                      <a:pt x="17" y="61"/>
                    </a:lnTo>
                    <a:lnTo>
                      <a:pt x="20" y="56"/>
                    </a:lnTo>
                    <a:lnTo>
                      <a:pt x="23" y="52"/>
                    </a:lnTo>
                    <a:lnTo>
                      <a:pt x="25" y="48"/>
                    </a:lnTo>
                    <a:lnTo>
                      <a:pt x="28" y="43"/>
                    </a:lnTo>
                    <a:lnTo>
                      <a:pt x="31" y="39"/>
                    </a:lnTo>
                    <a:lnTo>
                      <a:pt x="33" y="33"/>
                    </a:lnTo>
                    <a:lnTo>
                      <a:pt x="36" y="29"/>
                    </a:lnTo>
                    <a:lnTo>
                      <a:pt x="39" y="24"/>
                    </a:lnTo>
                    <a:lnTo>
                      <a:pt x="41" y="19"/>
                    </a:lnTo>
                    <a:lnTo>
                      <a:pt x="44" y="12"/>
                    </a:lnTo>
                    <a:lnTo>
                      <a:pt x="48" y="6"/>
                    </a:lnTo>
                    <a:lnTo>
                      <a:pt x="49" y="2"/>
                    </a:lnTo>
                    <a:lnTo>
                      <a:pt x="53" y="1"/>
                    </a:lnTo>
                    <a:lnTo>
                      <a:pt x="57" y="0"/>
                    </a:lnTo>
                    <a:lnTo>
                      <a:pt x="61" y="1"/>
                    </a:lnTo>
                    <a:lnTo>
                      <a:pt x="64" y="4"/>
                    </a:lnTo>
                    <a:lnTo>
                      <a:pt x="67" y="8"/>
                    </a:lnTo>
                    <a:lnTo>
                      <a:pt x="68" y="12"/>
                    </a:lnTo>
                    <a:lnTo>
                      <a:pt x="67" y="16"/>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39" name="Freeform 76"/>
              <p:cNvSpPr>
                <a:spLocks/>
              </p:cNvSpPr>
              <p:nvPr/>
            </p:nvSpPr>
            <p:spPr bwMode="auto">
              <a:xfrm>
                <a:off x="4664" y="1860"/>
                <a:ext cx="27" cy="442"/>
              </a:xfrm>
              <a:custGeom>
                <a:avLst/>
                <a:gdLst>
                  <a:gd name="T0" fmla="*/ 24 w 27"/>
                  <a:gd name="T1" fmla="*/ 19 h 442"/>
                  <a:gd name="T2" fmla="*/ 23 w 27"/>
                  <a:gd name="T3" fmla="*/ 58 h 442"/>
                  <a:gd name="T4" fmla="*/ 22 w 27"/>
                  <a:gd name="T5" fmla="*/ 117 h 442"/>
                  <a:gd name="T6" fmla="*/ 22 w 27"/>
                  <a:gd name="T7" fmla="*/ 187 h 442"/>
                  <a:gd name="T8" fmla="*/ 23 w 27"/>
                  <a:gd name="T9" fmla="*/ 262 h 442"/>
                  <a:gd name="T10" fmla="*/ 23 w 27"/>
                  <a:gd name="T11" fmla="*/ 333 h 442"/>
                  <a:gd name="T12" fmla="*/ 24 w 27"/>
                  <a:gd name="T13" fmla="*/ 392 h 442"/>
                  <a:gd name="T14" fmla="*/ 26 w 27"/>
                  <a:gd name="T15" fmla="*/ 428 h 442"/>
                  <a:gd name="T16" fmla="*/ 26 w 27"/>
                  <a:gd name="T17" fmla="*/ 438 h 442"/>
                  <a:gd name="T18" fmla="*/ 22 w 27"/>
                  <a:gd name="T19" fmla="*/ 441 h 442"/>
                  <a:gd name="T20" fmla="*/ 16 w 27"/>
                  <a:gd name="T21" fmla="*/ 441 h 442"/>
                  <a:gd name="T22" fmla="*/ 11 w 27"/>
                  <a:gd name="T23" fmla="*/ 438 h 442"/>
                  <a:gd name="T24" fmla="*/ 8 w 27"/>
                  <a:gd name="T25" fmla="*/ 430 h 442"/>
                  <a:gd name="T26" fmla="*/ 7 w 27"/>
                  <a:gd name="T27" fmla="*/ 425 h 442"/>
                  <a:gd name="T28" fmla="*/ 6 w 27"/>
                  <a:gd name="T29" fmla="*/ 418 h 442"/>
                  <a:gd name="T30" fmla="*/ 6 w 27"/>
                  <a:gd name="T31" fmla="*/ 413 h 442"/>
                  <a:gd name="T32" fmla="*/ 4 w 27"/>
                  <a:gd name="T33" fmla="*/ 406 h 442"/>
                  <a:gd name="T34" fmla="*/ 4 w 27"/>
                  <a:gd name="T35" fmla="*/ 400 h 442"/>
                  <a:gd name="T36" fmla="*/ 3 w 27"/>
                  <a:gd name="T37" fmla="*/ 394 h 442"/>
                  <a:gd name="T38" fmla="*/ 3 w 27"/>
                  <a:gd name="T39" fmla="*/ 388 h 442"/>
                  <a:gd name="T40" fmla="*/ 2 w 27"/>
                  <a:gd name="T41" fmla="*/ 372 h 442"/>
                  <a:gd name="T42" fmla="*/ 0 w 27"/>
                  <a:gd name="T43" fmla="*/ 349 h 442"/>
                  <a:gd name="T44" fmla="*/ 0 w 27"/>
                  <a:gd name="T45" fmla="*/ 329 h 442"/>
                  <a:gd name="T46" fmla="*/ 0 w 27"/>
                  <a:gd name="T47" fmla="*/ 310 h 442"/>
                  <a:gd name="T48" fmla="*/ 0 w 27"/>
                  <a:gd name="T49" fmla="*/ 290 h 442"/>
                  <a:gd name="T50" fmla="*/ 0 w 27"/>
                  <a:gd name="T51" fmla="*/ 269 h 442"/>
                  <a:gd name="T52" fmla="*/ 2 w 27"/>
                  <a:gd name="T53" fmla="*/ 249 h 442"/>
                  <a:gd name="T54" fmla="*/ 2 w 27"/>
                  <a:gd name="T55" fmla="*/ 226 h 442"/>
                  <a:gd name="T56" fmla="*/ 2 w 27"/>
                  <a:gd name="T57" fmla="*/ 205 h 442"/>
                  <a:gd name="T58" fmla="*/ 2 w 27"/>
                  <a:gd name="T59" fmla="*/ 187 h 442"/>
                  <a:gd name="T60" fmla="*/ 2 w 27"/>
                  <a:gd name="T61" fmla="*/ 170 h 442"/>
                  <a:gd name="T62" fmla="*/ 3 w 27"/>
                  <a:gd name="T63" fmla="*/ 154 h 442"/>
                  <a:gd name="T64" fmla="*/ 3 w 27"/>
                  <a:gd name="T65" fmla="*/ 139 h 442"/>
                  <a:gd name="T66" fmla="*/ 4 w 27"/>
                  <a:gd name="T67" fmla="*/ 123 h 442"/>
                  <a:gd name="T68" fmla="*/ 4 w 27"/>
                  <a:gd name="T69" fmla="*/ 107 h 442"/>
                  <a:gd name="T70" fmla="*/ 6 w 27"/>
                  <a:gd name="T71" fmla="*/ 89 h 442"/>
                  <a:gd name="T72" fmla="*/ 6 w 27"/>
                  <a:gd name="T73" fmla="*/ 74 h 442"/>
                  <a:gd name="T74" fmla="*/ 6 w 27"/>
                  <a:gd name="T75" fmla="*/ 65 h 442"/>
                  <a:gd name="T76" fmla="*/ 6 w 27"/>
                  <a:gd name="T77" fmla="*/ 56 h 442"/>
                  <a:gd name="T78" fmla="*/ 6 w 27"/>
                  <a:gd name="T79" fmla="*/ 48 h 442"/>
                  <a:gd name="T80" fmla="*/ 6 w 27"/>
                  <a:gd name="T81" fmla="*/ 39 h 442"/>
                  <a:gd name="T82" fmla="*/ 7 w 27"/>
                  <a:gd name="T83" fmla="*/ 30 h 442"/>
                  <a:gd name="T84" fmla="*/ 7 w 27"/>
                  <a:gd name="T85" fmla="*/ 22 h 442"/>
                  <a:gd name="T86" fmla="*/ 10 w 27"/>
                  <a:gd name="T87" fmla="*/ 12 h 442"/>
                  <a:gd name="T88" fmla="*/ 12 w 27"/>
                  <a:gd name="T89" fmla="*/ 4 h 442"/>
                  <a:gd name="T90" fmla="*/ 16 w 27"/>
                  <a:gd name="T91" fmla="*/ 0 h 442"/>
                  <a:gd name="T92" fmla="*/ 22 w 27"/>
                  <a:gd name="T93" fmla="*/ 2 h 442"/>
                  <a:gd name="T94" fmla="*/ 26 w 27"/>
                  <a:gd name="T95" fmla="*/ 6 h 442"/>
                  <a:gd name="T96" fmla="*/ 26 w 27"/>
                  <a:gd name="T97" fmla="*/ 10 h 4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 h="442">
                    <a:moveTo>
                      <a:pt x="26" y="10"/>
                    </a:moveTo>
                    <a:lnTo>
                      <a:pt x="24" y="19"/>
                    </a:lnTo>
                    <a:lnTo>
                      <a:pt x="23" y="35"/>
                    </a:lnTo>
                    <a:lnTo>
                      <a:pt x="23" y="58"/>
                    </a:lnTo>
                    <a:lnTo>
                      <a:pt x="23" y="86"/>
                    </a:lnTo>
                    <a:lnTo>
                      <a:pt x="22" y="117"/>
                    </a:lnTo>
                    <a:lnTo>
                      <a:pt x="22" y="151"/>
                    </a:lnTo>
                    <a:lnTo>
                      <a:pt x="22" y="187"/>
                    </a:lnTo>
                    <a:lnTo>
                      <a:pt x="23" y="225"/>
                    </a:lnTo>
                    <a:lnTo>
                      <a:pt x="23" y="262"/>
                    </a:lnTo>
                    <a:lnTo>
                      <a:pt x="23" y="299"/>
                    </a:lnTo>
                    <a:lnTo>
                      <a:pt x="23" y="333"/>
                    </a:lnTo>
                    <a:lnTo>
                      <a:pt x="24" y="365"/>
                    </a:lnTo>
                    <a:lnTo>
                      <a:pt x="24" y="392"/>
                    </a:lnTo>
                    <a:lnTo>
                      <a:pt x="26" y="413"/>
                    </a:lnTo>
                    <a:lnTo>
                      <a:pt x="26" y="428"/>
                    </a:lnTo>
                    <a:lnTo>
                      <a:pt x="27" y="436"/>
                    </a:lnTo>
                    <a:lnTo>
                      <a:pt x="26" y="438"/>
                    </a:lnTo>
                    <a:lnTo>
                      <a:pt x="24" y="441"/>
                    </a:lnTo>
                    <a:lnTo>
                      <a:pt x="22" y="441"/>
                    </a:lnTo>
                    <a:lnTo>
                      <a:pt x="20" y="442"/>
                    </a:lnTo>
                    <a:lnTo>
                      <a:pt x="16" y="441"/>
                    </a:lnTo>
                    <a:lnTo>
                      <a:pt x="14" y="440"/>
                    </a:lnTo>
                    <a:lnTo>
                      <a:pt x="11" y="438"/>
                    </a:lnTo>
                    <a:lnTo>
                      <a:pt x="10" y="436"/>
                    </a:lnTo>
                    <a:lnTo>
                      <a:pt x="8" y="430"/>
                    </a:lnTo>
                    <a:lnTo>
                      <a:pt x="8" y="428"/>
                    </a:lnTo>
                    <a:lnTo>
                      <a:pt x="7" y="425"/>
                    </a:lnTo>
                    <a:lnTo>
                      <a:pt x="7" y="421"/>
                    </a:lnTo>
                    <a:lnTo>
                      <a:pt x="6" y="418"/>
                    </a:lnTo>
                    <a:lnTo>
                      <a:pt x="6" y="416"/>
                    </a:lnTo>
                    <a:lnTo>
                      <a:pt x="6" y="413"/>
                    </a:lnTo>
                    <a:lnTo>
                      <a:pt x="6" y="410"/>
                    </a:lnTo>
                    <a:lnTo>
                      <a:pt x="4" y="406"/>
                    </a:lnTo>
                    <a:lnTo>
                      <a:pt x="4" y="404"/>
                    </a:lnTo>
                    <a:lnTo>
                      <a:pt x="4" y="400"/>
                    </a:lnTo>
                    <a:lnTo>
                      <a:pt x="4" y="397"/>
                    </a:lnTo>
                    <a:lnTo>
                      <a:pt x="3" y="394"/>
                    </a:lnTo>
                    <a:lnTo>
                      <a:pt x="3" y="392"/>
                    </a:lnTo>
                    <a:lnTo>
                      <a:pt x="3" y="388"/>
                    </a:lnTo>
                    <a:lnTo>
                      <a:pt x="3" y="384"/>
                    </a:lnTo>
                    <a:lnTo>
                      <a:pt x="2" y="372"/>
                    </a:lnTo>
                    <a:lnTo>
                      <a:pt x="2" y="361"/>
                    </a:lnTo>
                    <a:lnTo>
                      <a:pt x="0" y="349"/>
                    </a:lnTo>
                    <a:lnTo>
                      <a:pt x="0" y="340"/>
                    </a:lnTo>
                    <a:lnTo>
                      <a:pt x="0" y="329"/>
                    </a:lnTo>
                    <a:lnTo>
                      <a:pt x="0" y="320"/>
                    </a:lnTo>
                    <a:lnTo>
                      <a:pt x="0" y="310"/>
                    </a:lnTo>
                    <a:lnTo>
                      <a:pt x="0" y="301"/>
                    </a:lnTo>
                    <a:lnTo>
                      <a:pt x="0" y="290"/>
                    </a:lnTo>
                    <a:lnTo>
                      <a:pt x="0" y="279"/>
                    </a:lnTo>
                    <a:lnTo>
                      <a:pt x="0" y="269"/>
                    </a:lnTo>
                    <a:lnTo>
                      <a:pt x="2" y="259"/>
                    </a:lnTo>
                    <a:lnTo>
                      <a:pt x="2" y="249"/>
                    </a:lnTo>
                    <a:lnTo>
                      <a:pt x="2" y="238"/>
                    </a:lnTo>
                    <a:lnTo>
                      <a:pt x="2" y="226"/>
                    </a:lnTo>
                    <a:lnTo>
                      <a:pt x="2" y="215"/>
                    </a:lnTo>
                    <a:lnTo>
                      <a:pt x="2" y="205"/>
                    </a:lnTo>
                    <a:lnTo>
                      <a:pt x="2" y="197"/>
                    </a:lnTo>
                    <a:lnTo>
                      <a:pt x="2" y="187"/>
                    </a:lnTo>
                    <a:lnTo>
                      <a:pt x="2" y="179"/>
                    </a:lnTo>
                    <a:lnTo>
                      <a:pt x="2" y="170"/>
                    </a:lnTo>
                    <a:lnTo>
                      <a:pt x="2" y="162"/>
                    </a:lnTo>
                    <a:lnTo>
                      <a:pt x="3" y="154"/>
                    </a:lnTo>
                    <a:lnTo>
                      <a:pt x="3" y="147"/>
                    </a:lnTo>
                    <a:lnTo>
                      <a:pt x="3" y="139"/>
                    </a:lnTo>
                    <a:lnTo>
                      <a:pt x="4" y="131"/>
                    </a:lnTo>
                    <a:lnTo>
                      <a:pt x="4" y="123"/>
                    </a:lnTo>
                    <a:lnTo>
                      <a:pt x="4" y="115"/>
                    </a:lnTo>
                    <a:lnTo>
                      <a:pt x="4" y="107"/>
                    </a:lnTo>
                    <a:lnTo>
                      <a:pt x="6" y="98"/>
                    </a:lnTo>
                    <a:lnTo>
                      <a:pt x="6" y="89"/>
                    </a:lnTo>
                    <a:lnTo>
                      <a:pt x="6" y="81"/>
                    </a:lnTo>
                    <a:lnTo>
                      <a:pt x="6" y="74"/>
                    </a:lnTo>
                    <a:lnTo>
                      <a:pt x="6" y="70"/>
                    </a:lnTo>
                    <a:lnTo>
                      <a:pt x="6" y="65"/>
                    </a:lnTo>
                    <a:lnTo>
                      <a:pt x="6" y="61"/>
                    </a:lnTo>
                    <a:lnTo>
                      <a:pt x="6" y="56"/>
                    </a:lnTo>
                    <a:lnTo>
                      <a:pt x="6" y="52"/>
                    </a:lnTo>
                    <a:lnTo>
                      <a:pt x="6" y="48"/>
                    </a:lnTo>
                    <a:lnTo>
                      <a:pt x="6" y="44"/>
                    </a:lnTo>
                    <a:lnTo>
                      <a:pt x="6" y="39"/>
                    </a:lnTo>
                    <a:lnTo>
                      <a:pt x="6" y="35"/>
                    </a:lnTo>
                    <a:lnTo>
                      <a:pt x="7" y="30"/>
                    </a:lnTo>
                    <a:lnTo>
                      <a:pt x="7" y="26"/>
                    </a:lnTo>
                    <a:lnTo>
                      <a:pt x="7" y="22"/>
                    </a:lnTo>
                    <a:lnTo>
                      <a:pt x="8" y="16"/>
                    </a:lnTo>
                    <a:lnTo>
                      <a:pt x="10" y="12"/>
                    </a:lnTo>
                    <a:lnTo>
                      <a:pt x="11" y="8"/>
                    </a:lnTo>
                    <a:lnTo>
                      <a:pt x="12" y="4"/>
                    </a:lnTo>
                    <a:lnTo>
                      <a:pt x="14" y="2"/>
                    </a:lnTo>
                    <a:lnTo>
                      <a:pt x="16" y="0"/>
                    </a:lnTo>
                    <a:lnTo>
                      <a:pt x="20" y="2"/>
                    </a:lnTo>
                    <a:lnTo>
                      <a:pt x="22" y="2"/>
                    </a:lnTo>
                    <a:lnTo>
                      <a:pt x="24" y="4"/>
                    </a:lnTo>
                    <a:lnTo>
                      <a:pt x="26" y="6"/>
                    </a:lnTo>
                    <a:lnTo>
                      <a:pt x="26" y="10"/>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0" name="Freeform 77"/>
              <p:cNvSpPr>
                <a:spLocks/>
              </p:cNvSpPr>
              <p:nvPr/>
            </p:nvSpPr>
            <p:spPr bwMode="auto">
              <a:xfrm>
                <a:off x="4622" y="2226"/>
                <a:ext cx="72" cy="80"/>
              </a:xfrm>
              <a:custGeom>
                <a:avLst/>
                <a:gdLst>
                  <a:gd name="T0" fmla="*/ 70 w 72"/>
                  <a:gd name="T1" fmla="*/ 16 h 80"/>
                  <a:gd name="T2" fmla="*/ 66 w 72"/>
                  <a:gd name="T3" fmla="*/ 19 h 80"/>
                  <a:gd name="T4" fmla="*/ 65 w 72"/>
                  <a:gd name="T5" fmla="*/ 22 h 80"/>
                  <a:gd name="T6" fmla="*/ 62 w 72"/>
                  <a:gd name="T7" fmla="*/ 24 h 80"/>
                  <a:gd name="T8" fmla="*/ 61 w 72"/>
                  <a:gd name="T9" fmla="*/ 28 h 80"/>
                  <a:gd name="T10" fmla="*/ 58 w 72"/>
                  <a:gd name="T11" fmla="*/ 31 h 80"/>
                  <a:gd name="T12" fmla="*/ 57 w 72"/>
                  <a:gd name="T13" fmla="*/ 34 h 80"/>
                  <a:gd name="T14" fmla="*/ 54 w 72"/>
                  <a:gd name="T15" fmla="*/ 36 h 80"/>
                  <a:gd name="T16" fmla="*/ 52 w 72"/>
                  <a:gd name="T17" fmla="*/ 40 h 80"/>
                  <a:gd name="T18" fmla="*/ 46 w 72"/>
                  <a:gd name="T19" fmla="*/ 44 h 80"/>
                  <a:gd name="T20" fmla="*/ 41 w 72"/>
                  <a:gd name="T21" fmla="*/ 50 h 80"/>
                  <a:gd name="T22" fmla="*/ 37 w 72"/>
                  <a:gd name="T23" fmla="*/ 54 h 80"/>
                  <a:gd name="T24" fmla="*/ 32 w 72"/>
                  <a:gd name="T25" fmla="*/ 58 h 80"/>
                  <a:gd name="T26" fmla="*/ 26 w 72"/>
                  <a:gd name="T27" fmla="*/ 62 h 80"/>
                  <a:gd name="T28" fmla="*/ 22 w 72"/>
                  <a:gd name="T29" fmla="*/ 66 h 80"/>
                  <a:gd name="T30" fmla="*/ 20 w 72"/>
                  <a:gd name="T31" fmla="*/ 68 h 80"/>
                  <a:gd name="T32" fmla="*/ 18 w 72"/>
                  <a:gd name="T33" fmla="*/ 71 h 80"/>
                  <a:gd name="T34" fmla="*/ 16 w 72"/>
                  <a:gd name="T35" fmla="*/ 74 h 80"/>
                  <a:gd name="T36" fmla="*/ 13 w 72"/>
                  <a:gd name="T37" fmla="*/ 78 h 80"/>
                  <a:gd name="T38" fmla="*/ 10 w 72"/>
                  <a:gd name="T39" fmla="*/ 79 h 80"/>
                  <a:gd name="T40" fmla="*/ 8 w 72"/>
                  <a:gd name="T41" fmla="*/ 80 h 80"/>
                  <a:gd name="T42" fmla="*/ 5 w 72"/>
                  <a:gd name="T43" fmla="*/ 80 h 80"/>
                  <a:gd name="T44" fmla="*/ 2 w 72"/>
                  <a:gd name="T45" fmla="*/ 79 h 80"/>
                  <a:gd name="T46" fmla="*/ 0 w 72"/>
                  <a:gd name="T47" fmla="*/ 76 h 80"/>
                  <a:gd name="T48" fmla="*/ 0 w 72"/>
                  <a:gd name="T49" fmla="*/ 74 h 80"/>
                  <a:gd name="T50" fmla="*/ 0 w 72"/>
                  <a:gd name="T51" fmla="*/ 70 h 80"/>
                  <a:gd name="T52" fmla="*/ 1 w 72"/>
                  <a:gd name="T53" fmla="*/ 67 h 80"/>
                  <a:gd name="T54" fmla="*/ 4 w 72"/>
                  <a:gd name="T55" fmla="*/ 64 h 80"/>
                  <a:gd name="T56" fmla="*/ 6 w 72"/>
                  <a:gd name="T57" fmla="*/ 60 h 80"/>
                  <a:gd name="T58" fmla="*/ 8 w 72"/>
                  <a:gd name="T59" fmla="*/ 58 h 80"/>
                  <a:gd name="T60" fmla="*/ 10 w 72"/>
                  <a:gd name="T61" fmla="*/ 55 h 80"/>
                  <a:gd name="T62" fmla="*/ 13 w 72"/>
                  <a:gd name="T63" fmla="*/ 50 h 80"/>
                  <a:gd name="T64" fmla="*/ 18 w 72"/>
                  <a:gd name="T65" fmla="*/ 44 h 80"/>
                  <a:gd name="T66" fmla="*/ 21 w 72"/>
                  <a:gd name="T67" fmla="*/ 39 h 80"/>
                  <a:gd name="T68" fmla="*/ 26 w 72"/>
                  <a:gd name="T69" fmla="*/ 34 h 80"/>
                  <a:gd name="T70" fmla="*/ 28 w 72"/>
                  <a:gd name="T71" fmla="*/ 31 h 80"/>
                  <a:gd name="T72" fmla="*/ 30 w 72"/>
                  <a:gd name="T73" fmla="*/ 28 h 80"/>
                  <a:gd name="T74" fmla="*/ 33 w 72"/>
                  <a:gd name="T75" fmla="*/ 26 h 80"/>
                  <a:gd name="T76" fmla="*/ 37 w 72"/>
                  <a:gd name="T77" fmla="*/ 23 h 80"/>
                  <a:gd name="T78" fmla="*/ 38 w 72"/>
                  <a:gd name="T79" fmla="*/ 20 h 80"/>
                  <a:gd name="T80" fmla="*/ 41 w 72"/>
                  <a:gd name="T81" fmla="*/ 18 h 80"/>
                  <a:gd name="T82" fmla="*/ 42 w 72"/>
                  <a:gd name="T83" fmla="*/ 15 h 80"/>
                  <a:gd name="T84" fmla="*/ 45 w 72"/>
                  <a:gd name="T85" fmla="*/ 12 h 80"/>
                  <a:gd name="T86" fmla="*/ 48 w 72"/>
                  <a:gd name="T87" fmla="*/ 11 h 80"/>
                  <a:gd name="T88" fmla="*/ 50 w 72"/>
                  <a:gd name="T89" fmla="*/ 8 h 80"/>
                  <a:gd name="T90" fmla="*/ 53 w 72"/>
                  <a:gd name="T91" fmla="*/ 6 h 80"/>
                  <a:gd name="T92" fmla="*/ 57 w 72"/>
                  <a:gd name="T93" fmla="*/ 3 h 80"/>
                  <a:gd name="T94" fmla="*/ 60 w 72"/>
                  <a:gd name="T95" fmla="*/ 0 h 80"/>
                  <a:gd name="T96" fmla="*/ 64 w 72"/>
                  <a:gd name="T97" fmla="*/ 0 h 80"/>
                  <a:gd name="T98" fmla="*/ 66 w 72"/>
                  <a:gd name="T99" fmla="*/ 0 h 80"/>
                  <a:gd name="T100" fmla="*/ 70 w 72"/>
                  <a:gd name="T101" fmla="*/ 3 h 80"/>
                  <a:gd name="T102" fmla="*/ 72 w 72"/>
                  <a:gd name="T103" fmla="*/ 6 h 80"/>
                  <a:gd name="T104" fmla="*/ 72 w 72"/>
                  <a:gd name="T105" fmla="*/ 8 h 80"/>
                  <a:gd name="T106" fmla="*/ 72 w 72"/>
                  <a:gd name="T107" fmla="*/ 12 h 80"/>
                  <a:gd name="T108" fmla="*/ 70 w 72"/>
                  <a:gd name="T109" fmla="*/ 16 h 80"/>
                  <a:gd name="T110" fmla="*/ 70 w 72"/>
                  <a:gd name="T111" fmla="*/ 16 h 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 h="80">
                    <a:moveTo>
                      <a:pt x="70" y="16"/>
                    </a:moveTo>
                    <a:lnTo>
                      <a:pt x="66" y="19"/>
                    </a:lnTo>
                    <a:lnTo>
                      <a:pt x="65" y="22"/>
                    </a:lnTo>
                    <a:lnTo>
                      <a:pt x="62" y="24"/>
                    </a:lnTo>
                    <a:lnTo>
                      <a:pt x="61" y="28"/>
                    </a:lnTo>
                    <a:lnTo>
                      <a:pt x="58" y="31"/>
                    </a:lnTo>
                    <a:lnTo>
                      <a:pt x="57" y="34"/>
                    </a:lnTo>
                    <a:lnTo>
                      <a:pt x="54" y="36"/>
                    </a:lnTo>
                    <a:lnTo>
                      <a:pt x="52" y="40"/>
                    </a:lnTo>
                    <a:lnTo>
                      <a:pt x="46" y="44"/>
                    </a:lnTo>
                    <a:lnTo>
                      <a:pt x="41" y="50"/>
                    </a:lnTo>
                    <a:lnTo>
                      <a:pt x="37" y="54"/>
                    </a:lnTo>
                    <a:lnTo>
                      <a:pt x="32" y="58"/>
                    </a:lnTo>
                    <a:lnTo>
                      <a:pt x="26" y="62"/>
                    </a:lnTo>
                    <a:lnTo>
                      <a:pt x="22" y="66"/>
                    </a:lnTo>
                    <a:lnTo>
                      <a:pt x="20" y="68"/>
                    </a:lnTo>
                    <a:lnTo>
                      <a:pt x="18" y="71"/>
                    </a:lnTo>
                    <a:lnTo>
                      <a:pt x="16" y="74"/>
                    </a:lnTo>
                    <a:lnTo>
                      <a:pt x="13" y="78"/>
                    </a:lnTo>
                    <a:lnTo>
                      <a:pt x="10" y="79"/>
                    </a:lnTo>
                    <a:lnTo>
                      <a:pt x="8" y="80"/>
                    </a:lnTo>
                    <a:lnTo>
                      <a:pt x="5" y="80"/>
                    </a:lnTo>
                    <a:lnTo>
                      <a:pt x="2" y="79"/>
                    </a:lnTo>
                    <a:lnTo>
                      <a:pt x="0" y="76"/>
                    </a:lnTo>
                    <a:lnTo>
                      <a:pt x="0" y="74"/>
                    </a:lnTo>
                    <a:lnTo>
                      <a:pt x="0" y="70"/>
                    </a:lnTo>
                    <a:lnTo>
                      <a:pt x="1" y="67"/>
                    </a:lnTo>
                    <a:lnTo>
                      <a:pt x="4" y="64"/>
                    </a:lnTo>
                    <a:lnTo>
                      <a:pt x="6" y="60"/>
                    </a:lnTo>
                    <a:lnTo>
                      <a:pt x="8" y="58"/>
                    </a:lnTo>
                    <a:lnTo>
                      <a:pt x="10" y="55"/>
                    </a:lnTo>
                    <a:lnTo>
                      <a:pt x="13" y="50"/>
                    </a:lnTo>
                    <a:lnTo>
                      <a:pt x="18" y="44"/>
                    </a:lnTo>
                    <a:lnTo>
                      <a:pt x="21" y="39"/>
                    </a:lnTo>
                    <a:lnTo>
                      <a:pt x="26" y="34"/>
                    </a:lnTo>
                    <a:lnTo>
                      <a:pt x="28" y="31"/>
                    </a:lnTo>
                    <a:lnTo>
                      <a:pt x="30" y="28"/>
                    </a:lnTo>
                    <a:lnTo>
                      <a:pt x="33" y="26"/>
                    </a:lnTo>
                    <a:lnTo>
                      <a:pt x="37" y="23"/>
                    </a:lnTo>
                    <a:lnTo>
                      <a:pt x="38" y="20"/>
                    </a:lnTo>
                    <a:lnTo>
                      <a:pt x="41" y="18"/>
                    </a:lnTo>
                    <a:lnTo>
                      <a:pt x="42" y="15"/>
                    </a:lnTo>
                    <a:lnTo>
                      <a:pt x="45" y="12"/>
                    </a:lnTo>
                    <a:lnTo>
                      <a:pt x="48" y="11"/>
                    </a:lnTo>
                    <a:lnTo>
                      <a:pt x="50" y="8"/>
                    </a:lnTo>
                    <a:lnTo>
                      <a:pt x="53" y="6"/>
                    </a:lnTo>
                    <a:lnTo>
                      <a:pt x="57" y="3"/>
                    </a:lnTo>
                    <a:lnTo>
                      <a:pt x="60" y="0"/>
                    </a:lnTo>
                    <a:lnTo>
                      <a:pt x="64" y="0"/>
                    </a:lnTo>
                    <a:lnTo>
                      <a:pt x="66" y="0"/>
                    </a:lnTo>
                    <a:lnTo>
                      <a:pt x="70" y="3"/>
                    </a:lnTo>
                    <a:lnTo>
                      <a:pt x="72" y="6"/>
                    </a:lnTo>
                    <a:lnTo>
                      <a:pt x="72" y="8"/>
                    </a:lnTo>
                    <a:lnTo>
                      <a:pt x="72" y="12"/>
                    </a:lnTo>
                    <a:lnTo>
                      <a:pt x="70" y="16"/>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1" name="Freeform 78"/>
              <p:cNvSpPr>
                <a:spLocks/>
              </p:cNvSpPr>
              <p:nvPr/>
            </p:nvSpPr>
            <p:spPr bwMode="auto">
              <a:xfrm>
                <a:off x="4371" y="2268"/>
                <a:ext cx="227" cy="28"/>
              </a:xfrm>
              <a:custGeom>
                <a:avLst/>
                <a:gdLst>
                  <a:gd name="T0" fmla="*/ 5 w 227"/>
                  <a:gd name="T1" fmla="*/ 0 h 28"/>
                  <a:gd name="T2" fmla="*/ 10 w 227"/>
                  <a:gd name="T3" fmla="*/ 0 h 28"/>
                  <a:gd name="T4" fmla="*/ 17 w 227"/>
                  <a:gd name="T5" fmla="*/ 0 h 28"/>
                  <a:gd name="T6" fmla="*/ 28 w 227"/>
                  <a:gd name="T7" fmla="*/ 0 h 28"/>
                  <a:gd name="T8" fmla="*/ 38 w 227"/>
                  <a:gd name="T9" fmla="*/ 0 h 28"/>
                  <a:gd name="T10" fmla="*/ 50 w 227"/>
                  <a:gd name="T11" fmla="*/ 0 h 28"/>
                  <a:gd name="T12" fmla="*/ 65 w 227"/>
                  <a:gd name="T13" fmla="*/ 0 h 28"/>
                  <a:gd name="T14" fmla="*/ 80 w 227"/>
                  <a:gd name="T15" fmla="*/ 0 h 28"/>
                  <a:gd name="T16" fmla="*/ 96 w 227"/>
                  <a:gd name="T17" fmla="*/ 0 h 28"/>
                  <a:gd name="T18" fmla="*/ 112 w 227"/>
                  <a:gd name="T19" fmla="*/ 0 h 28"/>
                  <a:gd name="T20" fmla="*/ 128 w 227"/>
                  <a:gd name="T21" fmla="*/ 0 h 28"/>
                  <a:gd name="T22" fmla="*/ 144 w 227"/>
                  <a:gd name="T23" fmla="*/ 0 h 28"/>
                  <a:gd name="T24" fmla="*/ 160 w 227"/>
                  <a:gd name="T25" fmla="*/ 0 h 28"/>
                  <a:gd name="T26" fmla="*/ 175 w 227"/>
                  <a:gd name="T27" fmla="*/ 0 h 28"/>
                  <a:gd name="T28" fmla="*/ 189 w 227"/>
                  <a:gd name="T29" fmla="*/ 0 h 28"/>
                  <a:gd name="T30" fmla="*/ 201 w 227"/>
                  <a:gd name="T31" fmla="*/ 0 h 28"/>
                  <a:gd name="T32" fmla="*/ 213 w 227"/>
                  <a:gd name="T33" fmla="*/ 0 h 28"/>
                  <a:gd name="T34" fmla="*/ 216 w 227"/>
                  <a:gd name="T35" fmla="*/ 0 h 28"/>
                  <a:gd name="T36" fmla="*/ 219 w 227"/>
                  <a:gd name="T37" fmla="*/ 1 h 28"/>
                  <a:gd name="T38" fmla="*/ 220 w 227"/>
                  <a:gd name="T39" fmla="*/ 2 h 28"/>
                  <a:gd name="T40" fmla="*/ 223 w 227"/>
                  <a:gd name="T41" fmla="*/ 4 h 28"/>
                  <a:gd name="T42" fmla="*/ 225 w 227"/>
                  <a:gd name="T43" fmla="*/ 8 h 28"/>
                  <a:gd name="T44" fmla="*/ 227 w 227"/>
                  <a:gd name="T45" fmla="*/ 13 h 28"/>
                  <a:gd name="T46" fmla="*/ 225 w 227"/>
                  <a:gd name="T47" fmla="*/ 18 h 28"/>
                  <a:gd name="T48" fmla="*/ 223 w 227"/>
                  <a:gd name="T49" fmla="*/ 22 h 28"/>
                  <a:gd name="T50" fmla="*/ 220 w 227"/>
                  <a:gd name="T51" fmla="*/ 24 h 28"/>
                  <a:gd name="T52" fmla="*/ 219 w 227"/>
                  <a:gd name="T53" fmla="*/ 25 h 28"/>
                  <a:gd name="T54" fmla="*/ 216 w 227"/>
                  <a:gd name="T55" fmla="*/ 26 h 28"/>
                  <a:gd name="T56" fmla="*/ 213 w 227"/>
                  <a:gd name="T57" fmla="*/ 28 h 28"/>
                  <a:gd name="T58" fmla="*/ 201 w 227"/>
                  <a:gd name="T59" fmla="*/ 26 h 28"/>
                  <a:gd name="T60" fmla="*/ 189 w 227"/>
                  <a:gd name="T61" fmla="*/ 26 h 28"/>
                  <a:gd name="T62" fmla="*/ 175 w 227"/>
                  <a:gd name="T63" fmla="*/ 26 h 28"/>
                  <a:gd name="T64" fmla="*/ 161 w 227"/>
                  <a:gd name="T65" fmla="*/ 25 h 28"/>
                  <a:gd name="T66" fmla="*/ 145 w 227"/>
                  <a:gd name="T67" fmla="*/ 25 h 28"/>
                  <a:gd name="T68" fmla="*/ 129 w 227"/>
                  <a:gd name="T69" fmla="*/ 24 h 28"/>
                  <a:gd name="T70" fmla="*/ 113 w 227"/>
                  <a:gd name="T71" fmla="*/ 24 h 28"/>
                  <a:gd name="T72" fmla="*/ 98 w 227"/>
                  <a:gd name="T73" fmla="*/ 22 h 28"/>
                  <a:gd name="T74" fmla="*/ 82 w 227"/>
                  <a:gd name="T75" fmla="*/ 22 h 28"/>
                  <a:gd name="T76" fmla="*/ 69 w 227"/>
                  <a:gd name="T77" fmla="*/ 21 h 28"/>
                  <a:gd name="T78" fmla="*/ 54 w 227"/>
                  <a:gd name="T79" fmla="*/ 20 h 28"/>
                  <a:gd name="T80" fmla="*/ 42 w 227"/>
                  <a:gd name="T81" fmla="*/ 20 h 28"/>
                  <a:gd name="T82" fmla="*/ 32 w 227"/>
                  <a:gd name="T83" fmla="*/ 20 h 28"/>
                  <a:gd name="T84" fmla="*/ 22 w 227"/>
                  <a:gd name="T85" fmla="*/ 20 h 28"/>
                  <a:gd name="T86" fmla="*/ 14 w 227"/>
                  <a:gd name="T87" fmla="*/ 20 h 28"/>
                  <a:gd name="T88" fmla="*/ 9 w 227"/>
                  <a:gd name="T89" fmla="*/ 20 h 28"/>
                  <a:gd name="T90" fmla="*/ 6 w 227"/>
                  <a:gd name="T91" fmla="*/ 18 h 28"/>
                  <a:gd name="T92" fmla="*/ 4 w 227"/>
                  <a:gd name="T93" fmla="*/ 16 h 28"/>
                  <a:gd name="T94" fmla="*/ 2 w 227"/>
                  <a:gd name="T95" fmla="*/ 13 h 28"/>
                  <a:gd name="T96" fmla="*/ 1 w 227"/>
                  <a:gd name="T97" fmla="*/ 10 h 28"/>
                  <a:gd name="T98" fmla="*/ 0 w 227"/>
                  <a:gd name="T99" fmla="*/ 6 h 28"/>
                  <a:gd name="T100" fmla="*/ 0 w 227"/>
                  <a:gd name="T101" fmla="*/ 2 h 28"/>
                  <a:gd name="T102" fmla="*/ 1 w 227"/>
                  <a:gd name="T103" fmla="*/ 1 h 28"/>
                  <a:gd name="T104" fmla="*/ 5 w 227"/>
                  <a:gd name="T105" fmla="*/ 0 h 28"/>
                  <a:gd name="T106" fmla="*/ 5 w 227"/>
                  <a:gd name="T107" fmla="*/ 0 h 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7" h="28">
                    <a:moveTo>
                      <a:pt x="5" y="0"/>
                    </a:moveTo>
                    <a:lnTo>
                      <a:pt x="10" y="0"/>
                    </a:lnTo>
                    <a:lnTo>
                      <a:pt x="17" y="0"/>
                    </a:lnTo>
                    <a:lnTo>
                      <a:pt x="28" y="0"/>
                    </a:lnTo>
                    <a:lnTo>
                      <a:pt x="38" y="0"/>
                    </a:lnTo>
                    <a:lnTo>
                      <a:pt x="50" y="0"/>
                    </a:lnTo>
                    <a:lnTo>
                      <a:pt x="65" y="0"/>
                    </a:lnTo>
                    <a:lnTo>
                      <a:pt x="80" y="0"/>
                    </a:lnTo>
                    <a:lnTo>
                      <a:pt x="96" y="0"/>
                    </a:lnTo>
                    <a:lnTo>
                      <a:pt x="112" y="0"/>
                    </a:lnTo>
                    <a:lnTo>
                      <a:pt x="128" y="0"/>
                    </a:lnTo>
                    <a:lnTo>
                      <a:pt x="144" y="0"/>
                    </a:lnTo>
                    <a:lnTo>
                      <a:pt x="160" y="0"/>
                    </a:lnTo>
                    <a:lnTo>
                      <a:pt x="175" y="0"/>
                    </a:lnTo>
                    <a:lnTo>
                      <a:pt x="189" y="0"/>
                    </a:lnTo>
                    <a:lnTo>
                      <a:pt x="201" y="0"/>
                    </a:lnTo>
                    <a:lnTo>
                      <a:pt x="213" y="0"/>
                    </a:lnTo>
                    <a:lnTo>
                      <a:pt x="216" y="0"/>
                    </a:lnTo>
                    <a:lnTo>
                      <a:pt x="219" y="1"/>
                    </a:lnTo>
                    <a:lnTo>
                      <a:pt x="220" y="2"/>
                    </a:lnTo>
                    <a:lnTo>
                      <a:pt x="223" y="4"/>
                    </a:lnTo>
                    <a:lnTo>
                      <a:pt x="225" y="8"/>
                    </a:lnTo>
                    <a:lnTo>
                      <a:pt x="227" y="13"/>
                    </a:lnTo>
                    <a:lnTo>
                      <a:pt x="225" y="18"/>
                    </a:lnTo>
                    <a:lnTo>
                      <a:pt x="223" y="22"/>
                    </a:lnTo>
                    <a:lnTo>
                      <a:pt x="220" y="24"/>
                    </a:lnTo>
                    <a:lnTo>
                      <a:pt x="219" y="25"/>
                    </a:lnTo>
                    <a:lnTo>
                      <a:pt x="216" y="26"/>
                    </a:lnTo>
                    <a:lnTo>
                      <a:pt x="213" y="28"/>
                    </a:lnTo>
                    <a:lnTo>
                      <a:pt x="201" y="26"/>
                    </a:lnTo>
                    <a:lnTo>
                      <a:pt x="189" y="26"/>
                    </a:lnTo>
                    <a:lnTo>
                      <a:pt x="175" y="26"/>
                    </a:lnTo>
                    <a:lnTo>
                      <a:pt x="161" y="25"/>
                    </a:lnTo>
                    <a:lnTo>
                      <a:pt x="145" y="25"/>
                    </a:lnTo>
                    <a:lnTo>
                      <a:pt x="129" y="24"/>
                    </a:lnTo>
                    <a:lnTo>
                      <a:pt x="113" y="24"/>
                    </a:lnTo>
                    <a:lnTo>
                      <a:pt x="98" y="22"/>
                    </a:lnTo>
                    <a:lnTo>
                      <a:pt x="82" y="22"/>
                    </a:lnTo>
                    <a:lnTo>
                      <a:pt x="69" y="21"/>
                    </a:lnTo>
                    <a:lnTo>
                      <a:pt x="54" y="20"/>
                    </a:lnTo>
                    <a:lnTo>
                      <a:pt x="42" y="20"/>
                    </a:lnTo>
                    <a:lnTo>
                      <a:pt x="32" y="20"/>
                    </a:lnTo>
                    <a:lnTo>
                      <a:pt x="22" y="20"/>
                    </a:lnTo>
                    <a:lnTo>
                      <a:pt x="14" y="20"/>
                    </a:lnTo>
                    <a:lnTo>
                      <a:pt x="9" y="20"/>
                    </a:lnTo>
                    <a:lnTo>
                      <a:pt x="6" y="18"/>
                    </a:lnTo>
                    <a:lnTo>
                      <a:pt x="4" y="16"/>
                    </a:lnTo>
                    <a:lnTo>
                      <a:pt x="2" y="13"/>
                    </a:lnTo>
                    <a:lnTo>
                      <a:pt x="1" y="10"/>
                    </a:lnTo>
                    <a:lnTo>
                      <a:pt x="0" y="6"/>
                    </a:lnTo>
                    <a:lnTo>
                      <a:pt x="0" y="2"/>
                    </a:lnTo>
                    <a:lnTo>
                      <a:pt x="1" y="1"/>
                    </a:lnTo>
                    <a:lnTo>
                      <a:pt x="5" y="0"/>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2" name="Freeform 79"/>
              <p:cNvSpPr>
                <a:spLocks/>
              </p:cNvSpPr>
              <p:nvPr/>
            </p:nvSpPr>
            <p:spPr bwMode="auto">
              <a:xfrm>
                <a:off x="4456" y="1995"/>
                <a:ext cx="56" cy="47"/>
              </a:xfrm>
              <a:custGeom>
                <a:avLst/>
                <a:gdLst>
                  <a:gd name="T0" fmla="*/ 12 w 56"/>
                  <a:gd name="T1" fmla="*/ 15 h 47"/>
                  <a:gd name="T2" fmla="*/ 12 w 56"/>
                  <a:gd name="T3" fmla="*/ 22 h 47"/>
                  <a:gd name="T4" fmla="*/ 13 w 56"/>
                  <a:gd name="T5" fmla="*/ 27 h 47"/>
                  <a:gd name="T6" fmla="*/ 17 w 56"/>
                  <a:gd name="T7" fmla="*/ 30 h 47"/>
                  <a:gd name="T8" fmla="*/ 23 w 56"/>
                  <a:gd name="T9" fmla="*/ 31 h 47"/>
                  <a:gd name="T10" fmla="*/ 28 w 56"/>
                  <a:gd name="T11" fmla="*/ 30 h 47"/>
                  <a:gd name="T12" fmla="*/ 32 w 56"/>
                  <a:gd name="T13" fmla="*/ 27 h 47"/>
                  <a:gd name="T14" fmla="*/ 32 w 56"/>
                  <a:gd name="T15" fmla="*/ 22 h 47"/>
                  <a:gd name="T16" fmla="*/ 29 w 56"/>
                  <a:gd name="T17" fmla="*/ 16 h 47"/>
                  <a:gd name="T18" fmla="*/ 25 w 56"/>
                  <a:gd name="T19" fmla="*/ 11 h 47"/>
                  <a:gd name="T20" fmla="*/ 27 w 56"/>
                  <a:gd name="T21" fmla="*/ 6 h 47"/>
                  <a:gd name="T22" fmla="*/ 32 w 56"/>
                  <a:gd name="T23" fmla="*/ 2 h 47"/>
                  <a:gd name="T24" fmla="*/ 40 w 56"/>
                  <a:gd name="T25" fmla="*/ 0 h 47"/>
                  <a:gd name="T26" fmla="*/ 46 w 56"/>
                  <a:gd name="T27" fmla="*/ 2 h 47"/>
                  <a:gd name="T28" fmla="*/ 51 w 56"/>
                  <a:gd name="T29" fmla="*/ 6 h 47"/>
                  <a:gd name="T30" fmla="*/ 54 w 56"/>
                  <a:gd name="T31" fmla="*/ 10 h 47"/>
                  <a:gd name="T32" fmla="*/ 54 w 56"/>
                  <a:gd name="T33" fmla="*/ 16 h 47"/>
                  <a:gd name="T34" fmla="*/ 52 w 56"/>
                  <a:gd name="T35" fmla="*/ 23 h 47"/>
                  <a:gd name="T36" fmla="*/ 50 w 56"/>
                  <a:gd name="T37" fmla="*/ 31 h 47"/>
                  <a:gd name="T38" fmla="*/ 43 w 56"/>
                  <a:gd name="T39" fmla="*/ 40 h 47"/>
                  <a:gd name="T40" fmla="*/ 35 w 56"/>
                  <a:gd name="T41" fmla="*/ 44 h 47"/>
                  <a:gd name="T42" fmla="*/ 29 w 56"/>
                  <a:gd name="T43" fmla="*/ 46 h 47"/>
                  <a:gd name="T44" fmla="*/ 23 w 56"/>
                  <a:gd name="T45" fmla="*/ 46 h 47"/>
                  <a:gd name="T46" fmla="*/ 17 w 56"/>
                  <a:gd name="T47" fmla="*/ 44 h 47"/>
                  <a:gd name="T48" fmla="*/ 9 w 56"/>
                  <a:gd name="T49" fmla="*/ 39 h 47"/>
                  <a:gd name="T50" fmla="*/ 4 w 56"/>
                  <a:gd name="T51" fmla="*/ 30 h 47"/>
                  <a:gd name="T52" fmla="*/ 1 w 56"/>
                  <a:gd name="T53" fmla="*/ 22 h 47"/>
                  <a:gd name="T54" fmla="*/ 0 w 56"/>
                  <a:gd name="T55" fmla="*/ 15 h 47"/>
                  <a:gd name="T56" fmla="*/ 0 w 56"/>
                  <a:gd name="T57" fmla="*/ 8 h 47"/>
                  <a:gd name="T58" fmla="*/ 3 w 56"/>
                  <a:gd name="T59" fmla="*/ 3 h 47"/>
                  <a:gd name="T60" fmla="*/ 7 w 56"/>
                  <a:gd name="T61" fmla="*/ 3 h 47"/>
                  <a:gd name="T62" fmla="*/ 11 w 56"/>
                  <a:gd name="T63" fmla="*/ 8 h 47"/>
                  <a:gd name="T64" fmla="*/ 12 w 56"/>
                  <a:gd name="T65" fmla="*/ 14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6" h="47">
                    <a:moveTo>
                      <a:pt x="12" y="14"/>
                    </a:moveTo>
                    <a:lnTo>
                      <a:pt x="12" y="15"/>
                    </a:lnTo>
                    <a:lnTo>
                      <a:pt x="12" y="19"/>
                    </a:lnTo>
                    <a:lnTo>
                      <a:pt x="12" y="22"/>
                    </a:lnTo>
                    <a:lnTo>
                      <a:pt x="12" y="24"/>
                    </a:lnTo>
                    <a:lnTo>
                      <a:pt x="13" y="27"/>
                    </a:lnTo>
                    <a:lnTo>
                      <a:pt x="16" y="30"/>
                    </a:lnTo>
                    <a:lnTo>
                      <a:pt x="17" y="30"/>
                    </a:lnTo>
                    <a:lnTo>
                      <a:pt x="20" y="31"/>
                    </a:lnTo>
                    <a:lnTo>
                      <a:pt x="23" y="31"/>
                    </a:lnTo>
                    <a:lnTo>
                      <a:pt x="25" y="31"/>
                    </a:lnTo>
                    <a:lnTo>
                      <a:pt x="28" y="30"/>
                    </a:lnTo>
                    <a:lnTo>
                      <a:pt x="31" y="28"/>
                    </a:lnTo>
                    <a:lnTo>
                      <a:pt x="32" y="27"/>
                    </a:lnTo>
                    <a:lnTo>
                      <a:pt x="32" y="24"/>
                    </a:lnTo>
                    <a:lnTo>
                      <a:pt x="32" y="22"/>
                    </a:lnTo>
                    <a:lnTo>
                      <a:pt x="31" y="19"/>
                    </a:lnTo>
                    <a:lnTo>
                      <a:pt x="29" y="16"/>
                    </a:lnTo>
                    <a:lnTo>
                      <a:pt x="27" y="14"/>
                    </a:lnTo>
                    <a:lnTo>
                      <a:pt x="25" y="11"/>
                    </a:lnTo>
                    <a:lnTo>
                      <a:pt x="25" y="8"/>
                    </a:lnTo>
                    <a:lnTo>
                      <a:pt x="27" y="6"/>
                    </a:lnTo>
                    <a:lnTo>
                      <a:pt x="28" y="4"/>
                    </a:lnTo>
                    <a:lnTo>
                      <a:pt x="32" y="2"/>
                    </a:lnTo>
                    <a:lnTo>
                      <a:pt x="37" y="0"/>
                    </a:lnTo>
                    <a:lnTo>
                      <a:pt x="40" y="0"/>
                    </a:lnTo>
                    <a:lnTo>
                      <a:pt x="43" y="0"/>
                    </a:lnTo>
                    <a:lnTo>
                      <a:pt x="46" y="2"/>
                    </a:lnTo>
                    <a:lnTo>
                      <a:pt x="48" y="3"/>
                    </a:lnTo>
                    <a:lnTo>
                      <a:pt x="51" y="6"/>
                    </a:lnTo>
                    <a:lnTo>
                      <a:pt x="52" y="7"/>
                    </a:lnTo>
                    <a:lnTo>
                      <a:pt x="54" y="10"/>
                    </a:lnTo>
                    <a:lnTo>
                      <a:pt x="56" y="14"/>
                    </a:lnTo>
                    <a:lnTo>
                      <a:pt x="54" y="16"/>
                    </a:lnTo>
                    <a:lnTo>
                      <a:pt x="54" y="19"/>
                    </a:lnTo>
                    <a:lnTo>
                      <a:pt x="52" y="23"/>
                    </a:lnTo>
                    <a:lnTo>
                      <a:pt x="52" y="26"/>
                    </a:lnTo>
                    <a:lnTo>
                      <a:pt x="50" y="31"/>
                    </a:lnTo>
                    <a:lnTo>
                      <a:pt x="47" y="36"/>
                    </a:lnTo>
                    <a:lnTo>
                      <a:pt x="43" y="40"/>
                    </a:lnTo>
                    <a:lnTo>
                      <a:pt x="37" y="43"/>
                    </a:lnTo>
                    <a:lnTo>
                      <a:pt x="35" y="44"/>
                    </a:lnTo>
                    <a:lnTo>
                      <a:pt x="32" y="46"/>
                    </a:lnTo>
                    <a:lnTo>
                      <a:pt x="29" y="46"/>
                    </a:lnTo>
                    <a:lnTo>
                      <a:pt x="27" y="47"/>
                    </a:lnTo>
                    <a:lnTo>
                      <a:pt x="23" y="46"/>
                    </a:lnTo>
                    <a:lnTo>
                      <a:pt x="20" y="44"/>
                    </a:lnTo>
                    <a:lnTo>
                      <a:pt x="17" y="44"/>
                    </a:lnTo>
                    <a:lnTo>
                      <a:pt x="15" y="43"/>
                    </a:lnTo>
                    <a:lnTo>
                      <a:pt x="9" y="39"/>
                    </a:lnTo>
                    <a:lnTo>
                      <a:pt x="7" y="35"/>
                    </a:lnTo>
                    <a:lnTo>
                      <a:pt x="4" y="30"/>
                    </a:lnTo>
                    <a:lnTo>
                      <a:pt x="1" y="24"/>
                    </a:lnTo>
                    <a:lnTo>
                      <a:pt x="1" y="22"/>
                    </a:lnTo>
                    <a:lnTo>
                      <a:pt x="0" y="19"/>
                    </a:lnTo>
                    <a:lnTo>
                      <a:pt x="0" y="15"/>
                    </a:lnTo>
                    <a:lnTo>
                      <a:pt x="0" y="12"/>
                    </a:lnTo>
                    <a:lnTo>
                      <a:pt x="0" y="8"/>
                    </a:lnTo>
                    <a:lnTo>
                      <a:pt x="1" y="4"/>
                    </a:lnTo>
                    <a:lnTo>
                      <a:pt x="3" y="3"/>
                    </a:lnTo>
                    <a:lnTo>
                      <a:pt x="5" y="3"/>
                    </a:lnTo>
                    <a:lnTo>
                      <a:pt x="7" y="3"/>
                    </a:lnTo>
                    <a:lnTo>
                      <a:pt x="9" y="6"/>
                    </a:lnTo>
                    <a:lnTo>
                      <a:pt x="11" y="8"/>
                    </a:lnTo>
                    <a:lnTo>
                      <a:pt x="12" y="14"/>
                    </a:lnTo>
                    <a:close/>
                  </a:path>
                </a:pathLst>
              </a:custGeom>
              <a:solidFill>
                <a:srgbClr val="FFE3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3" name="Freeform 80"/>
              <p:cNvSpPr>
                <a:spLocks/>
              </p:cNvSpPr>
              <p:nvPr/>
            </p:nvSpPr>
            <p:spPr bwMode="auto">
              <a:xfrm>
                <a:off x="3694" y="1309"/>
                <a:ext cx="94" cy="81"/>
              </a:xfrm>
              <a:custGeom>
                <a:avLst/>
                <a:gdLst>
                  <a:gd name="T0" fmla="*/ 27 w 94"/>
                  <a:gd name="T1" fmla="*/ 75 h 81"/>
                  <a:gd name="T2" fmla="*/ 28 w 94"/>
                  <a:gd name="T3" fmla="*/ 68 h 81"/>
                  <a:gd name="T4" fmla="*/ 34 w 94"/>
                  <a:gd name="T5" fmla="*/ 59 h 81"/>
                  <a:gd name="T6" fmla="*/ 38 w 94"/>
                  <a:gd name="T7" fmla="*/ 55 h 81"/>
                  <a:gd name="T8" fmla="*/ 43 w 94"/>
                  <a:gd name="T9" fmla="*/ 55 h 81"/>
                  <a:gd name="T10" fmla="*/ 51 w 94"/>
                  <a:gd name="T11" fmla="*/ 57 h 81"/>
                  <a:gd name="T12" fmla="*/ 59 w 94"/>
                  <a:gd name="T13" fmla="*/ 67 h 81"/>
                  <a:gd name="T14" fmla="*/ 58 w 94"/>
                  <a:gd name="T15" fmla="*/ 61 h 81"/>
                  <a:gd name="T16" fmla="*/ 56 w 94"/>
                  <a:gd name="T17" fmla="*/ 56 h 81"/>
                  <a:gd name="T18" fmla="*/ 56 w 94"/>
                  <a:gd name="T19" fmla="*/ 49 h 81"/>
                  <a:gd name="T20" fmla="*/ 55 w 94"/>
                  <a:gd name="T21" fmla="*/ 43 h 81"/>
                  <a:gd name="T22" fmla="*/ 56 w 94"/>
                  <a:gd name="T23" fmla="*/ 36 h 81"/>
                  <a:gd name="T24" fmla="*/ 59 w 94"/>
                  <a:gd name="T25" fmla="*/ 29 h 81"/>
                  <a:gd name="T26" fmla="*/ 64 w 94"/>
                  <a:gd name="T27" fmla="*/ 25 h 81"/>
                  <a:gd name="T28" fmla="*/ 75 w 94"/>
                  <a:gd name="T29" fmla="*/ 19 h 81"/>
                  <a:gd name="T30" fmla="*/ 84 w 94"/>
                  <a:gd name="T31" fmla="*/ 17 h 81"/>
                  <a:gd name="T32" fmla="*/ 91 w 94"/>
                  <a:gd name="T33" fmla="*/ 17 h 81"/>
                  <a:gd name="T34" fmla="*/ 94 w 94"/>
                  <a:gd name="T35" fmla="*/ 17 h 81"/>
                  <a:gd name="T36" fmla="*/ 88 w 94"/>
                  <a:gd name="T37" fmla="*/ 13 h 81"/>
                  <a:gd name="T38" fmla="*/ 82 w 94"/>
                  <a:gd name="T39" fmla="*/ 11 h 81"/>
                  <a:gd name="T40" fmla="*/ 75 w 94"/>
                  <a:gd name="T41" fmla="*/ 7 h 81"/>
                  <a:gd name="T42" fmla="*/ 66 w 94"/>
                  <a:gd name="T43" fmla="*/ 3 h 81"/>
                  <a:gd name="T44" fmla="*/ 58 w 94"/>
                  <a:gd name="T45" fmla="*/ 0 h 81"/>
                  <a:gd name="T46" fmla="*/ 47 w 94"/>
                  <a:gd name="T47" fmla="*/ 0 h 81"/>
                  <a:gd name="T48" fmla="*/ 39 w 94"/>
                  <a:gd name="T49" fmla="*/ 1 h 81"/>
                  <a:gd name="T50" fmla="*/ 30 w 94"/>
                  <a:gd name="T51" fmla="*/ 4 h 81"/>
                  <a:gd name="T52" fmla="*/ 23 w 94"/>
                  <a:gd name="T53" fmla="*/ 9 h 81"/>
                  <a:gd name="T54" fmla="*/ 16 w 94"/>
                  <a:gd name="T55" fmla="*/ 15 h 81"/>
                  <a:gd name="T56" fmla="*/ 11 w 94"/>
                  <a:gd name="T57" fmla="*/ 20 h 81"/>
                  <a:gd name="T58" fmla="*/ 3 w 94"/>
                  <a:gd name="T59" fmla="*/ 29 h 81"/>
                  <a:gd name="T60" fmla="*/ 0 w 94"/>
                  <a:gd name="T61" fmla="*/ 35 h 81"/>
                  <a:gd name="T62" fmla="*/ 8 w 94"/>
                  <a:gd name="T63" fmla="*/ 81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4" h="81">
                    <a:moveTo>
                      <a:pt x="8" y="81"/>
                    </a:moveTo>
                    <a:lnTo>
                      <a:pt x="27" y="75"/>
                    </a:lnTo>
                    <a:lnTo>
                      <a:pt x="27" y="73"/>
                    </a:lnTo>
                    <a:lnTo>
                      <a:pt x="28" y="68"/>
                    </a:lnTo>
                    <a:lnTo>
                      <a:pt x="30" y="63"/>
                    </a:lnTo>
                    <a:lnTo>
                      <a:pt x="34" y="59"/>
                    </a:lnTo>
                    <a:lnTo>
                      <a:pt x="35" y="57"/>
                    </a:lnTo>
                    <a:lnTo>
                      <a:pt x="38" y="55"/>
                    </a:lnTo>
                    <a:lnTo>
                      <a:pt x="40" y="55"/>
                    </a:lnTo>
                    <a:lnTo>
                      <a:pt x="43" y="55"/>
                    </a:lnTo>
                    <a:lnTo>
                      <a:pt x="46" y="56"/>
                    </a:lnTo>
                    <a:lnTo>
                      <a:pt x="51" y="57"/>
                    </a:lnTo>
                    <a:lnTo>
                      <a:pt x="55" y="61"/>
                    </a:lnTo>
                    <a:lnTo>
                      <a:pt x="59" y="67"/>
                    </a:lnTo>
                    <a:lnTo>
                      <a:pt x="58" y="65"/>
                    </a:lnTo>
                    <a:lnTo>
                      <a:pt x="58" y="61"/>
                    </a:lnTo>
                    <a:lnTo>
                      <a:pt x="56" y="59"/>
                    </a:lnTo>
                    <a:lnTo>
                      <a:pt x="56" y="56"/>
                    </a:lnTo>
                    <a:lnTo>
                      <a:pt x="56" y="52"/>
                    </a:lnTo>
                    <a:lnTo>
                      <a:pt x="56" y="49"/>
                    </a:lnTo>
                    <a:lnTo>
                      <a:pt x="55" y="47"/>
                    </a:lnTo>
                    <a:lnTo>
                      <a:pt x="55" y="43"/>
                    </a:lnTo>
                    <a:lnTo>
                      <a:pt x="55" y="40"/>
                    </a:lnTo>
                    <a:lnTo>
                      <a:pt x="56" y="36"/>
                    </a:lnTo>
                    <a:lnTo>
                      <a:pt x="58" y="33"/>
                    </a:lnTo>
                    <a:lnTo>
                      <a:pt x="59" y="29"/>
                    </a:lnTo>
                    <a:lnTo>
                      <a:pt x="60" y="27"/>
                    </a:lnTo>
                    <a:lnTo>
                      <a:pt x="64" y="25"/>
                    </a:lnTo>
                    <a:lnTo>
                      <a:pt x="70" y="21"/>
                    </a:lnTo>
                    <a:lnTo>
                      <a:pt x="75" y="19"/>
                    </a:lnTo>
                    <a:lnTo>
                      <a:pt x="79" y="17"/>
                    </a:lnTo>
                    <a:lnTo>
                      <a:pt x="84" y="17"/>
                    </a:lnTo>
                    <a:lnTo>
                      <a:pt x="87" y="16"/>
                    </a:lnTo>
                    <a:lnTo>
                      <a:pt x="91" y="17"/>
                    </a:lnTo>
                    <a:lnTo>
                      <a:pt x="92" y="17"/>
                    </a:lnTo>
                    <a:lnTo>
                      <a:pt x="94" y="17"/>
                    </a:lnTo>
                    <a:lnTo>
                      <a:pt x="91" y="16"/>
                    </a:lnTo>
                    <a:lnTo>
                      <a:pt x="88" y="13"/>
                    </a:lnTo>
                    <a:lnTo>
                      <a:pt x="84" y="12"/>
                    </a:lnTo>
                    <a:lnTo>
                      <a:pt x="82" y="11"/>
                    </a:lnTo>
                    <a:lnTo>
                      <a:pt x="78" y="8"/>
                    </a:lnTo>
                    <a:lnTo>
                      <a:pt x="75" y="7"/>
                    </a:lnTo>
                    <a:lnTo>
                      <a:pt x="71" y="4"/>
                    </a:lnTo>
                    <a:lnTo>
                      <a:pt x="66" y="3"/>
                    </a:lnTo>
                    <a:lnTo>
                      <a:pt x="62" y="1"/>
                    </a:lnTo>
                    <a:lnTo>
                      <a:pt x="58" y="0"/>
                    </a:lnTo>
                    <a:lnTo>
                      <a:pt x="52" y="0"/>
                    </a:lnTo>
                    <a:lnTo>
                      <a:pt x="47" y="0"/>
                    </a:lnTo>
                    <a:lnTo>
                      <a:pt x="43" y="0"/>
                    </a:lnTo>
                    <a:lnTo>
                      <a:pt x="39" y="1"/>
                    </a:lnTo>
                    <a:lnTo>
                      <a:pt x="34" y="3"/>
                    </a:lnTo>
                    <a:lnTo>
                      <a:pt x="30" y="4"/>
                    </a:lnTo>
                    <a:lnTo>
                      <a:pt x="26" y="7"/>
                    </a:lnTo>
                    <a:lnTo>
                      <a:pt x="23" y="9"/>
                    </a:lnTo>
                    <a:lnTo>
                      <a:pt x="19" y="12"/>
                    </a:lnTo>
                    <a:lnTo>
                      <a:pt x="16" y="15"/>
                    </a:lnTo>
                    <a:lnTo>
                      <a:pt x="12" y="17"/>
                    </a:lnTo>
                    <a:lnTo>
                      <a:pt x="11" y="20"/>
                    </a:lnTo>
                    <a:lnTo>
                      <a:pt x="5" y="25"/>
                    </a:lnTo>
                    <a:lnTo>
                      <a:pt x="3" y="29"/>
                    </a:lnTo>
                    <a:lnTo>
                      <a:pt x="0" y="33"/>
                    </a:lnTo>
                    <a:lnTo>
                      <a:pt x="0" y="35"/>
                    </a:lnTo>
                    <a:lnTo>
                      <a:pt x="8" y="81"/>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4" name="Freeform 81"/>
              <p:cNvSpPr>
                <a:spLocks/>
              </p:cNvSpPr>
              <p:nvPr/>
            </p:nvSpPr>
            <p:spPr bwMode="auto">
              <a:xfrm>
                <a:off x="3908" y="1471"/>
                <a:ext cx="86" cy="74"/>
              </a:xfrm>
              <a:custGeom>
                <a:avLst/>
                <a:gdLst>
                  <a:gd name="T0" fmla="*/ 0 w 86"/>
                  <a:gd name="T1" fmla="*/ 16 h 74"/>
                  <a:gd name="T2" fmla="*/ 1 w 86"/>
                  <a:gd name="T3" fmla="*/ 16 h 74"/>
                  <a:gd name="T4" fmla="*/ 4 w 86"/>
                  <a:gd name="T5" fmla="*/ 17 h 74"/>
                  <a:gd name="T6" fmla="*/ 8 w 86"/>
                  <a:gd name="T7" fmla="*/ 17 h 74"/>
                  <a:gd name="T8" fmla="*/ 10 w 86"/>
                  <a:gd name="T9" fmla="*/ 18 h 74"/>
                  <a:gd name="T10" fmla="*/ 14 w 86"/>
                  <a:gd name="T11" fmla="*/ 21 h 74"/>
                  <a:gd name="T12" fmla="*/ 18 w 86"/>
                  <a:gd name="T13" fmla="*/ 22 h 74"/>
                  <a:gd name="T14" fmla="*/ 24 w 86"/>
                  <a:gd name="T15" fmla="*/ 25 h 74"/>
                  <a:gd name="T16" fmla="*/ 26 w 86"/>
                  <a:gd name="T17" fmla="*/ 26 h 74"/>
                  <a:gd name="T18" fmla="*/ 30 w 86"/>
                  <a:gd name="T19" fmla="*/ 29 h 74"/>
                  <a:gd name="T20" fmla="*/ 34 w 86"/>
                  <a:gd name="T21" fmla="*/ 32 h 74"/>
                  <a:gd name="T22" fmla="*/ 38 w 86"/>
                  <a:gd name="T23" fmla="*/ 36 h 74"/>
                  <a:gd name="T24" fmla="*/ 40 w 86"/>
                  <a:gd name="T25" fmla="*/ 38 h 74"/>
                  <a:gd name="T26" fmla="*/ 41 w 86"/>
                  <a:gd name="T27" fmla="*/ 41 h 74"/>
                  <a:gd name="T28" fmla="*/ 42 w 86"/>
                  <a:gd name="T29" fmla="*/ 45 h 74"/>
                  <a:gd name="T30" fmla="*/ 42 w 86"/>
                  <a:gd name="T31" fmla="*/ 50 h 74"/>
                  <a:gd name="T32" fmla="*/ 41 w 86"/>
                  <a:gd name="T33" fmla="*/ 53 h 74"/>
                  <a:gd name="T34" fmla="*/ 40 w 86"/>
                  <a:gd name="T35" fmla="*/ 56 h 74"/>
                  <a:gd name="T36" fmla="*/ 38 w 86"/>
                  <a:gd name="T37" fmla="*/ 58 h 74"/>
                  <a:gd name="T38" fmla="*/ 38 w 86"/>
                  <a:gd name="T39" fmla="*/ 61 h 74"/>
                  <a:gd name="T40" fmla="*/ 34 w 86"/>
                  <a:gd name="T41" fmla="*/ 66 h 74"/>
                  <a:gd name="T42" fmla="*/ 41 w 86"/>
                  <a:gd name="T43" fmla="*/ 64 h 74"/>
                  <a:gd name="T44" fmla="*/ 46 w 86"/>
                  <a:gd name="T45" fmla="*/ 64 h 74"/>
                  <a:gd name="T46" fmla="*/ 50 w 86"/>
                  <a:gd name="T47" fmla="*/ 64 h 74"/>
                  <a:gd name="T48" fmla="*/ 57 w 86"/>
                  <a:gd name="T49" fmla="*/ 64 h 74"/>
                  <a:gd name="T50" fmla="*/ 61 w 86"/>
                  <a:gd name="T51" fmla="*/ 66 h 74"/>
                  <a:gd name="T52" fmla="*/ 66 w 86"/>
                  <a:gd name="T53" fmla="*/ 69 h 74"/>
                  <a:gd name="T54" fmla="*/ 69 w 86"/>
                  <a:gd name="T55" fmla="*/ 72 h 74"/>
                  <a:gd name="T56" fmla="*/ 72 w 86"/>
                  <a:gd name="T57" fmla="*/ 73 h 74"/>
                  <a:gd name="T58" fmla="*/ 74 w 86"/>
                  <a:gd name="T59" fmla="*/ 74 h 74"/>
                  <a:gd name="T60" fmla="*/ 77 w 86"/>
                  <a:gd name="T61" fmla="*/ 74 h 74"/>
                  <a:gd name="T62" fmla="*/ 81 w 86"/>
                  <a:gd name="T63" fmla="*/ 74 h 74"/>
                  <a:gd name="T64" fmla="*/ 82 w 86"/>
                  <a:gd name="T65" fmla="*/ 74 h 74"/>
                  <a:gd name="T66" fmla="*/ 86 w 86"/>
                  <a:gd name="T67" fmla="*/ 58 h 74"/>
                  <a:gd name="T68" fmla="*/ 74 w 86"/>
                  <a:gd name="T69" fmla="*/ 10 h 74"/>
                  <a:gd name="T70" fmla="*/ 38 w 86"/>
                  <a:gd name="T71" fmla="*/ 0 h 74"/>
                  <a:gd name="T72" fmla="*/ 0 w 86"/>
                  <a:gd name="T73" fmla="*/ 16 h 74"/>
                  <a:gd name="T74" fmla="*/ 0 w 86"/>
                  <a:gd name="T75" fmla="*/ 16 h 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6" h="74">
                    <a:moveTo>
                      <a:pt x="0" y="16"/>
                    </a:moveTo>
                    <a:lnTo>
                      <a:pt x="1" y="16"/>
                    </a:lnTo>
                    <a:lnTo>
                      <a:pt x="4" y="17"/>
                    </a:lnTo>
                    <a:lnTo>
                      <a:pt x="8" y="17"/>
                    </a:lnTo>
                    <a:lnTo>
                      <a:pt x="10" y="18"/>
                    </a:lnTo>
                    <a:lnTo>
                      <a:pt x="14" y="21"/>
                    </a:lnTo>
                    <a:lnTo>
                      <a:pt x="18" y="22"/>
                    </a:lnTo>
                    <a:lnTo>
                      <a:pt x="24" y="25"/>
                    </a:lnTo>
                    <a:lnTo>
                      <a:pt x="26" y="26"/>
                    </a:lnTo>
                    <a:lnTo>
                      <a:pt x="30" y="29"/>
                    </a:lnTo>
                    <a:lnTo>
                      <a:pt x="34" y="32"/>
                    </a:lnTo>
                    <a:lnTo>
                      <a:pt x="38" y="36"/>
                    </a:lnTo>
                    <a:lnTo>
                      <a:pt x="40" y="38"/>
                    </a:lnTo>
                    <a:lnTo>
                      <a:pt x="41" y="41"/>
                    </a:lnTo>
                    <a:lnTo>
                      <a:pt x="42" y="45"/>
                    </a:lnTo>
                    <a:lnTo>
                      <a:pt x="42" y="50"/>
                    </a:lnTo>
                    <a:lnTo>
                      <a:pt x="41" y="53"/>
                    </a:lnTo>
                    <a:lnTo>
                      <a:pt x="40" y="56"/>
                    </a:lnTo>
                    <a:lnTo>
                      <a:pt x="38" y="58"/>
                    </a:lnTo>
                    <a:lnTo>
                      <a:pt x="38" y="61"/>
                    </a:lnTo>
                    <a:lnTo>
                      <a:pt x="34" y="66"/>
                    </a:lnTo>
                    <a:lnTo>
                      <a:pt x="41" y="64"/>
                    </a:lnTo>
                    <a:lnTo>
                      <a:pt x="46" y="64"/>
                    </a:lnTo>
                    <a:lnTo>
                      <a:pt x="50" y="64"/>
                    </a:lnTo>
                    <a:lnTo>
                      <a:pt x="57" y="64"/>
                    </a:lnTo>
                    <a:lnTo>
                      <a:pt x="61" y="66"/>
                    </a:lnTo>
                    <a:lnTo>
                      <a:pt x="66" y="69"/>
                    </a:lnTo>
                    <a:lnTo>
                      <a:pt x="69" y="72"/>
                    </a:lnTo>
                    <a:lnTo>
                      <a:pt x="72" y="73"/>
                    </a:lnTo>
                    <a:lnTo>
                      <a:pt x="74" y="74"/>
                    </a:lnTo>
                    <a:lnTo>
                      <a:pt x="77" y="74"/>
                    </a:lnTo>
                    <a:lnTo>
                      <a:pt x="81" y="74"/>
                    </a:lnTo>
                    <a:lnTo>
                      <a:pt x="82" y="74"/>
                    </a:lnTo>
                    <a:lnTo>
                      <a:pt x="86" y="58"/>
                    </a:lnTo>
                    <a:lnTo>
                      <a:pt x="74" y="10"/>
                    </a:lnTo>
                    <a:lnTo>
                      <a:pt x="38" y="0"/>
                    </a:lnTo>
                    <a:lnTo>
                      <a:pt x="0" y="16"/>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5" name="Freeform 82"/>
              <p:cNvSpPr>
                <a:spLocks/>
              </p:cNvSpPr>
              <p:nvPr/>
            </p:nvSpPr>
            <p:spPr bwMode="auto">
              <a:xfrm>
                <a:off x="3953" y="1640"/>
                <a:ext cx="71" cy="24"/>
              </a:xfrm>
              <a:custGeom>
                <a:avLst/>
                <a:gdLst>
                  <a:gd name="T0" fmla="*/ 1 w 71"/>
                  <a:gd name="T1" fmla="*/ 17 h 24"/>
                  <a:gd name="T2" fmla="*/ 3 w 71"/>
                  <a:gd name="T3" fmla="*/ 12 h 24"/>
                  <a:gd name="T4" fmla="*/ 4 w 71"/>
                  <a:gd name="T5" fmla="*/ 9 h 24"/>
                  <a:gd name="T6" fmla="*/ 7 w 71"/>
                  <a:gd name="T7" fmla="*/ 7 h 24"/>
                  <a:gd name="T8" fmla="*/ 11 w 71"/>
                  <a:gd name="T9" fmla="*/ 4 h 24"/>
                  <a:gd name="T10" fmla="*/ 13 w 71"/>
                  <a:gd name="T11" fmla="*/ 3 h 24"/>
                  <a:gd name="T12" fmla="*/ 17 w 71"/>
                  <a:gd name="T13" fmla="*/ 1 h 24"/>
                  <a:gd name="T14" fmla="*/ 21 w 71"/>
                  <a:gd name="T15" fmla="*/ 1 h 24"/>
                  <a:gd name="T16" fmla="*/ 25 w 71"/>
                  <a:gd name="T17" fmla="*/ 1 h 24"/>
                  <a:gd name="T18" fmla="*/ 29 w 71"/>
                  <a:gd name="T19" fmla="*/ 1 h 24"/>
                  <a:gd name="T20" fmla="*/ 33 w 71"/>
                  <a:gd name="T21" fmla="*/ 1 h 24"/>
                  <a:gd name="T22" fmla="*/ 39 w 71"/>
                  <a:gd name="T23" fmla="*/ 1 h 24"/>
                  <a:gd name="T24" fmla="*/ 43 w 71"/>
                  <a:gd name="T25" fmla="*/ 1 h 24"/>
                  <a:gd name="T26" fmla="*/ 49 w 71"/>
                  <a:gd name="T27" fmla="*/ 1 h 24"/>
                  <a:gd name="T28" fmla="*/ 53 w 71"/>
                  <a:gd name="T29" fmla="*/ 1 h 24"/>
                  <a:gd name="T30" fmla="*/ 59 w 71"/>
                  <a:gd name="T31" fmla="*/ 0 h 24"/>
                  <a:gd name="T32" fmla="*/ 64 w 71"/>
                  <a:gd name="T33" fmla="*/ 0 h 24"/>
                  <a:gd name="T34" fmla="*/ 67 w 71"/>
                  <a:gd name="T35" fmla="*/ 0 h 24"/>
                  <a:gd name="T36" fmla="*/ 68 w 71"/>
                  <a:gd name="T37" fmla="*/ 1 h 24"/>
                  <a:gd name="T38" fmla="*/ 71 w 71"/>
                  <a:gd name="T39" fmla="*/ 3 h 24"/>
                  <a:gd name="T40" fmla="*/ 71 w 71"/>
                  <a:gd name="T41" fmla="*/ 7 h 24"/>
                  <a:gd name="T42" fmla="*/ 71 w 71"/>
                  <a:gd name="T43" fmla="*/ 8 h 24"/>
                  <a:gd name="T44" fmla="*/ 71 w 71"/>
                  <a:gd name="T45" fmla="*/ 11 h 24"/>
                  <a:gd name="T46" fmla="*/ 68 w 71"/>
                  <a:gd name="T47" fmla="*/ 13 h 24"/>
                  <a:gd name="T48" fmla="*/ 67 w 71"/>
                  <a:gd name="T49" fmla="*/ 15 h 24"/>
                  <a:gd name="T50" fmla="*/ 61 w 71"/>
                  <a:gd name="T51" fmla="*/ 15 h 24"/>
                  <a:gd name="T52" fmla="*/ 57 w 71"/>
                  <a:gd name="T53" fmla="*/ 15 h 24"/>
                  <a:gd name="T54" fmla="*/ 53 w 71"/>
                  <a:gd name="T55" fmla="*/ 15 h 24"/>
                  <a:gd name="T56" fmla="*/ 49 w 71"/>
                  <a:gd name="T57" fmla="*/ 15 h 24"/>
                  <a:gd name="T58" fmla="*/ 44 w 71"/>
                  <a:gd name="T59" fmla="*/ 13 h 24"/>
                  <a:gd name="T60" fmla="*/ 40 w 71"/>
                  <a:gd name="T61" fmla="*/ 12 h 24"/>
                  <a:gd name="T62" fmla="*/ 36 w 71"/>
                  <a:gd name="T63" fmla="*/ 12 h 24"/>
                  <a:gd name="T64" fmla="*/ 32 w 71"/>
                  <a:gd name="T65" fmla="*/ 12 h 24"/>
                  <a:gd name="T66" fmla="*/ 28 w 71"/>
                  <a:gd name="T67" fmla="*/ 11 h 24"/>
                  <a:gd name="T68" fmla="*/ 25 w 71"/>
                  <a:gd name="T69" fmla="*/ 11 h 24"/>
                  <a:gd name="T70" fmla="*/ 21 w 71"/>
                  <a:gd name="T71" fmla="*/ 11 h 24"/>
                  <a:gd name="T72" fmla="*/ 19 w 71"/>
                  <a:gd name="T73" fmla="*/ 12 h 24"/>
                  <a:gd name="T74" fmla="*/ 16 w 71"/>
                  <a:gd name="T75" fmla="*/ 12 h 24"/>
                  <a:gd name="T76" fmla="*/ 13 w 71"/>
                  <a:gd name="T77" fmla="*/ 15 h 24"/>
                  <a:gd name="T78" fmla="*/ 12 w 71"/>
                  <a:gd name="T79" fmla="*/ 17 h 24"/>
                  <a:gd name="T80" fmla="*/ 11 w 71"/>
                  <a:gd name="T81" fmla="*/ 20 h 24"/>
                  <a:gd name="T82" fmla="*/ 7 w 71"/>
                  <a:gd name="T83" fmla="*/ 24 h 24"/>
                  <a:gd name="T84" fmla="*/ 3 w 71"/>
                  <a:gd name="T85" fmla="*/ 24 h 24"/>
                  <a:gd name="T86" fmla="*/ 0 w 71"/>
                  <a:gd name="T87" fmla="*/ 22 h 24"/>
                  <a:gd name="T88" fmla="*/ 1 w 71"/>
                  <a:gd name="T89" fmla="*/ 17 h 24"/>
                  <a:gd name="T90" fmla="*/ 1 w 71"/>
                  <a:gd name="T91" fmla="*/ 17 h 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1" h="24">
                    <a:moveTo>
                      <a:pt x="1" y="17"/>
                    </a:moveTo>
                    <a:lnTo>
                      <a:pt x="3" y="12"/>
                    </a:lnTo>
                    <a:lnTo>
                      <a:pt x="4" y="9"/>
                    </a:lnTo>
                    <a:lnTo>
                      <a:pt x="7" y="7"/>
                    </a:lnTo>
                    <a:lnTo>
                      <a:pt x="11" y="4"/>
                    </a:lnTo>
                    <a:lnTo>
                      <a:pt x="13" y="3"/>
                    </a:lnTo>
                    <a:lnTo>
                      <a:pt x="17" y="1"/>
                    </a:lnTo>
                    <a:lnTo>
                      <a:pt x="21" y="1"/>
                    </a:lnTo>
                    <a:lnTo>
                      <a:pt x="25" y="1"/>
                    </a:lnTo>
                    <a:lnTo>
                      <a:pt x="29" y="1"/>
                    </a:lnTo>
                    <a:lnTo>
                      <a:pt x="33" y="1"/>
                    </a:lnTo>
                    <a:lnTo>
                      <a:pt x="39" y="1"/>
                    </a:lnTo>
                    <a:lnTo>
                      <a:pt x="43" y="1"/>
                    </a:lnTo>
                    <a:lnTo>
                      <a:pt x="49" y="1"/>
                    </a:lnTo>
                    <a:lnTo>
                      <a:pt x="53" y="1"/>
                    </a:lnTo>
                    <a:lnTo>
                      <a:pt x="59" y="0"/>
                    </a:lnTo>
                    <a:lnTo>
                      <a:pt x="64" y="0"/>
                    </a:lnTo>
                    <a:lnTo>
                      <a:pt x="67" y="0"/>
                    </a:lnTo>
                    <a:lnTo>
                      <a:pt x="68" y="1"/>
                    </a:lnTo>
                    <a:lnTo>
                      <a:pt x="71" y="3"/>
                    </a:lnTo>
                    <a:lnTo>
                      <a:pt x="71" y="7"/>
                    </a:lnTo>
                    <a:lnTo>
                      <a:pt x="71" y="8"/>
                    </a:lnTo>
                    <a:lnTo>
                      <a:pt x="71" y="11"/>
                    </a:lnTo>
                    <a:lnTo>
                      <a:pt x="68" y="13"/>
                    </a:lnTo>
                    <a:lnTo>
                      <a:pt x="67" y="15"/>
                    </a:lnTo>
                    <a:lnTo>
                      <a:pt x="61" y="15"/>
                    </a:lnTo>
                    <a:lnTo>
                      <a:pt x="57" y="15"/>
                    </a:lnTo>
                    <a:lnTo>
                      <a:pt x="53" y="15"/>
                    </a:lnTo>
                    <a:lnTo>
                      <a:pt x="49" y="15"/>
                    </a:lnTo>
                    <a:lnTo>
                      <a:pt x="44" y="13"/>
                    </a:lnTo>
                    <a:lnTo>
                      <a:pt x="40" y="12"/>
                    </a:lnTo>
                    <a:lnTo>
                      <a:pt x="36" y="12"/>
                    </a:lnTo>
                    <a:lnTo>
                      <a:pt x="32" y="12"/>
                    </a:lnTo>
                    <a:lnTo>
                      <a:pt x="28" y="11"/>
                    </a:lnTo>
                    <a:lnTo>
                      <a:pt x="25" y="11"/>
                    </a:lnTo>
                    <a:lnTo>
                      <a:pt x="21" y="11"/>
                    </a:lnTo>
                    <a:lnTo>
                      <a:pt x="19" y="12"/>
                    </a:lnTo>
                    <a:lnTo>
                      <a:pt x="16" y="12"/>
                    </a:lnTo>
                    <a:lnTo>
                      <a:pt x="13" y="15"/>
                    </a:lnTo>
                    <a:lnTo>
                      <a:pt x="12" y="17"/>
                    </a:lnTo>
                    <a:lnTo>
                      <a:pt x="11" y="20"/>
                    </a:lnTo>
                    <a:lnTo>
                      <a:pt x="7" y="24"/>
                    </a:lnTo>
                    <a:lnTo>
                      <a:pt x="3" y="24"/>
                    </a:lnTo>
                    <a:lnTo>
                      <a:pt x="0" y="22"/>
                    </a:lnTo>
                    <a:lnTo>
                      <a:pt x="1" y="17"/>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6" name="Freeform 83"/>
              <p:cNvSpPr>
                <a:spLocks/>
              </p:cNvSpPr>
              <p:nvPr/>
            </p:nvSpPr>
            <p:spPr bwMode="auto">
              <a:xfrm>
                <a:off x="3860" y="1653"/>
                <a:ext cx="60" cy="29"/>
              </a:xfrm>
              <a:custGeom>
                <a:avLst/>
                <a:gdLst>
                  <a:gd name="T0" fmla="*/ 54 w 60"/>
                  <a:gd name="T1" fmla="*/ 15 h 29"/>
                  <a:gd name="T2" fmla="*/ 50 w 60"/>
                  <a:gd name="T3" fmla="*/ 15 h 29"/>
                  <a:gd name="T4" fmla="*/ 46 w 60"/>
                  <a:gd name="T5" fmla="*/ 17 h 29"/>
                  <a:gd name="T6" fmla="*/ 42 w 60"/>
                  <a:gd name="T7" fmla="*/ 17 h 29"/>
                  <a:gd name="T8" fmla="*/ 40 w 60"/>
                  <a:gd name="T9" fmla="*/ 18 h 29"/>
                  <a:gd name="T10" fmla="*/ 34 w 60"/>
                  <a:gd name="T11" fmla="*/ 18 h 29"/>
                  <a:gd name="T12" fmla="*/ 30 w 60"/>
                  <a:gd name="T13" fmla="*/ 19 h 29"/>
                  <a:gd name="T14" fmla="*/ 28 w 60"/>
                  <a:gd name="T15" fmla="*/ 21 h 29"/>
                  <a:gd name="T16" fmla="*/ 24 w 60"/>
                  <a:gd name="T17" fmla="*/ 22 h 29"/>
                  <a:gd name="T18" fmla="*/ 20 w 60"/>
                  <a:gd name="T19" fmla="*/ 25 h 29"/>
                  <a:gd name="T20" fmla="*/ 17 w 60"/>
                  <a:gd name="T21" fmla="*/ 26 h 29"/>
                  <a:gd name="T22" fmla="*/ 12 w 60"/>
                  <a:gd name="T23" fmla="*/ 27 h 29"/>
                  <a:gd name="T24" fmla="*/ 8 w 60"/>
                  <a:gd name="T25" fmla="*/ 29 h 29"/>
                  <a:gd name="T26" fmla="*/ 4 w 60"/>
                  <a:gd name="T27" fmla="*/ 29 h 29"/>
                  <a:gd name="T28" fmla="*/ 2 w 60"/>
                  <a:gd name="T29" fmla="*/ 27 h 29"/>
                  <a:gd name="T30" fmla="*/ 1 w 60"/>
                  <a:gd name="T31" fmla="*/ 25 h 29"/>
                  <a:gd name="T32" fmla="*/ 0 w 60"/>
                  <a:gd name="T33" fmla="*/ 22 h 29"/>
                  <a:gd name="T34" fmla="*/ 0 w 60"/>
                  <a:gd name="T35" fmla="*/ 19 h 29"/>
                  <a:gd name="T36" fmla="*/ 1 w 60"/>
                  <a:gd name="T37" fmla="*/ 17 h 29"/>
                  <a:gd name="T38" fmla="*/ 2 w 60"/>
                  <a:gd name="T39" fmla="*/ 15 h 29"/>
                  <a:gd name="T40" fmla="*/ 6 w 60"/>
                  <a:gd name="T41" fmla="*/ 15 h 29"/>
                  <a:gd name="T42" fmla="*/ 10 w 60"/>
                  <a:gd name="T43" fmla="*/ 13 h 29"/>
                  <a:gd name="T44" fmla="*/ 14 w 60"/>
                  <a:gd name="T45" fmla="*/ 11 h 29"/>
                  <a:gd name="T46" fmla="*/ 18 w 60"/>
                  <a:gd name="T47" fmla="*/ 9 h 29"/>
                  <a:gd name="T48" fmla="*/ 22 w 60"/>
                  <a:gd name="T49" fmla="*/ 7 h 29"/>
                  <a:gd name="T50" fmla="*/ 26 w 60"/>
                  <a:gd name="T51" fmla="*/ 4 h 29"/>
                  <a:gd name="T52" fmla="*/ 30 w 60"/>
                  <a:gd name="T53" fmla="*/ 2 h 29"/>
                  <a:gd name="T54" fmla="*/ 34 w 60"/>
                  <a:gd name="T55" fmla="*/ 0 h 29"/>
                  <a:gd name="T56" fmla="*/ 40 w 60"/>
                  <a:gd name="T57" fmla="*/ 0 h 29"/>
                  <a:gd name="T58" fmla="*/ 42 w 60"/>
                  <a:gd name="T59" fmla="*/ 0 h 29"/>
                  <a:gd name="T60" fmla="*/ 46 w 60"/>
                  <a:gd name="T61" fmla="*/ 2 h 29"/>
                  <a:gd name="T62" fmla="*/ 50 w 60"/>
                  <a:gd name="T63" fmla="*/ 2 h 29"/>
                  <a:gd name="T64" fmla="*/ 54 w 60"/>
                  <a:gd name="T65" fmla="*/ 3 h 29"/>
                  <a:gd name="T66" fmla="*/ 58 w 60"/>
                  <a:gd name="T67" fmla="*/ 4 h 29"/>
                  <a:gd name="T68" fmla="*/ 60 w 60"/>
                  <a:gd name="T69" fmla="*/ 10 h 29"/>
                  <a:gd name="T70" fmla="*/ 58 w 60"/>
                  <a:gd name="T71" fmla="*/ 14 h 29"/>
                  <a:gd name="T72" fmla="*/ 54 w 60"/>
                  <a:gd name="T73" fmla="*/ 15 h 29"/>
                  <a:gd name="T74" fmla="*/ 54 w 60"/>
                  <a:gd name="T75" fmla="*/ 15 h 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29">
                    <a:moveTo>
                      <a:pt x="54" y="15"/>
                    </a:moveTo>
                    <a:lnTo>
                      <a:pt x="50" y="15"/>
                    </a:lnTo>
                    <a:lnTo>
                      <a:pt x="46" y="17"/>
                    </a:lnTo>
                    <a:lnTo>
                      <a:pt x="42" y="17"/>
                    </a:lnTo>
                    <a:lnTo>
                      <a:pt x="40" y="18"/>
                    </a:lnTo>
                    <a:lnTo>
                      <a:pt x="34" y="18"/>
                    </a:lnTo>
                    <a:lnTo>
                      <a:pt x="30" y="19"/>
                    </a:lnTo>
                    <a:lnTo>
                      <a:pt x="28" y="21"/>
                    </a:lnTo>
                    <a:lnTo>
                      <a:pt x="24" y="22"/>
                    </a:lnTo>
                    <a:lnTo>
                      <a:pt x="20" y="25"/>
                    </a:lnTo>
                    <a:lnTo>
                      <a:pt x="17" y="26"/>
                    </a:lnTo>
                    <a:lnTo>
                      <a:pt x="12" y="27"/>
                    </a:lnTo>
                    <a:lnTo>
                      <a:pt x="8" y="29"/>
                    </a:lnTo>
                    <a:lnTo>
                      <a:pt x="4" y="29"/>
                    </a:lnTo>
                    <a:lnTo>
                      <a:pt x="2" y="27"/>
                    </a:lnTo>
                    <a:lnTo>
                      <a:pt x="1" y="25"/>
                    </a:lnTo>
                    <a:lnTo>
                      <a:pt x="0" y="22"/>
                    </a:lnTo>
                    <a:lnTo>
                      <a:pt x="0" y="19"/>
                    </a:lnTo>
                    <a:lnTo>
                      <a:pt x="1" y="17"/>
                    </a:lnTo>
                    <a:lnTo>
                      <a:pt x="2" y="15"/>
                    </a:lnTo>
                    <a:lnTo>
                      <a:pt x="6" y="15"/>
                    </a:lnTo>
                    <a:lnTo>
                      <a:pt x="10" y="13"/>
                    </a:lnTo>
                    <a:lnTo>
                      <a:pt x="14" y="11"/>
                    </a:lnTo>
                    <a:lnTo>
                      <a:pt x="18" y="9"/>
                    </a:lnTo>
                    <a:lnTo>
                      <a:pt x="22" y="7"/>
                    </a:lnTo>
                    <a:lnTo>
                      <a:pt x="26" y="4"/>
                    </a:lnTo>
                    <a:lnTo>
                      <a:pt x="30" y="2"/>
                    </a:lnTo>
                    <a:lnTo>
                      <a:pt x="34" y="0"/>
                    </a:lnTo>
                    <a:lnTo>
                      <a:pt x="40" y="0"/>
                    </a:lnTo>
                    <a:lnTo>
                      <a:pt x="42" y="0"/>
                    </a:lnTo>
                    <a:lnTo>
                      <a:pt x="46" y="2"/>
                    </a:lnTo>
                    <a:lnTo>
                      <a:pt x="50" y="2"/>
                    </a:lnTo>
                    <a:lnTo>
                      <a:pt x="54" y="3"/>
                    </a:lnTo>
                    <a:lnTo>
                      <a:pt x="58" y="4"/>
                    </a:lnTo>
                    <a:lnTo>
                      <a:pt x="60" y="10"/>
                    </a:lnTo>
                    <a:lnTo>
                      <a:pt x="58" y="14"/>
                    </a:lnTo>
                    <a:lnTo>
                      <a:pt x="54" y="15"/>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7" name="Freeform 84"/>
              <p:cNvSpPr>
                <a:spLocks/>
              </p:cNvSpPr>
              <p:nvPr/>
            </p:nvSpPr>
            <p:spPr bwMode="auto">
              <a:xfrm>
                <a:off x="3671" y="1858"/>
                <a:ext cx="55" cy="49"/>
              </a:xfrm>
              <a:custGeom>
                <a:avLst/>
                <a:gdLst>
                  <a:gd name="T0" fmla="*/ 54 w 55"/>
                  <a:gd name="T1" fmla="*/ 0 h 49"/>
                  <a:gd name="T2" fmla="*/ 0 w 55"/>
                  <a:gd name="T3" fmla="*/ 40 h 49"/>
                  <a:gd name="T4" fmla="*/ 15 w 55"/>
                  <a:gd name="T5" fmla="*/ 49 h 49"/>
                  <a:gd name="T6" fmla="*/ 15 w 55"/>
                  <a:gd name="T7" fmla="*/ 48 h 49"/>
                  <a:gd name="T8" fmla="*/ 18 w 55"/>
                  <a:gd name="T9" fmla="*/ 46 h 49"/>
                  <a:gd name="T10" fmla="*/ 20 w 55"/>
                  <a:gd name="T11" fmla="*/ 44 h 49"/>
                  <a:gd name="T12" fmla="*/ 23 w 55"/>
                  <a:gd name="T13" fmla="*/ 42 h 49"/>
                  <a:gd name="T14" fmla="*/ 26 w 55"/>
                  <a:gd name="T15" fmla="*/ 40 h 49"/>
                  <a:gd name="T16" fmla="*/ 28 w 55"/>
                  <a:gd name="T17" fmla="*/ 38 h 49"/>
                  <a:gd name="T18" fmla="*/ 31 w 55"/>
                  <a:gd name="T19" fmla="*/ 36 h 49"/>
                  <a:gd name="T20" fmla="*/ 35 w 55"/>
                  <a:gd name="T21" fmla="*/ 32 h 49"/>
                  <a:gd name="T22" fmla="*/ 38 w 55"/>
                  <a:gd name="T23" fmla="*/ 29 h 49"/>
                  <a:gd name="T24" fmla="*/ 41 w 55"/>
                  <a:gd name="T25" fmla="*/ 28 h 49"/>
                  <a:gd name="T26" fmla="*/ 43 w 55"/>
                  <a:gd name="T27" fmla="*/ 24 h 49"/>
                  <a:gd name="T28" fmla="*/ 46 w 55"/>
                  <a:gd name="T29" fmla="*/ 22 h 49"/>
                  <a:gd name="T30" fmla="*/ 49 w 55"/>
                  <a:gd name="T31" fmla="*/ 20 h 49"/>
                  <a:gd name="T32" fmla="*/ 51 w 55"/>
                  <a:gd name="T33" fmla="*/ 18 h 49"/>
                  <a:gd name="T34" fmla="*/ 53 w 55"/>
                  <a:gd name="T35" fmla="*/ 13 h 49"/>
                  <a:gd name="T36" fmla="*/ 54 w 55"/>
                  <a:gd name="T37" fmla="*/ 9 h 49"/>
                  <a:gd name="T38" fmla="*/ 54 w 55"/>
                  <a:gd name="T39" fmla="*/ 6 h 49"/>
                  <a:gd name="T40" fmla="*/ 55 w 55"/>
                  <a:gd name="T41" fmla="*/ 4 h 49"/>
                  <a:gd name="T42" fmla="*/ 54 w 55"/>
                  <a:gd name="T43" fmla="*/ 0 h 49"/>
                  <a:gd name="T44" fmla="*/ 54 w 55"/>
                  <a:gd name="T45" fmla="*/ 0 h 49"/>
                  <a:gd name="T46" fmla="*/ 54 w 55"/>
                  <a:gd name="T47" fmla="*/ 0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5" h="49">
                    <a:moveTo>
                      <a:pt x="54" y="0"/>
                    </a:moveTo>
                    <a:lnTo>
                      <a:pt x="0" y="40"/>
                    </a:lnTo>
                    <a:lnTo>
                      <a:pt x="15" y="49"/>
                    </a:lnTo>
                    <a:lnTo>
                      <a:pt x="15" y="48"/>
                    </a:lnTo>
                    <a:lnTo>
                      <a:pt x="18" y="46"/>
                    </a:lnTo>
                    <a:lnTo>
                      <a:pt x="20" y="44"/>
                    </a:lnTo>
                    <a:lnTo>
                      <a:pt x="23" y="42"/>
                    </a:lnTo>
                    <a:lnTo>
                      <a:pt x="26" y="40"/>
                    </a:lnTo>
                    <a:lnTo>
                      <a:pt x="28" y="38"/>
                    </a:lnTo>
                    <a:lnTo>
                      <a:pt x="31" y="36"/>
                    </a:lnTo>
                    <a:lnTo>
                      <a:pt x="35" y="32"/>
                    </a:lnTo>
                    <a:lnTo>
                      <a:pt x="38" y="29"/>
                    </a:lnTo>
                    <a:lnTo>
                      <a:pt x="41" y="28"/>
                    </a:lnTo>
                    <a:lnTo>
                      <a:pt x="43" y="24"/>
                    </a:lnTo>
                    <a:lnTo>
                      <a:pt x="46" y="22"/>
                    </a:lnTo>
                    <a:lnTo>
                      <a:pt x="49" y="20"/>
                    </a:lnTo>
                    <a:lnTo>
                      <a:pt x="51" y="18"/>
                    </a:lnTo>
                    <a:lnTo>
                      <a:pt x="53" y="13"/>
                    </a:lnTo>
                    <a:lnTo>
                      <a:pt x="54" y="9"/>
                    </a:lnTo>
                    <a:lnTo>
                      <a:pt x="54" y="6"/>
                    </a:lnTo>
                    <a:lnTo>
                      <a:pt x="55" y="4"/>
                    </a:lnTo>
                    <a:lnTo>
                      <a:pt x="54" y="0"/>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8" name="Freeform 85"/>
              <p:cNvSpPr>
                <a:spLocks/>
              </p:cNvSpPr>
              <p:nvPr/>
            </p:nvSpPr>
            <p:spPr bwMode="auto">
              <a:xfrm>
                <a:off x="3394" y="1711"/>
                <a:ext cx="29" cy="71"/>
              </a:xfrm>
              <a:custGeom>
                <a:avLst/>
                <a:gdLst>
                  <a:gd name="T0" fmla="*/ 17 w 29"/>
                  <a:gd name="T1" fmla="*/ 0 h 71"/>
                  <a:gd name="T2" fmla="*/ 17 w 29"/>
                  <a:gd name="T3" fmla="*/ 0 h 71"/>
                  <a:gd name="T4" fmla="*/ 16 w 29"/>
                  <a:gd name="T5" fmla="*/ 3 h 71"/>
                  <a:gd name="T6" fmla="*/ 15 w 29"/>
                  <a:gd name="T7" fmla="*/ 4 h 71"/>
                  <a:gd name="T8" fmla="*/ 15 w 29"/>
                  <a:gd name="T9" fmla="*/ 8 h 71"/>
                  <a:gd name="T10" fmla="*/ 13 w 29"/>
                  <a:gd name="T11" fmla="*/ 12 h 71"/>
                  <a:gd name="T12" fmla="*/ 12 w 29"/>
                  <a:gd name="T13" fmla="*/ 16 h 71"/>
                  <a:gd name="T14" fmla="*/ 11 w 29"/>
                  <a:gd name="T15" fmla="*/ 21 h 71"/>
                  <a:gd name="T16" fmla="*/ 9 w 29"/>
                  <a:gd name="T17" fmla="*/ 27 h 71"/>
                  <a:gd name="T18" fmla="*/ 7 w 29"/>
                  <a:gd name="T19" fmla="*/ 32 h 71"/>
                  <a:gd name="T20" fmla="*/ 5 w 29"/>
                  <a:gd name="T21" fmla="*/ 39 h 71"/>
                  <a:gd name="T22" fmla="*/ 4 w 29"/>
                  <a:gd name="T23" fmla="*/ 44 h 71"/>
                  <a:gd name="T24" fmla="*/ 3 w 29"/>
                  <a:gd name="T25" fmla="*/ 49 h 71"/>
                  <a:gd name="T26" fmla="*/ 1 w 29"/>
                  <a:gd name="T27" fmla="*/ 55 h 71"/>
                  <a:gd name="T28" fmla="*/ 1 w 29"/>
                  <a:gd name="T29" fmla="*/ 60 h 71"/>
                  <a:gd name="T30" fmla="*/ 0 w 29"/>
                  <a:gd name="T31" fmla="*/ 64 h 71"/>
                  <a:gd name="T32" fmla="*/ 0 w 29"/>
                  <a:gd name="T33" fmla="*/ 68 h 71"/>
                  <a:gd name="T34" fmla="*/ 0 w 29"/>
                  <a:gd name="T35" fmla="*/ 69 h 71"/>
                  <a:gd name="T36" fmla="*/ 1 w 29"/>
                  <a:gd name="T37" fmla="*/ 71 h 71"/>
                  <a:gd name="T38" fmla="*/ 3 w 29"/>
                  <a:gd name="T39" fmla="*/ 71 h 71"/>
                  <a:gd name="T40" fmla="*/ 5 w 29"/>
                  <a:gd name="T41" fmla="*/ 69 h 71"/>
                  <a:gd name="T42" fmla="*/ 7 w 29"/>
                  <a:gd name="T43" fmla="*/ 65 h 71"/>
                  <a:gd name="T44" fmla="*/ 9 w 29"/>
                  <a:gd name="T45" fmla="*/ 63 h 71"/>
                  <a:gd name="T46" fmla="*/ 12 w 29"/>
                  <a:gd name="T47" fmla="*/ 59 h 71"/>
                  <a:gd name="T48" fmla="*/ 15 w 29"/>
                  <a:gd name="T49" fmla="*/ 55 h 71"/>
                  <a:gd name="T50" fmla="*/ 17 w 29"/>
                  <a:gd name="T51" fmla="*/ 49 h 71"/>
                  <a:gd name="T52" fmla="*/ 20 w 29"/>
                  <a:gd name="T53" fmla="*/ 44 h 71"/>
                  <a:gd name="T54" fmla="*/ 23 w 29"/>
                  <a:gd name="T55" fmla="*/ 40 h 71"/>
                  <a:gd name="T56" fmla="*/ 25 w 29"/>
                  <a:gd name="T57" fmla="*/ 36 h 71"/>
                  <a:gd name="T58" fmla="*/ 27 w 29"/>
                  <a:gd name="T59" fmla="*/ 32 h 71"/>
                  <a:gd name="T60" fmla="*/ 28 w 29"/>
                  <a:gd name="T61" fmla="*/ 29 h 71"/>
                  <a:gd name="T62" fmla="*/ 29 w 29"/>
                  <a:gd name="T63" fmla="*/ 28 h 71"/>
                  <a:gd name="T64" fmla="*/ 29 w 29"/>
                  <a:gd name="T65" fmla="*/ 28 h 71"/>
                  <a:gd name="T66" fmla="*/ 17 w 29"/>
                  <a:gd name="T67" fmla="*/ 0 h 71"/>
                  <a:gd name="T68" fmla="*/ 17 w 29"/>
                  <a:gd name="T69" fmla="*/ 0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 h="71">
                    <a:moveTo>
                      <a:pt x="17" y="0"/>
                    </a:moveTo>
                    <a:lnTo>
                      <a:pt x="17" y="0"/>
                    </a:lnTo>
                    <a:lnTo>
                      <a:pt x="16" y="3"/>
                    </a:lnTo>
                    <a:lnTo>
                      <a:pt x="15" y="4"/>
                    </a:lnTo>
                    <a:lnTo>
                      <a:pt x="15" y="8"/>
                    </a:lnTo>
                    <a:lnTo>
                      <a:pt x="13" y="12"/>
                    </a:lnTo>
                    <a:lnTo>
                      <a:pt x="12" y="16"/>
                    </a:lnTo>
                    <a:lnTo>
                      <a:pt x="11" y="21"/>
                    </a:lnTo>
                    <a:lnTo>
                      <a:pt x="9" y="27"/>
                    </a:lnTo>
                    <a:lnTo>
                      <a:pt x="7" y="32"/>
                    </a:lnTo>
                    <a:lnTo>
                      <a:pt x="5" y="39"/>
                    </a:lnTo>
                    <a:lnTo>
                      <a:pt x="4" y="44"/>
                    </a:lnTo>
                    <a:lnTo>
                      <a:pt x="3" y="49"/>
                    </a:lnTo>
                    <a:lnTo>
                      <a:pt x="1" y="55"/>
                    </a:lnTo>
                    <a:lnTo>
                      <a:pt x="1" y="60"/>
                    </a:lnTo>
                    <a:lnTo>
                      <a:pt x="0" y="64"/>
                    </a:lnTo>
                    <a:lnTo>
                      <a:pt x="0" y="68"/>
                    </a:lnTo>
                    <a:lnTo>
                      <a:pt x="0" y="69"/>
                    </a:lnTo>
                    <a:lnTo>
                      <a:pt x="1" y="71"/>
                    </a:lnTo>
                    <a:lnTo>
                      <a:pt x="3" y="71"/>
                    </a:lnTo>
                    <a:lnTo>
                      <a:pt x="5" y="69"/>
                    </a:lnTo>
                    <a:lnTo>
                      <a:pt x="7" y="65"/>
                    </a:lnTo>
                    <a:lnTo>
                      <a:pt x="9" y="63"/>
                    </a:lnTo>
                    <a:lnTo>
                      <a:pt x="12" y="59"/>
                    </a:lnTo>
                    <a:lnTo>
                      <a:pt x="15" y="55"/>
                    </a:lnTo>
                    <a:lnTo>
                      <a:pt x="17" y="49"/>
                    </a:lnTo>
                    <a:lnTo>
                      <a:pt x="20" y="44"/>
                    </a:lnTo>
                    <a:lnTo>
                      <a:pt x="23" y="40"/>
                    </a:lnTo>
                    <a:lnTo>
                      <a:pt x="25" y="36"/>
                    </a:lnTo>
                    <a:lnTo>
                      <a:pt x="27" y="32"/>
                    </a:lnTo>
                    <a:lnTo>
                      <a:pt x="28" y="29"/>
                    </a:lnTo>
                    <a:lnTo>
                      <a:pt x="29" y="28"/>
                    </a:lnTo>
                    <a:lnTo>
                      <a:pt x="17" y="0"/>
                    </a:lnTo>
                    <a:close/>
                  </a:path>
                </a:pathLst>
              </a:custGeom>
              <a:solidFill>
                <a:srgbClr val="BAF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49" name="Freeform 86"/>
              <p:cNvSpPr>
                <a:spLocks/>
              </p:cNvSpPr>
              <p:nvPr/>
            </p:nvSpPr>
            <p:spPr bwMode="auto">
              <a:xfrm>
                <a:off x="3905" y="1679"/>
                <a:ext cx="185" cy="355"/>
              </a:xfrm>
              <a:custGeom>
                <a:avLst/>
                <a:gdLst>
                  <a:gd name="T0" fmla="*/ 172 w 185"/>
                  <a:gd name="T1" fmla="*/ 23 h 355"/>
                  <a:gd name="T2" fmla="*/ 175 w 185"/>
                  <a:gd name="T3" fmla="*/ 44 h 355"/>
                  <a:gd name="T4" fmla="*/ 179 w 185"/>
                  <a:gd name="T5" fmla="*/ 65 h 355"/>
                  <a:gd name="T6" fmla="*/ 183 w 185"/>
                  <a:gd name="T7" fmla="*/ 85 h 355"/>
                  <a:gd name="T8" fmla="*/ 185 w 185"/>
                  <a:gd name="T9" fmla="*/ 108 h 355"/>
                  <a:gd name="T10" fmla="*/ 185 w 185"/>
                  <a:gd name="T11" fmla="*/ 135 h 355"/>
                  <a:gd name="T12" fmla="*/ 179 w 185"/>
                  <a:gd name="T13" fmla="*/ 164 h 355"/>
                  <a:gd name="T14" fmla="*/ 168 w 185"/>
                  <a:gd name="T15" fmla="*/ 189 h 355"/>
                  <a:gd name="T16" fmla="*/ 152 w 185"/>
                  <a:gd name="T17" fmla="*/ 213 h 355"/>
                  <a:gd name="T18" fmla="*/ 132 w 185"/>
                  <a:gd name="T19" fmla="*/ 235 h 355"/>
                  <a:gd name="T20" fmla="*/ 109 w 185"/>
                  <a:gd name="T21" fmla="*/ 255 h 355"/>
                  <a:gd name="T22" fmla="*/ 100 w 185"/>
                  <a:gd name="T23" fmla="*/ 263 h 355"/>
                  <a:gd name="T24" fmla="*/ 85 w 185"/>
                  <a:gd name="T25" fmla="*/ 274 h 355"/>
                  <a:gd name="T26" fmla="*/ 75 w 185"/>
                  <a:gd name="T27" fmla="*/ 279 h 355"/>
                  <a:gd name="T28" fmla="*/ 67 w 185"/>
                  <a:gd name="T29" fmla="*/ 284 h 355"/>
                  <a:gd name="T30" fmla="*/ 55 w 185"/>
                  <a:gd name="T31" fmla="*/ 291 h 355"/>
                  <a:gd name="T32" fmla="*/ 44 w 185"/>
                  <a:gd name="T33" fmla="*/ 300 h 355"/>
                  <a:gd name="T34" fmla="*/ 33 w 185"/>
                  <a:gd name="T35" fmla="*/ 310 h 355"/>
                  <a:gd name="T36" fmla="*/ 24 w 185"/>
                  <a:gd name="T37" fmla="*/ 319 h 355"/>
                  <a:gd name="T38" fmla="*/ 17 w 185"/>
                  <a:gd name="T39" fmla="*/ 331 h 355"/>
                  <a:gd name="T40" fmla="*/ 15 w 185"/>
                  <a:gd name="T41" fmla="*/ 346 h 355"/>
                  <a:gd name="T42" fmla="*/ 8 w 185"/>
                  <a:gd name="T43" fmla="*/ 354 h 355"/>
                  <a:gd name="T44" fmla="*/ 1 w 185"/>
                  <a:gd name="T45" fmla="*/ 352 h 355"/>
                  <a:gd name="T46" fmla="*/ 3 w 185"/>
                  <a:gd name="T47" fmla="*/ 338 h 355"/>
                  <a:gd name="T48" fmla="*/ 7 w 185"/>
                  <a:gd name="T49" fmla="*/ 322 h 355"/>
                  <a:gd name="T50" fmla="*/ 13 w 185"/>
                  <a:gd name="T51" fmla="*/ 306 h 355"/>
                  <a:gd name="T52" fmla="*/ 23 w 185"/>
                  <a:gd name="T53" fmla="*/ 294 h 355"/>
                  <a:gd name="T54" fmla="*/ 33 w 185"/>
                  <a:gd name="T55" fmla="*/ 282 h 355"/>
                  <a:gd name="T56" fmla="*/ 49 w 185"/>
                  <a:gd name="T57" fmla="*/ 271 h 355"/>
                  <a:gd name="T58" fmla="*/ 59 w 185"/>
                  <a:gd name="T59" fmla="*/ 266 h 355"/>
                  <a:gd name="T60" fmla="*/ 68 w 185"/>
                  <a:gd name="T61" fmla="*/ 260 h 355"/>
                  <a:gd name="T62" fmla="*/ 77 w 185"/>
                  <a:gd name="T63" fmla="*/ 258 h 355"/>
                  <a:gd name="T64" fmla="*/ 87 w 185"/>
                  <a:gd name="T65" fmla="*/ 252 h 355"/>
                  <a:gd name="T66" fmla="*/ 99 w 185"/>
                  <a:gd name="T67" fmla="*/ 247 h 355"/>
                  <a:gd name="T68" fmla="*/ 115 w 185"/>
                  <a:gd name="T69" fmla="*/ 231 h 355"/>
                  <a:gd name="T70" fmla="*/ 133 w 185"/>
                  <a:gd name="T71" fmla="*/ 209 h 355"/>
                  <a:gd name="T72" fmla="*/ 148 w 185"/>
                  <a:gd name="T73" fmla="*/ 191 h 355"/>
                  <a:gd name="T74" fmla="*/ 157 w 185"/>
                  <a:gd name="T75" fmla="*/ 168 h 355"/>
                  <a:gd name="T76" fmla="*/ 164 w 185"/>
                  <a:gd name="T77" fmla="*/ 143 h 355"/>
                  <a:gd name="T78" fmla="*/ 167 w 185"/>
                  <a:gd name="T79" fmla="*/ 116 h 355"/>
                  <a:gd name="T80" fmla="*/ 167 w 185"/>
                  <a:gd name="T81" fmla="*/ 93 h 355"/>
                  <a:gd name="T82" fmla="*/ 164 w 185"/>
                  <a:gd name="T83" fmla="*/ 72 h 355"/>
                  <a:gd name="T84" fmla="*/ 163 w 185"/>
                  <a:gd name="T85" fmla="*/ 52 h 355"/>
                  <a:gd name="T86" fmla="*/ 161 w 185"/>
                  <a:gd name="T87" fmla="*/ 31 h 355"/>
                  <a:gd name="T88" fmla="*/ 161 w 185"/>
                  <a:gd name="T89" fmla="*/ 7 h 355"/>
                  <a:gd name="T90" fmla="*/ 164 w 185"/>
                  <a:gd name="T91" fmla="*/ 0 h 355"/>
                  <a:gd name="T92" fmla="*/ 169 w 185"/>
                  <a:gd name="T93" fmla="*/ 1 h 355"/>
                  <a:gd name="T94" fmla="*/ 172 w 185"/>
                  <a:gd name="T95" fmla="*/ 7 h 3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5" h="355">
                    <a:moveTo>
                      <a:pt x="172" y="7"/>
                    </a:moveTo>
                    <a:lnTo>
                      <a:pt x="172" y="15"/>
                    </a:lnTo>
                    <a:lnTo>
                      <a:pt x="172" y="23"/>
                    </a:lnTo>
                    <a:lnTo>
                      <a:pt x="173" y="31"/>
                    </a:lnTo>
                    <a:lnTo>
                      <a:pt x="175" y="37"/>
                    </a:lnTo>
                    <a:lnTo>
                      <a:pt x="175" y="44"/>
                    </a:lnTo>
                    <a:lnTo>
                      <a:pt x="176" y="52"/>
                    </a:lnTo>
                    <a:lnTo>
                      <a:pt x="177" y="59"/>
                    </a:lnTo>
                    <a:lnTo>
                      <a:pt x="179" y="65"/>
                    </a:lnTo>
                    <a:lnTo>
                      <a:pt x="180" y="72"/>
                    </a:lnTo>
                    <a:lnTo>
                      <a:pt x="181" y="79"/>
                    </a:lnTo>
                    <a:lnTo>
                      <a:pt x="183" y="85"/>
                    </a:lnTo>
                    <a:lnTo>
                      <a:pt x="184" y="93"/>
                    </a:lnTo>
                    <a:lnTo>
                      <a:pt x="184" y="100"/>
                    </a:lnTo>
                    <a:lnTo>
                      <a:pt x="185" y="108"/>
                    </a:lnTo>
                    <a:lnTo>
                      <a:pt x="185" y="116"/>
                    </a:lnTo>
                    <a:lnTo>
                      <a:pt x="185" y="125"/>
                    </a:lnTo>
                    <a:lnTo>
                      <a:pt x="185" y="135"/>
                    </a:lnTo>
                    <a:lnTo>
                      <a:pt x="183" y="145"/>
                    </a:lnTo>
                    <a:lnTo>
                      <a:pt x="181" y="155"/>
                    </a:lnTo>
                    <a:lnTo>
                      <a:pt x="179" y="164"/>
                    </a:lnTo>
                    <a:lnTo>
                      <a:pt x="175" y="172"/>
                    </a:lnTo>
                    <a:lnTo>
                      <a:pt x="172" y="181"/>
                    </a:lnTo>
                    <a:lnTo>
                      <a:pt x="168" y="189"/>
                    </a:lnTo>
                    <a:lnTo>
                      <a:pt x="163" y="197"/>
                    </a:lnTo>
                    <a:lnTo>
                      <a:pt x="157" y="204"/>
                    </a:lnTo>
                    <a:lnTo>
                      <a:pt x="152" y="213"/>
                    </a:lnTo>
                    <a:lnTo>
                      <a:pt x="145" y="220"/>
                    </a:lnTo>
                    <a:lnTo>
                      <a:pt x="139" y="227"/>
                    </a:lnTo>
                    <a:lnTo>
                      <a:pt x="132" y="235"/>
                    </a:lnTo>
                    <a:lnTo>
                      <a:pt x="124" y="242"/>
                    </a:lnTo>
                    <a:lnTo>
                      <a:pt x="116" y="248"/>
                    </a:lnTo>
                    <a:lnTo>
                      <a:pt x="109" y="255"/>
                    </a:lnTo>
                    <a:lnTo>
                      <a:pt x="107" y="258"/>
                    </a:lnTo>
                    <a:lnTo>
                      <a:pt x="103" y="260"/>
                    </a:lnTo>
                    <a:lnTo>
                      <a:pt x="100" y="263"/>
                    </a:lnTo>
                    <a:lnTo>
                      <a:pt x="97" y="266"/>
                    </a:lnTo>
                    <a:lnTo>
                      <a:pt x="89" y="270"/>
                    </a:lnTo>
                    <a:lnTo>
                      <a:pt x="85" y="274"/>
                    </a:lnTo>
                    <a:lnTo>
                      <a:pt x="81" y="275"/>
                    </a:lnTo>
                    <a:lnTo>
                      <a:pt x="79" y="278"/>
                    </a:lnTo>
                    <a:lnTo>
                      <a:pt x="75" y="279"/>
                    </a:lnTo>
                    <a:lnTo>
                      <a:pt x="72" y="280"/>
                    </a:lnTo>
                    <a:lnTo>
                      <a:pt x="69" y="283"/>
                    </a:lnTo>
                    <a:lnTo>
                      <a:pt x="67" y="284"/>
                    </a:lnTo>
                    <a:lnTo>
                      <a:pt x="63" y="287"/>
                    </a:lnTo>
                    <a:lnTo>
                      <a:pt x="60" y="290"/>
                    </a:lnTo>
                    <a:lnTo>
                      <a:pt x="55" y="291"/>
                    </a:lnTo>
                    <a:lnTo>
                      <a:pt x="51" y="295"/>
                    </a:lnTo>
                    <a:lnTo>
                      <a:pt x="47" y="296"/>
                    </a:lnTo>
                    <a:lnTo>
                      <a:pt x="44" y="300"/>
                    </a:lnTo>
                    <a:lnTo>
                      <a:pt x="40" y="303"/>
                    </a:lnTo>
                    <a:lnTo>
                      <a:pt x="36" y="306"/>
                    </a:lnTo>
                    <a:lnTo>
                      <a:pt x="33" y="310"/>
                    </a:lnTo>
                    <a:lnTo>
                      <a:pt x="31" y="312"/>
                    </a:lnTo>
                    <a:lnTo>
                      <a:pt x="27" y="315"/>
                    </a:lnTo>
                    <a:lnTo>
                      <a:pt x="24" y="319"/>
                    </a:lnTo>
                    <a:lnTo>
                      <a:pt x="21" y="322"/>
                    </a:lnTo>
                    <a:lnTo>
                      <a:pt x="20" y="327"/>
                    </a:lnTo>
                    <a:lnTo>
                      <a:pt x="17" y="331"/>
                    </a:lnTo>
                    <a:lnTo>
                      <a:pt x="16" y="335"/>
                    </a:lnTo>
                    <a:lnTo>
                      <a:pt x="16" y="340"/>
                    </a:lnTo>
                    <a:lnTo>
                      <a:pt x="15" y="346"/>
                    </a:lnTo>
                    <a:lnTo>
                      <a:pt x="13" y="350"/>
                    </a:lnTo>
                    <a:lnTo>
                      <a:pt x="11" y="352"/>
                    </a:lnTo>
                    <a:lnTo>
                      <a:pt x="8" y="354"/>
                    </a:lnTo>
                    <a:lnTo>
                      <a:pt x="7" y="355"/>
                    </a:lnTo>
                    <a:lnTo>
                      <a:pt x="3" y="354"/>
                    </a:lnTo>
                    <a:lnTo>
                      <a:pt x="1" y="352"/>
                    </a:lnTo>
                    <a:lnTo>
                      <a:pt x="0" y="348"/>
                    </a:lnTo>
                    <a:lnTo>
                      <a:pt x="1" y="344"/>
                    </a:lnTo>
                    <a:lnTo>
                      <a:pt x="3" y="338"/>
                    </a:lnTo>
                    <a:lnTo>
                      <a:pt x="3" y="332"/>
                    </a:lnTo>
                    <a:lnTo>
                      <a:pt x="5" y="326"/>
                    </a:lnTo>
                    <a:lnTo>
                      <a:pt x="7" y="322"/>
                    </a:lnTo>
                    <a:lnTo>
                      <a:pt x="8" y="315"/>
                    </a:lnTo>
                    <a:lnTo>
                      <a:pt x="11" y="311"/>
                    </a:lnTo>
                    <a:lnTo>
                      <a:pt x="13" y="306"/>
                    </a:lnTo>
                    <a:lnTo>
                      <a:pt x="17" y="302"/>
                    </a:lnTo>
                    <a:lnTo>
                      <a:pt x="20" y="296"/>
                    </a:lnTo>
                    <a:lnTo>
                      <a:pt x="23" y="294"/>
                    </a:lnTo>
                    <a:lnTo>
                      <a:pt x="27" y="288"/>
                    </a:lnTo>
                    <a:lnTo>
                      <a:pt x="31" y="286"/>
                    </a:lnTo>
                    <a:lnTo>
                      <a:pt x="33" y="282"/>
                    </a:lnTo>
                    <a:lnTo>
                      <a:pt x="39" y="278"/>
                    </a:lnTo>
                    <a:lnTo>
                      <a:pt x="43" y="275"/>
                    </a:lnTo>
                    <a:lnTo>
                      <a:pt x="49" y="271"/>
                    </a:lnTo>
                    <a:lnTo>
                      <a:pt x="52" y="268"/>
                    </a:lnTo>
                    <a:lnTo>
                      <a:pt x="55" y="267"/>
                    </a:lnTo>
                    <a:lnTo>
                      <a:pt x="59" y="266"/>
                    </a:lnTo>
                    <a:lnTo>
                      <a:pt x="61" y="264"/>
                    </a:lnTo>
                    <a:lnTo>
                      <a:pt x="64" y="263"/>
                    </a:lnTo>
                    <a:lnTo>
                      <a:pt x="68" y="260"/>
                    </a:lnTo>
                    <a:lnTo>
                      <a:pt x="71" y="260"/>
                    </a:lnTo>
                    <a:lnTo>
                      <a:pt x="75" y="259"/>
                    </a:lnTo>
                    <a:lnTo>
                      <a:pt x="77" y="258"/>
                    </a:lnTo>
                    <a:lnTo>
                      <a:pt x="81" y="255"/>
                    </a:lnTo>
                    <a:lnTo>
                      <a:pt x="84" y="254"/>
                    </a:lnTo>
                    <a:lnTo>
                      <a:pt x="87" y="252"/>
                    </a:lnTo>
                    <a:lnTo>
                      <a:pt x="91" y="250"/>
                    </a:lnTo>
                    <a:lnTo>
                      <a:pt x="95" y="248"/>
                    </a:lnTo>
                    <a:lnTo>
                      <a:pt x="99" y="247"/>
                    </a:lnTo>
                    <a:lnTo>
                      <a:pt x="101" y="244"/>
                    </a:lnTo>
                    <a:lnTo>
                      <a:pt x="108" y="237"/>
                    </a:lnTo>
                    <a:lnTo>
                      <a:pt x="115" y="231"/>
                    </a:lnTo>
                    <a:lnTo>
                      <a:pt x="121" y="224"/>
                    </a:lnTo>
                    <a:lnTo>
                      <a:pt x="128" y="219"/>
                    </a:lnTo>
                    <a:lnTo>
                      <a:pt x="133" y="209"/>
                    </a:lnTo>
                    <a:lnTo>
                      <a:pt x="139" y="204"/>
                    </a:lnTo>
                    <a:lnTo>
                      <a:pt x="143" y="197"/>
                    </a:lnTo>
                    <a:lnTo>
                      <a:pt x="148" y="191"/>
                    </a:lnTo>
                    <a:lnTo>
                      <a:pt x="151" y="183"/>
                    </a:lnTo>
                    <a:lnTo>
                      <a:pt x="155" y="176"/>
                    </a:lnTo>
                    <a:lnTo>
                      <a:pt x="157" y="168"/>
                    </a:lnTo>
                    <a:lnTo>
                      <a:pt x="160" y="160"/>
                    </a:lnTo>
                    <a:lnTo>
                      <a:pt x="163" y="151"/>
                    </a:lnTo>
                    <a:lnTo>
                      <a:pt x="164" y="143"/>
                    </a:lnTo>
                    <a:lnTo>
                      <a:pt x="165" y="133"/>
                    </a:lnTo>
                    <a:lnTo>
                      <a:pt x="167" y="125"/>
                    </a:lnTo>
                    <a:lnTo>
                      <a:pt x="167" y="116"/>
                    </a:lnTo>
                    <a:lnTo>
                      <a:pt x="167" y="108"/>
                    </a:lnTo>
                    <a:lnTo>
                      <a:pt x="167" y="100"/>
                    </a:lnTo>
                    <a:lnTo>
                      <a:pt x="167" y="93"/>
                    </a:lnTo>
                    <a:lnTo>
                      <a:pt x="165" y="85"/>
                    </a:lnTo>
                    <a:lnTo>
                      <a:pt x="165" y="79"/>
                    </a:lnTo>
                    <a:lnTo>
                      <a:pt x="164" y="72"/>
                    </a:lnTo>
                    <a:lnTo>
                      <a:pt x="164" y="65"/>
                    </a:lnTo>
                    <a:lnTo>
                      <a:pt x="163" y="59"/>
                    </a:lnTo>
                    <a:lnTo>
                      <a:pt x="163" y="52"/>
                    </a:lnTo>
                    <a:lnTo>
                      <a:pt x="163" y="44"/>
                    </a:lnTo>
                    <a:lnTo>
                      <a:pt x="161" y="37"/>
                    </a:lnTo>
                    <a:lnTo>
                      <a:pt x="161" y="31"/>
                    </a:lnTo>
                    <a:lnTo>
                      <a:pt x="161" y="23"/>
                    </a:lnTo>
                    <a:lnTo>
                      <a:pt x="161" y="15"/>
                    </a:lnTo>
                    <a:lnTo>
                      <a:pt x="161" y="7"/>
                    </a:lnTo>
                    <a:lnTo>
                      <a:pt x="161" y="4"/>
                    </a:lnTo>
                    <a:lnTo>
                      <a:pt x="163" y="1"/>
                    </a:lnTo>
                    <a:lnTo>
                      <a:pt x="164" y="0"/>
                    </a:lnTo>
                    <a:lnTo>
                      <a:pt x="167" y="0"/>
                    </a:lnTo>
                    <a:lnTo>
                      <a:pt x="168" y="0"/>
                    </a:lnTo>
                    <a:lnTo>
                      <a:pt x="169" y="1"/>
                    </a:lnTo>
                    <a:lnTo>
                      <a:pt x="171" y="4"/>
                    </a:lnTo>
                    <a:lnTo>
                      <a:pt x="172" y="7"/>
                    </a:lnTo>
                    <a:close/>
                  </a:path>
                </a:pathLst>
              </a:custGeom>
              <a:solidFill>
                <a:srgbClr val="FFBD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0" name="Freeform 87"/>
              <p:cNvSpPr>
                <a:spLocks/>
              </p:cNvSpPr>
              <p:nvPr/>
            </p:nvSpPr>
            <p:spPr bwMode="auto">
              <a:xfrm>
                <a:off x="3864" y="1443"/>
                <a:ext cx="128" cy="160"/>
              </a:xfrm>
              <a:custGeom>
                <a:avLst/>
                <a:gdLst>
                  <a:gd name="T0" fmla="*/ 113 w 128"/>
                  <a:gd name="T1" fmla="*/ 29 h 160"/>
                  <a:gd name="T2" fmla="*/ 106 w 128"/>
                  <a:gd name="T3" fmla="*/ 28 h 160"/>
                  <a:gd name="T4" fmla="*/ 100 w 128"/>
                  <a:gd name="T5" fmla="*/ 28 h 160"/>
                  <a:gd name="T6" fmla="*/ 93 w 128"/>
                  <a:gd name="T7" fmla="*/ 28 h 160"/>
                  <a:gd name="T8" fmla="*/ 82 w 128"/>
                  <a:gd name="T9" fmla="*/ 28 h 160"/>
                  <a:gd name="T10" fmla="*/ 69 w 128"/>
                  <a:gd name="T11" fmla="*/ 30 h 160"/>
                  <a:gd name="T12" fmla="*/ 56 w 128"/>
                  <a:gd name="T13" fmla="*/ 36 h 160"/>
                  <a:gd name="T14" fmla="*/ 45 w 128"/>
                  <a:gd name="T15" fmla="*/ 42 h 160"/>
                  <a:gd name="T16" fmla="*/ 36 w 128"/>
                  <a:gd name="T17" fmla="*/ 52 h 160"/>
                  <a:gd name="T18" fmla="*/ 29 w 128"/>
                  <a:gd name="T19" fmla="*/ 64 h 160"/>
                  <a:gd name="T20" fmla="*/ 24 w 128"/>
                  <a:gd name="T21" fmla="*/ 76 h 160"/>
                  <a:gd name="T22" fmla="*/ 20 w 128"/>
                  <a:gd name="T23" fmla="*/ 89 h 160"/>
                  <a:gd name="T24" fmla="*/ 20 w 128"/>
                  <a:gd name="T25" fmla="*/ 100 h 160"/>
                  <a:gd name="T26" fmla="*/ 18 w 128"/>
                  <a:gd name="T27" fmla="*/ 106 h 160"/>
                  <a:gd name="T28" fmla="*/ 18 w 128"/>
                  <a:gd name="T29" fmla="*/ 113 h 160"/>
                  <a:gd name="T30" fmla="*/ 20 w 128"/>
                  <a:gd name="T31" fmla="*/ 121 h 160"/>
                  <a:gd name="T32" fmla="*/ 21 w 128"/>
                  <a:gd name="T33" fmla="*/ 128 h 160"/>
                  <a:gd name="T34" fmla="*/ 22 w 128"/>
                  <a:gd name="T35" fmla="*/ 133 h 160"/>
                  <a:gd name="T36" fmla="*/ 26 w 128"/>
                  <a:gd name="T37" fmla="*/ 141 h 160"/>
                  <a:gd name="T38" fmla="*/ 34 w 128"/>
                  <a:gd name="T39" fmla="*/ 144 h 160"/>
                  <a:gd name="T40" fmla="*/ 44 w 128"/>
                  <a:gd name="T41" fmla="*/ 146 h 160"/>
                  <a:gd name="T42" fmla="*/ 53 w 128"/>
                  <a:gd name="T43" fmla="*/ 146 h 160"/>
                  <a:gd name="T44" fmla="*/ 61 w 128"/>
                  <a:gd name="T45" fmla="*/ 141 h 160"/>
                  <a:gd name="T46" fmla="*/ 68 w 128"/>
                  <a:gd name="T47" fmla="*/ 136 h 160"/>
                  <a:gd name="T48" fmla="*/ 72 w 128"/>
                  <a:gd name="T49" fmla="*/ 136 h 160"/>
                  <a:gd name="T50" fmla="*/ 76 w 128"/>
                  <a:gd name="T51" fmla="*/ 138 h 160"/>
                  <a:gd name="T52" fmla="*/ 70 w 128"/>
                  <a:gd name="T53" fmla="*/ 146 h 160"/>
                  <a:gd name="T54" fmla="*/ 62 w 128"/>
                  <a:gd name="T55" fmla="*/ 152 h 160"/>
                  <a:gd name="T56" fmla="*/ 56 w 128"/>
                  <a:gd name="T57" fmla="*/ 156 h 160"/>
                  <a:gd name="T58" fmla="*/ 49 w 128"/>
                  <a:gd name="T59" fmla="*/ 158 h 160"/>
                  <a:gd name="T60" fmla="*/ 41 w 128"/>
                  <a:gd name="T61" fmla="*/ 160 h 160"/>
                  <a:gd name="T62" fmla="*/ 34 w 128"/>
                  <a:gd name="T63" fmla="*/ 160 h 160"/>
                  <a:gd name="T64" fmla="*/ 28 w 128"/>
                  <a:gd name="T65" fmla="*/ 158 h 160"/>
                  <a:gd name="T66" fmla="*/ 21 w 128"/>
                  <a:gd name="T67" fmla="*/ 157 h 160"/>
                  <a:gd name="T68" fmla="*/ 16 w 128"/>
                  <a:gd name="T69" fmla="*/ 154 h 160"/>
                  <a:gd name="T70" fmla="*/ 12 w 128"/>
                  <a:gd name="T71" fmla="*/ 150 h 160"/>
                  <a:gd name="T72" fmla="*/ 8 w 128"/>
                  <a:gd name="T73" fmla="*/ 144 h 160"/>
                  <a:gd name="T74" fmla="*/ 5 w 128"/>
                  <a:gd name="T75" fmla="*/ 136 h 160"/>
                  <a:gd name="T76" fmla="*/ 2 w 128"/>
                  <a:gd name="T77" fmla="*/ 126 h 160"/>
                  <a:gd name="T78" fmla="*/ 1 w 128"/>
                  <a:gd name="T79" fmla="*/ 117 h 160"/>
                  <a:gd name="T80" fmla="*/ 0 w 128"/>
                  <a:gd name="T81" fmla="*/ 106 h 160"/>
                  <a:gd name="T82" fmla="*/ 0 w 128"/>
                  <a:gd name="T83" fmla="*/ 97 h 160"/>
                  <a:gd name="T84" fmla="*/ 1 w 128"/>
                  <a:gd name="T85" fmla="*/ 82 h 160"/>
                  <a:gd name="T86" fmla="*/ 5 w 128"/>
                  <a:gd name="T87" fmla="*/ 64 h 160"/>
                  <a:gd name="T88" fmla="*/ 12 w 128"/>
                  <a:gd name="T89" fmla="*/ 48 h 160"/>
                  <a:gd name="T90" fmla="*/ 21 w 128"/>
                  <a:gd name="T91" fmla="*/ 33 h 160"/>
                  <a:gd name="T92" fmla="*/ 33 w 128"/>
                  <a:gd name="T93" fmla="*/ 20 h 160"/>
                  <a:gd name="T94" fmla="*/ 46 w 128"/>
                  <a:gd name="T95" fmla="*/ 10 h 160"/>
                  <a:gd name="T96" fmla="*/ 62 w 128"/>
                  <a:gd name="T97" fmla="*/ 4 h 160"/>
                  <a:gd name="T98" fmla="*/ 80 w 128"/>
                  <a:gd name="T99" fmla="*/ 0 h 160"/>
                  <a:gd name="T100" fmla="*/ 94 w 128"/>
                  <a:gd name="T101" fmla="*/ 0 h 160"/>
                  <a:gd name="T102" fmla="*/ 102 w 128"/>
                  <a:gd name="T103" fmla="*/ 1 h 160"/>
                  <a:gd name="T104" fmla="*/ 109 w 128"/>
                  <a:gd name="T105" fmla="*/ 4 h 160"/>
                  <a:gd name="T106" fmla="*/ 116 w 128"/>
                  <a:gd name="T107" fmla="*/ 6 h 160"/>
                  <a:gd name="T108" fmla="*/ 125 w 128"/>
                  <a:gd name="T109" fmla="*/ 12 h 160"/>
                  <a:gd name="T110" fmla="*/ 128 w 128"/>
                  <a:gd name="T111" fmla="*/ 20 h 160"/>
                  <a:gd name="T112" fmla="*/ 126 w 128"/>
                  <a:gd name="T113" fmla="*/ 28 h 160"/>
                  <a:gd name="T114" fmla="*/ 120 w 128"/>
                  <a:gd name="T115" fmla="*/ 30 h 160"/>
                  <a:gd name="T116" fmla="*/ 116 w 128"/>
                  <a:gd name="T117" fmla="*/ 30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 h="160">
                    <a:moveTo>
                      <a:pt x="116" y="30"/>
                    </a:moveTo>
                    <a:lnTo>
                      <a:pt x="113" y="29"/>
                    </a:lnTo>
                    <a:lnTo>
                      <a:pt x="109" y="28"/>
                    </a:lnTo>
                    <a:lnTo>
                      <a:pt x="106" y="28"/>
                    </a:lnTo>
                    <a:lnTo>
                      <a:pt x="102" y="28"/>
                    </a:lnTo>
                    <a:lnTo>
                      <a:pt x="100" y="28"/>
                    </a:lnTo>
                    <a:lnTo>
                      <a:pt x="96" y="28"/>
                    </a:lnTo>
                    <a:lnTo>
                      <a:pt x="93" y="28"/>
                    </a:lnTo>
                    <a:lnTo>
                      <a:pt x="90" y="28"/>
                    </a:lnTo>
                    <a:lnTo>
                      <a:pt x="82" y="28"/>
                    </a:lnTo>
                    <a:lnTo>
                      <a:pt x="74" y="28"/>
                    </a:lnTo>
                    <a:lnTo>
                      <a:pt x="69" y="30"/>
                    </a:lnTo>
                    <a:lnTo>
                      <a:pt x="62" y="33"/>
                    </a:lnTo>
                    <a:lnTo>
                      <a:pt x="56" y="36"/>
                    </a:lnTo>
                    <a:lnTo>
                      <a:pt x="50" y="38"/>
                    </a:lnTo>
                    <a:lnTo>
                      <a:pt x="45" y="42"/>
                    </a:lnTo>
                    <a:lnTo>
                      <a:pt x="41" y="48"/>
                    </a:lnTo>
                    <a:lnTo>
                      <a:pt x="36" y="52"/>
                    </a:lnTo>
                    <a:lnTo>
                      <a:pt x="32" y="57"/>
                    </a:lnTo>
                    <a:lnTo>
                      <a:pt x="29" y="64"/>
                    </a:lnTo>
                    <a:lnTo>
                      <a:pt x="26" y="69"/>
                    </a:lnTo>
                    <a:lnTo>
                      <a:pt x="24" y="76"/>
                    </a:lnTo>
                    <a:lnTo>
                      <a:pt x="21" y="82"/>
                    </a:lnTo>
                    <a:lnTo>
                      <a:pt x="20" y="89"/>
                    </a:lnTo>
                    <a:lnTo>
                      <a:pt x="20" y="97"/>
                    </a:lnTo>
                    <a:lnTo>
                      <a:pt x="20" y="100"/>
                    </a:lnTo>
                    <a:lnTo>
                      <a:pt x="18" y="102"/>
                    </a:lnTo>
                    <a:lnTo>
                      <a:pt x="18" y="106"/>
                    </a:lnTo>
                    <a:lnTo>
                      <a:pt x="18" y="110"/>
                    </a:lnTo>
                    <a:lnTo>
                      <a:pt x="18" y="113"/>
                    </a:lnTo>
                    <a:lnTo>
                      <a:pt x="18" y="117"/>
                    </a:lnTo>
                    <a:lnTo>
                      <a:pt x="20" y="121"/>
                    </a:lnTo>
                    <a:lnTo>
                      <a:pt x="21" y="125"/>
                    </a:lnTo>
                    <a:lnTo>
                      <a:pt x="21" y="128"/>
                    </a:lnTo>
                    <a:lnTo>
                      <a:pt x="21" y="130"/>
                    </a:lnTo>
                    <a:lnTo>
                      <a:pt x="22" y="133"/>
                    </a:lnTo>
                    <a:lnTo>
                      <a:pt x="24" y="137"/>
                    </a:lnTo>
                    <a:lnTo>
                      <a:pt x="26" y="141"/>
                    </a:lnTo>
                    <a:lnTo>
                      <a:pt x="29" y="144"/>
                    </a:lnTo>
                    <a:lnTo>
                      <a:pt x="34" y="144"/>
                    </a:lnTo>
                    <a:lnTo>
                      <a:pt x="40" y="145"/>
                    </a:lnTo>
                    <a:lnTo>
                      <a:pt x="44" y="146"/>
                    </a:lnTo>
                    <a:lnTo>
                      <a:pt x="49" y="146"/>
                    </a:lnTo>
                    <a:lnTo>
                      <a:pt x="53" y="146"/>
                    </a:lnTo>
                    <a:lnTo>
                      <a:pt x="57" y="144"/>
                    </a:lnTo>
                    <a:lnTo>
                      <a:pt x="61" y="141"/>
                    </a:lnTo>
                    <a:lnTo>
                      <a:pt x="65" y="138"/>
                    </a:lnTo>
                    <a:lnTo>
                      <a:pt x="68" y="136"/>
                    </a:lnTo>
                    <a:lnTo>
                      <a:pt x="69" y="136"/>
                    </a:lnTo>
                    <a:lnTo>
                      <a:pt x="72" y="136"/>
                    </a:lnTo>
                    <a:lnTo>
                      <a:pt x="74" y="136"/>
                    </a:lnTo>
                    <a:lnTo>
                      <a:pt x="76" y="138"/>
                    </a:lnTo>
                    <a:lnTo>
                      <a:pt x="74" y="144"/>
                    </a:lnTo>
                    <a:lnTo>
                      <a:pt x="70" y="146"/>
                    </a:lnTo>
                    <a:lnTo>
                      <a:pt x="66" y="149"/>
                    </a:lnTo>
                    <a:lnTo>
                      <a:pt x="62" y="152"/>
                    </a:lnTo>
                    <a:lnTo>
                      <a:pt x="60" y="154"/>
                    </a:lnTo>
                    <a:lnTo>
                      <a:pt x="56" y="156"/>
                    </a:lnTo>
                    <a:lnTo>
                      <a:pt x="52" y="157"/>
                    </a:lnTo>
                    <a:lnTo>
                      <a:pt x="49" y="158"/>
                    </a:lnTo>
                    <a:lnTo>
                      <a:pt x="45" y="160"/>
                    </a:lnTo>
                    <a:lnTo>
                      <a:pt x="41" y="160"/>
                    </a:lnTo>
                    <a:lnTo>
                      <a:pt x="38" y="160"/>
                    </a:lnTo>
                    <a:lnTo>
                      <a:pt x="34" y="160"/>
                    </a:lnTo>
                    <a:lnTo>
                      <a:pt x="30" y="160"/>
                    </a:lnTo>
                    <a:lnTo>
                      <a:pt x="28" y="158"/>
                    </a:lnTo>
                    <a:lnTo>
                      <a:pt x="24" y="158"/>
                    </a:lnTo>
                    <a:lnTo>
                      <a:pt x="21" y="157"/>
                    </a:lnTo>
                    <a:lnTo>
                      <a:pt x="18" y="156"/>
                    </a:lnTo>
                    <a:lnTo>
                      <a:pt x="16" y="154"/>
                    </a:lnTo>
                    <a:lnTo>
                      <a:pt x="13" y="153"/>
                    </a:lnTo>
                    <a:lnTo>
                      <a:pt x="12" y="150"/>
                    </a:lnTo>
                    <a:lnTo>
                      <a:pt x="10" y="148"/>
                    </a:lnTo>
                    <a:lnTo>
                      <a:pt x="8" y="144"/>
                    </a:lnTo>
                    <a:lnTo>
                      <a:pt x="6" y="141"/>
                    </a:lnTo>
                    <a:lnTo>
                      <a:pt x="5" y="136"/>
                    </a:lnTo>
                    <a:lnTo>
                      <a:pt x="4" y="132"/>
                    </a:lnTo>
                    <a:lnTo>
                      <a:pt x="2" y="126"/>
                    </a:lnTo>
                    <a:lnTo>
                      <a:pt x="2" y="122"/>
                    </a:lnTo>
                    <a:lnTo>
                      <a:pt x="1" y="117"/>
                    </a:lnTo>
                    <a:lnTo>
                      <a:pt x="1" y="112"/>
                    </a:lnTo>
                    <a:lnTo>
                      <a:pt x="0" y="106"/>
                    </a:lnTo>
                    <a:lnTo>
                      <a:pt x="0" y="101"/>
                    </a:lnTo>
                    <a:lnTo>
                      <a:pt x="0" y="97"/>
                    </a:lnTo>
                    <a:lnTo>
                      <a:pt x="1" y="92"/>
                    </a:lnTo>
                    <a:lnTo>
                      <a:pt x="1" y="82"/>
                    </a:lnTo>
                    <a:lnTo>
                      <a:pt x="4" y="73"/>
                    </a:lnTo>
                    <a:lnTo>
                      <a:pt x="5" y="64"/>
                    </a:lnTo>
                    <a:lnTo>
                      <a:pt x="8" y="56"/>
                    </a:lnTo>
                    <a:lnTo>
                      <a:pt x="12" y="48"/>
                    </a:lnTo>
                    <a:lnTo>
                      <a:pt x="16" y="40"/>
                    </a:lnTo>
                    <a:lnTo>
                      <a:pt x="21" y="33"/>
                    </a:lnTo>
                    <a:lnTo>
                      <a:pt x="26" y="26"/>
                    </a:lnTo>
                    <a:lnTo>
                      <a:pt x="33" y="20"/>
                    </a:lnTo>
                    <a:lnTo>
                      <a:pt x="38" y="14"/>
                    </a:lnTo>
                    <a:lnTo>
                      <a:pt x="46" y="10"/>
                    </a:lnTo>
                    <a:lnTo>
                      <a:pt x="54" y="8"/>
                    </a:lnTo>
                    <a:lnTo>
                      <a:pt x="62" y="4"/>
                    </a:lnTo>
                    <a:lnTo>
                      <a:pt x="70" y="2"/>
                    </a:lnTo>
                    <a:lnTo>
                      <a:pt x="80" y="0"/>
                    </a:lnTo>
                    <a:lnTo>
                      <a:pt x="90" y="0"/>
                    </a:lnTo>
                    <a:lnTo>
                      <a:pt x="94" y="0"/>
                    </a:lnTo>
                    <a:lnTo>
                      <a:pt x="98" y="0"/>
                    </a:lnTo>
                    <a:lnTo>
                      <a:pt x="102" y="1"/>
                    </a:lnTo>
                    <a:lnTo>
                      <a:pt x="106" y="2"/>
                    </a:lnTo>
                    <a:lnTo>
                      <a:pt x="109" y="4"/>
                    </a:lnTo>
                    <a:lnTo>
                      <a:pt x="113" y="5"/>
                    </a:lnTo>
                    <a:lnTo>
                      <a:pt x="116" y="6"/>
                    </a:lnTo>
                    <a:lnTo>
                      <a:pt x="121" y="9"/>
                    </a:lnTo>
                    <a:lnTo>
                      <a:pt x="125" y="12"/>
                    </a:lnTo>
                    <a:lnTo>
                      <a:pt x="126" y="16"/>
                    </a:lnTo>
                    <a:lnTo>
                      <a:pt x="128" y="20"/>
                    </a:lnTo>
                    <a:lnTo>
                      <a:pt x="128" y="25"/>
                    </a:lnTo>
                    <a:lnTo>
                      <a:pt x="126" y="28"/>
                    </a:lnTo>
                    <a:lnTo>
                      <a:pt x="122" y="30"/>
                    </a:lnTo>
                    <a:lnTo>
                      <a:pt x="120" y="30"/>
                    </a:lnTo>
                    <a:lnTo>
                      <a:pt x="116"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1" name="Freeform 88"/>
              <p:cNvSpPr>
                <a:spLocks/>
              </p:cNvSpPr>
              <p:nvPr/>
            </p:nvSpPr>
            <p:spPr bwMode="auto">
              <a:xfrm>
                <a:off x="3969" y="1451"/>
                <a:ext cx="170" cy="219"/>
              </a:xfrm>
              <a:custGeom>
                <a:avLst/>
                <a:gdLst>
                  <a:gd name="T0" fmla="*/ 27 w 170"/>
                  <a:gd name="T1" fmla="*/ 13 h 219"/>
                  <a:gd name="T2" fmla="*/ 36 w 170"/>
                  <a:gd name="T3" fmla="*/ 25 h 219"/>
                  <a:gd name="T4" fmla="*/ 40 w 170"/>
                  <a:gd name="T5" fmla="*/ 41 h 219"/>
                  <a:gd name="T6" fmla="*/ 39 w 170"/>
                  <a:gd name="T7" fmla="*/ 58 h 219"/>
                  <a:gd name="T8" fmla="*/ 35 w 170"/>
                  <a:gd name="T9" fmla="*/ 81 h 219"/>
                  <a:gd name="T10" fmla="*/ 28 w 170"/>
                  <a:gd name="T11" fmla="*/ 104 h 219"/>
                  <a:gd name="T12" fmla="*/ 27 w 170"/>
                  <a:gd name="T13" fmla="*/ 118 h 219"/>
                  <a:gd name="T14" fmla="*/ 31 w 170"/>
                  <a:gd name="T15" fmla="*/ 130 h 219"/>
                  <a:gd name="T16" fmla="*/ 41 w 170"/>
                  <a:gd name="T17" fmla="*/ 140 h 219"/>
                  <a:gd name="T18" fmla="*/ 52 w 170"/>
                  <a:gd name="T19" fmla="*/ 144 h 219"/>
                  <a:gd name="T20" fmla="*/ 64 w 170"/>
                  <a:gd name="T21" fmla="*/ 145 h 219"/>
                  <a:gd name="T22" fmla="*/ 76 w 170"/>
                  <a:gd name="T23" fmla="*/ 142 h 219"/>
                  <a:gd name="T24" fmla="*/ 89 w 170"/>
                  <a:gd name="T25" fmla="*/ 142 h 219"/>
                  <a:gd name="T26" fmla="*/ 105 w 170"/>
                  <a:gd name="T27" fmla="*/ 142 h 219"/>
                  <a:gd name="T28" fmla="*/ 124 w 170"/>
                  <a:gd name="T29" fmla="*/ 146 h 219"/>
                  <a:gd name="T30" fmla="*/ 138 w 170"/>
                  <a:gd name="T31" fmla="*/ 156 h 219"/>
                  <a:gd name="T32" fmla="*/ 151 w 170"/>
                  <a:gd name="T33" fmla="*/ 170 h 219"/>
                  <a:gd name="T34" fmla="*/ 160 w 170"/>
                  <a:gd name="T35" fmla="*/ 188 h 219"/>
                  <a:gd name="T36" fmla="*/ 170 w 170"/>
                  <a:gd name="T37" fmla="*/ 209 h 219"/>
                  <a:gd name="T38" fmla="*/ 167 w 170"/>
                  <a:gd name="T39" fmla="*/ 217 h 219"/>
                  <a:gd name="T40" fmla="*/ 160 w 170"/>
                  <a:gd name="T41" fmla="*/ 219 h 219"/>
                  <a:gd name="T42" fmla="*/ 154 w 170"/>
                  <a:gd name="T43" fmla="*/ 209 h 219"/>
                  <a:gd name="T44" fmla="*/ 146 w 170"/>
                  <a:gd name="T45" fmla="*/ 194 h 219"/>
                  <a:gd name="T46" fmla="*/ 138 w 170"/>
                  <a:gd name="T47" fmla="*/ 181 h 219"/>
                  <a:gd name="T48" fmla="*/ 127 w 170"/>
                  <a:gd name="T49" fmla="*/ 172 h 219"/>
                  <a:gd name="T50" fmla="*/ 115 w 170"/>
                  <a:gd name="T51" fmla="*/ 166 h 219"/>
                  <a:gd name="T52" fmla="*/ 99 w 170"/>
                  <a:gd name="T53" fmla="*/ 164 h 219"/>
                  <a:gd name="T54" fmla="*/ 81 w 170"/>
                  <a:gd name="T55" fmla="*/ 165 h 219"/>
                  <a:gd name="T56" fmla="*/ 65 w 170"/>
                  <a:gd name="T57" fmla="*/ 166 h 219"/>
                  <a:gd name="T58" fmla="*/ 51 w 170"/>
                  <a:gd name="T59" fmla="*/ 166 h 219"/>
                  <a:gd name="T60" fmla="*/ 36 w 170"/>
                  <a:gd name="T61" fmla="*/ 164 h 219"/>
                  <a:gd name="T62" fmla="*/ 21 w 170"/>
                  <a:gd name="T63" fmla="*/ 157 h 219"/>
                  <a:gd name="T64" fmla="*/ 11 w 170"/>
                  <a:gd name="T65" fmla="*/ 148 h 219"/>
                  <a:gd name="T66" fmla="*/ 4 w 170"/>
                  <a:gd name="T67" fmla="*/ 137 h 219"/>
                  <a:gd name="T68" fmla="*/ 1 w 170"/>
                  <a:gd name="T69" fmla="*/ 125 h 219"/>
                  <a:gd name="T70" fmla="*/ 0 w 170"/>
                  <a:gd name="T71" fmla="*/ 112 h 219"/>
                  <a:gd name="T72" fmla="*/ 3 w 170"/>
                  <a:gd name="T73" fmla="*/ 100 h 219"/>
                  <a:gd name="T74" fmla="*/ 9 w 170"/>
                  <a:gd name="T75" fmla="*/ 86 h 219"/>
                  <a:gd name="T76" fmla="*/ 16 w 170"/>
                  <a:gd name="T77" fmla="*/ 72 h 219"/>
                  <a:gd name="T78" fmla="*/ 20 w 170"/>
                  <a:gd name="T79" fmla="*/ 56 h 219"/>
                  <a:gd name="T80" fmla="*/ 19 w 170"/>
                  <a:gd name="T81" fmla="*/ 41 h 219"/>
                  <a:gd name="T82" fmla="*/ 13 w 170"/>
                  <a:gd name="T83" fmla="*/ 25 h 219"/>
                  <a:gd name="T84" fmla="*/ 4 w 170"/>
                  <a:gd name="T85" fmla="*/ 10 h 219"/>
                  <a:gd name="T86" fmla="*/ 4 w 170"/>
                  <a:gd name="T87" fmla="*/ 1 h 219"/>
                  <a:gd name="T88" fmla="*/ 15 w 170"/>
                  <a:gd name="T89" fmla="*/ 1 h 219"/>
                  <a:gd name="T90" fmla="*/ 20 w 170"/>
                  <a:gd name="T91" fmla="*/ 5 h 2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0" h="219">
                    <a:moveTo>
                      <a:pt x="20" y="5"/>
                    </a:moveTo>
                    <a:lnTo>
                      <a:pt x="23" y="9"/>
                    </a:lnTo>
                    <a:lnTo>
                      <a:pt x="27" y="13"/>
                    </a:lnTo>
                    <a:lnTo>
                      <a:pt x="31" y="17"/>
                    </a:lnTo>
                    <a:lnTo>
                      <a:pt x="35" y="21"/>
                    </a:lnTo>
                    <a:lnTo>
                      <a:pt x="36" y="25"/>
                    </a:lnTo>
                    <a:lnTo>
                      <a:pt x="37" y="30"/>
                    </a:lnTo>
                    <a:lnTo>
                      <a:pt x="39" y="36"/>
                    </a:lnTo>
                    <a:lnTo>
                      <a:pt x="40" y="41"/>
                    </a:lnTo>
                    <a:lnTo>
                      <a:pt x="40" y="46"/>
                    </a:lnTo>
                    <a:lnTo>
                      <a:pt x="40" y="53"/>
                    </a:lnTo>
                    <a:lnTo>
                      <a:pt x="39" y="58"/>
                    </a:lnTo>
                    <a:lnTo>
                      <a:pt x="39" y="66"/>
                    </a:lnTo>
                    <a:lnTo>
                      <a:pt x="36" y="73"/>
                    </a:lnTo>
                    <a:lnTo>
                      <a:pt x="35" y="81"/>
                    </a:lnTo>
                    <a:lnTo>
                      <a:pt x="32" y="89"/>
                    </a:lnTo>
                    <a:lnTo>
                      <a:pt x="28" y="100"/>
                    </a:lnTo>
                    <a:lnTo>
                      <a:pt x="28" y="104"/>
                    </a:lnTo>
                    <a:lnTo>
                      <a:pt x="28" y="109"/>
                    </a:lnTo>
                    <a:lnTo>
                      <a:pt x="27" y="114"/>
                    </a:lnTo>
                    <a:lnTo>
                      <a:pt x="27" y="118"/>
                    </a:lnTo>
                    <a:lnTo>
                      <a:pt x="27" y="122"/>
                    </a:lnTo>
                    <a:lnTo>
                      <a:pt x="28" y="128"/>
                    </a:lnTo>
                    <a:lnTo>
                      <a:pt x="31" y="130"/>
                    </a:lnTo>
                    <a:lnTo>
                      <a:pt x="35" y="136"/>
                    </a:lnTo>
                    <a:lnTo>
                      <a:pt x="37" y="138"/>
                    </a:lnTo>
                    <a:lnTo>
                      <a:pt x="41" y="140"/>
                    </a:lnTo>
                    <a:lnTo>
                      <a:pt x="45" y="141"/>
                    </a:lnTo>
                    <a:lnTo>
                      <a:pt x="48" y="142"/>
                    </a:lnTo>
                    <a:lnTo>
                      <a:pt x="52" y="144"/>
                    </a:lnTo>
                    <a:lnTo>
                      <a:pt x="56" y="144"/>
                    </a:lnTo>
                    <a:lnTo>
                      <a:pt x="60" y="144"/>
                    </a:lnTo>
                    <a:lnTo>
                      <a:pt x="64" y="145"/>
                    </a:lnTo>
                    <a:lnTo>
                      <a:pt x="68" y="144"/>
                    </a:lnTo>
                    <a:lnTo>
                      <a:pt x="72" y="144"/>
                    </a:lnTo>
                    <a:lnTo>
                      <a:pt x="76" y="142"/>
                    </a:lnTo>
                    <a:lnTo>
                      <a:pt x="80" y="142"/>
                    </a:lnTo>
                    <a:lnTo>
                      <a:pt x="84" y="142"/>
                    </a:lnTo>
                    <a:lnTo>
                      <a:pt x="89" y="142"/>
                    </a:lnTo>
                    <a:lnTo>
                      <a:pt x="93" y="142"/>
                    </a:lnTo>
                    <a:lnTo>
                      <a:pt x="99" y="142"/>
                    </a:lnTo>
                    <a:lnTo>
                      <a:pt x="105" y="142"/>
                    </a:lnTo>
                    <a:lnTo>
                      <a:pt x="112" y="142"/>
                    </a:lnTo>
                    <a:lnTo>
                      <a:pt x="117" y="144"/>
                    </a:lnTo>
                    <a:lnTo>
                      <a:pt x="124" y="146"/>
                    </a:lnTo>
                    <a:lnTo>
                      <a:pt x="128" y="149"/>
                    </a:lnTo>
                    <a:lnTo>
                      <a:pt x="133" y="153"/>
                    </a:lnTo>
                    <a:lnTo>
                      <a:pt x="138" y="156"/>
                    </a:lnTo>
                    <a:lnTo>
                      <a:pt x="143" y="161"/>
                    </a:lnTo>
                    <a:lnTo>
                      <a:pt x="147" y="165"/>
                    </a:lnTo>
                    <a:lnTo>
                      <a:pt x="151" y="170"/>
                    </a:lnTo>
                    <a:lnTo>
                      <a:pt x="154" y="176"/>
                    </a:lnTo>
                    <a:lnTo>
                      <a:pt x="158" y="181"/>
                    </a:lnTo>
                    <a:lnTo>
                      <a:pt x="160" y="188"/>
                    </a:lnTo>
                    <a:lnTo>
                      <a:pt x="163" y="194"/>
                    </a:lnTo>
                    <a:lnTo>
                      <a:pt x="166" y="201"/>
                    </a:lnTo>
                    <a:lnTo>
                      <a:pt x="170" y="209"/>
                    </a:lnTo>
                    <a:lnTo>
                      <a:pt x="170" y="212"/>
                    </a:lnTo>
                    <a:lnTo>
                      <a:pt x="170" y="215"/>
                    </a:lnTo>
                    <a:lnTo>
                      <a:pt x="167" y="217"/>
                    </a:lnTo>
                    <a:lnTo>
                      <a:pt x="166" y="219"/>
                    </a:lnTo>
                    <a:lnTo>
                      <a:pt x="163" y="219"/>
                    </a:lnTo>
                    <a:lnTo>
                      <a:pt x="160" y="219"/>
                    </a:lnTo>
                    <a:lnTo>
                      <a:pt x="158" y="217"/>
                    </a:lnTo>
                    <a:lnTo>
                      <a:pt x="156" y="213"/>
                    </a:lnTo>
                    <a:lnTo>
                      <a:pt x="154" y="209"/>
                    </a:lnTo>
                    <a:lnTo>
                      <a:pt x="151" y="204"/>
                    </a:lnTo>
                    <a:lnTo>
                      <a:pt x="148" y="198"/>
                    </a:lnTo>
                    <a:lnTo>
                      <a:pt x="146" y="194"/>
                    </a:lnTo>
                    <a:lnTo>
                      <a:pt x="143" y="189"/>
                    </a:lnTo>
                    <a:lnTo>
                      <a:pt x="140" y="185"/>
                    </a:lnTo>
                    <a:lnTo>
                      <a:pt x="138" y="181"/>
                    </a:lnTo>
                    <a:lnTo>
                      <a:pt x="135" y="178"/>
                    </a:lnTo>
                    <a:lnTo>
                      <a:pt x="131" y="174"/>
                    </a:lnTo>
                    <a:lnTo>
                      <a:pt x="127" y="172"/>
                    </a:lnTo>
                    <a:lnTo>
                      <a:pt x="123" y="169"/>
                    </a:lnTo>
                    <a:lnTo>
                      <a:pt x="119" y="168"/>
                    </a:lnTo>
                    <a:lnTo>
                      <a:pt x="115" y="166"/>
                    </a:lnTo>
                    <a:lnTo>
                      <a:pt x="109" y="165"/>
                    </a:lnTo>
                    <a:lnTo>
                      <a:pt x="104" y="164"/>
                    </a:lnTo>
                    <a:lnTo>
                      <a:pt x="99" y="164"/>
                    </a:lnTo>
                    <a:lnTo>
                      <a:pt x="93" y="164"/>
                    </a:lnTo>
                    <a:lnTo>
                      <a:pt x="87" y="164"/>
                    </a:lnTo>
                    <a:lnTo>
                      <a:pt x="81" y="165"/>
                    </a:lnTo>
                    <a:lnTo>
                      <a:pt x="76" y="165"/>
                    </a:lnTo>
                    <a:lnTo>
                      <a:pt x="71" y="165"/>
                    </a:lnTo>
                    <a:lnTo>
                      <a:pt x="65" y="166"/>
                    </a:lnTo>
                    <a:lnTo>
                      <a:pt x="60" y="166"/>
                    </a:lnTo>
                    <a:lnTo>
                      <a:pt x="55" y="166"/>
                    </a:lnTo>
                    <a:lnTo>
                      <a:pt x="51" y="166"/>
                    </a:lnTo>
                    <a:lnTo>
                      <a:pt x="45" y="166"/>
                    </a:lnTo>
                    <a:lnTo>
                      <a:pt x="40" y="165"/>
                    </a:lnTo>
                    <a:lnTo>
                      <a:pt x="36" y="164"/>
                    </a:lnTo>
                    <a:lnTo>
                      <a:pt x="31" y="161"/>
                    </a:lnTo>
                    <a:lnTo>
                      <a:pt x="25" y="160"/>
                    </a:lnTo>
                    <a:lnTo>
                      <a:pt x="21" y="157"/>
                    </a:lnTo>
                    <a:lnTo>
                      <a:pt x="17" y="154"/>
                    </a:lnTo>
                    <a:lnTo>
                      <a:pt x="13" y="152"/>
                    </a:lnTo>
                    <a:lnTo>
                      <a:pt x="11" y="148"/>
                    </a:lnTo>
                    <a:lnTo>
                      <a:pt x="8" y="144"/>
                    </a:lnTo>
                    <a:lnTo>
                      <a:pt x="7" y="141"/>
                    </a:lnTo>
                    <a:lnTo>
                      <a:pt x="4" y="137"/>
                    </a:lnTo>
                    <a:lnTo>
                      <a:pt x="3" y="133"/>
                    </a:lnTo>
                    <a:lnTo>
                      <a:pt x="1" y="129"/>
                    </a:lnTo>
                    <a:lnTo>
                      <a:pt x="1" y="125"/>
                    </a:lnTo>
                    <a:lnTo>
                      <a:pt x="0" y="120"/>
                    </a:lnTo>
                    <a:lnTo>
                      <a:pt x="0" y="117"/>
                    </a:lnTo>
                    <a:lnTo>
                      <a:pt x="0" y="112"/>
                    </a:lnTo>
                    <a:lnTo>
                      <a:pt x="1" y="108"/>
                    </a:lnTo>
                    <a:lnTo>
                      <a:pt x="1" y="104"/>
                    </a:lnTo>
                    <a:lnTo>
                      <a:pt x="3" y="100"/>
                    </a:lnTo>
                    <a:lnTo>
                      <a:pt x="5" y="97"/>
                    </a:lnTo>
                    <a:lnTo>
                      <a:pt x="7" y="93"/>
                    </a:lnTo>
                    <a:lnTo>
                      <a:pt x="9" y="86"/>
                    </a:lnTo>
                    <a:lnTo>
                      <a:pt x="12" y="81"/>
                    </a:lnTo>
                    <a:lnTo>
                      <a:pt x="13" y="76"/>
                    </a:lnTo>
                    <a:lnTo>
                      <a:pt x="16" y="72"/>
                    </a:lnTo>
                    <a:lnTo>
                      <a:pt x="17" y="66"/>
                    </a:lnTo>
                    <a:lnTo>
                      <a:pt x="19" y="61"/>
                    </a:lnTo>
                    <a:lnTo>
                      <a:pt x="20" y="56"/>
                    </a:lnTo>
                    <a:lnTo>
                      <a:pt x="20" y="50"/>
                    </a:lnTo>
                    <a:lnTo>
                      <a:pt x="20" y="45"/>
                    </a:lnTo>
                    <a:lnTo>
                      <a:pt x="19" y="41"/>
                    </a:lnTo>
                    <a:lnTo>
                      <a:pt x="17" y="36"/>
                    </a:lnTo>
                    <a:lnTo>
                      <a:pt x="16" y="30"/>
                    </a:lnTo>
                    <a:lnTo>
                      <a:pt x="13" y="25"/>
                    </a:lnTo>
                    <a:lnTo>
                      <a:pt x="11" y="20"/>
                    </a:lnTo>
                    <a:lnTo>
                      <a:pt x="8" y="14"/>
                    </a:lnTo>
                    <a:lnTo>
                      <a:pt x="4" y="10"/>
                    </a:lnTo>
                    <a:lnTo>
                      <a:pt x="1" y="6"/>
                    </a:lnTo>
                    <a:lnTo>
                      <a:pt x="3" y="5"/>
                    </a:lnTo>
                    <a:lnTo>
                      <a:pt x="4" y="1"/>
                    </a:lnTo>
                    <a:lnTo>
                      <a:pt x="8" y="1"/>
                    </a:lnTo>
                    <a:lnTo>
                      <a:pt x="11" y="0"/>
                    </a:lnTo>
                    <a:lnTo>
                      <a:pt x="15" y="1"/>
                    </a:lnTo>
                    <a:lnTo>
                      <a:pt x="17" y="2"/>
                    </a:lnTo>
                    <a:lnTo>
                      <a:pt x="2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2" name="Freeform 89"/>
              <p:cNvSpPr>
                <a:spLocks/>
              </p:cNvSpPr>
              <p:nvPr/>
            </p:nvSpPr>
            <p:spPr bwMode="auto">
              <a:xfrm>
                <a:off x="3925" y="1645"/>
                <a:ext cx="224" cy="396"/>
              </a:xfrm>
              <a:custGeom>
                <a:avLst/>
                <a:gdLst>
                  <a:gd name="T0" fmla="*/ 215 w 224"/>
                  <a:gd name="T1" fmla="*/ 26 h 396"/>
                  <a:gd name="T2" fmla="*/ 219 w 224"/>
                  <a:gd name="T3" fmla="*/ 50 h 396"/>
                  <a:gd name="T4" fmla="*/ 220 w 224"/>
                  <a:gd name="T5" fmla="*/ 74 h 396"/>
                  <a:gd name="T6" fmla="*/ 220 w 224"/>
                  <a:gd name="T7" fmla="*/ 99 h 396"/>
                  <a:gd name="T8" fmla="*/ 222 w 224"/>
                  <a:gd name="T9" fmla="*/ 133 h 396"/>
                  <a:gd name="T10" fmla="*/ 224 w 224"/>
                  <a:gd name="T11" fmla="*/ 165 h 396"/>
                  <a:gd name="T12" fmla="*/ 224 w 224"/>
                  <a:gd name="T13" fmla="*/ 193 h 396"/>
                  <a:gd name="T14" fmla="*/ 219 w 224"/>
                  <a:gd name="T15" fmla="*/ 223 h 396"/>
                  <a:gd name="T16" fmla="*/ 211 w 224"/>
                  <a:gd name="T17" fmla="*/ 250 h 396"/>
                  <a:gd name="T18" fmla="*/ 202 w 224"/>
                  <a:gd name="T19" fmla="*/ 269 h 396"/>
                  <a:gd name="T20" fmla="*/ 188 w 224"/>
                  <a:gd name="T21" fmla="*/ 285 h 396"/>
                  <a:gd name="T22" fmla="*/ 173 w 224"/>
                  <a:gd name="T23" fmla="*/ 301 h 396"/>
                  <a:gd name="T24" fmla="*/ 157 w 224"/>
                  <a:gd name="T25" fmla="*/ 313 h 396"/>
                  <a:gd name="T26" fmla="*/ 144 w 224"/>
                  <a:gd name="T27" fmla="*/ 320 h 396"/>
                  <a:gd name="T28" fmla="*/ 129 w 224"/>
                  <a:gd name="T29" fmla="*/ 322 h 396"/>
                  <a:gd name="T30" fmla="*/ 112 w 224"/>
                  <a:gd name="T31" fmla="*/ 328 h 396"/>
                  <a:gd name="T32" fmla="*/ 99 w 224"/>
                  <a:gd name="T33" fmla="*/ 336 h 396"/>
                  <a:gd name="T34" fmla="*/ 80 w 224"/>
                  <a:gd name="T35" fmla="*/ 352 h 396"/>
                  <a:gd name="T36" fmla="*/ 63 w 224"/>
                  <a:gd name="T37" fmla="*/ 368 h 396"/>
                  <a:gd name="T38" fmla="*/ 48 w 224"/>
                  <a:gd name="T39" fmla="*/ 381 h 396"/>
                  <a:gd name="T40" fmla="*/ 31 w 224"/>
                  <a:gd name="T41" fmla="*/ 390 h 396"/>
                  <a:gd name="T42" fmla="*/ 8 w 224"/>
                  <a:gd name="T43" fmla="*/ 396 h 396"/>
                  <a:gd name="T44" fmla="*/ 0 w 224"/>
                  <a:gd name="T45" fmla="*/ 389 h 396"/>
                  <a:gd name="T46" fmla="*/ 13 w 224"/>
                  <a:gd name="T47" fmla="*/ 382 h 396"/>
                  <a:gd name="T48" fmla="*/ 32 w 224"/>
                  <a:gd name="T49" fmla="*/ 374 h 396"/>
                  <a:gd name="T50" fmla="*/ 47 w 224"/>
                  <a:gd name="T51" fmla="*/ 362 h 396"/>
                  <a:gd name="T52" fmla="*/ 60 w 224"/>
                  <a:gd name="T53" fmla="*/ 346 h 396"/>
                  <a:gd name="T54" fmla="*/ 77 w 224"/>
                  <a:gd name="T55" fmla="*/ 332 h 396"/>
                  <a:gd name="T56" fmla="*/ 89 w 224"/>
                  <a:gd name="T57" fmla="*/ 322 h 396"/>
                  <a:gd name="T58" fmla="*/ 105 w 224"/>
                  <a:gd name="T59" fmla="*/ 314 h 396"/>
                  <a:gd name="T60" fmla="*/ 121 w 224"/>
                  <a:gd name="T61" fmla="*/ 309 h 396"/>
                  <a:gd name="T62" fmla="*/ 136 w 224"/>
                  <a:gd name="T63" fmla="*/ 302 h 396"/>
                  <a:gd name="T64" fmla="*/ 151 w 224"/>
                  <a:gd name="T65" fmla="*/ 293 h 396"/>
                  <a:gd name="T66" fmla="*/ 165 w 224"/>
                  <a:gd name="T67" fmla="*/ 282 h 396"/>
                  <a:gd name="T68" fmla="*/ 177 w 224"/>
                  <a:gd name="T69" fmla="*/ 269 h 396"/>
                  <a:gd name="T70" fmla="*/ 187 w 224"/>
                  <a:gd name="T71" fmla="*/ 253 h 396"/>
                  <a:gd name="T72" fmla="*/ 192 w 224"/>
                  <a:gd name="T73" fmla="*/ 234 h 396"/>
                  <a:gd name="T74" fmla="*/ 199 w 224"/>
                  <a:gd name="T75" fmla="*/ 213 h 396"/>
                  <a:gd name="T76" fmla="*/ 203 w 224"/>
                  <a:gd name="T77" fmla="*/ 185 h 396"/>
                  <a:gd name="T78" fmla="*/ 202 w 224"/>
                  <a:gd name="T79" fmla="*/ 158 h 396"/>
                  <a:gd name="T80" fmla="*/ 198 w 224"/>
                  <a:gd name="T81" fmla="*/ 131 h 396"/>
                  <a:gd name="T82" fmla="*/ 198 w 224"/>
                  <a:gd name="T83" fmla="*/ 101 h 396"/>
                  <a:gd name="T84" fmla="*/ 199 w 224"/>
                  <a:gd name="T85" fmla="*/ 75 h 396"/>
                  <a:gd name="T86" fmla="*/ 200 w 224"/>
                  <a:gd name="T87" fmla="*/ 53 h 396"/>
                  <a:gd name="T88" fmla="*/ 199 w 224"/>
                  <a:gd name="T89" fmla="*/ 30 h 396"/>
                  <a:gd name="T90" fmla="*/ 194 w 224"/>
                  <a:gd name="T91" fmla="*/ 7 h 396"/>
                  <a:gd name="T92" fmla="*/ 202 w 224"/>
                  <a:gd name="T93" fmla="*/ 0 h 396"/>
                  <a:gd name="T94" fmla="*/ 210 w 224"/>
                  <a:gd name="T95" fmla="*/ 7 h 39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4" h="396">
                    <a:moveTo>
                      <a:pt x="210" y="7"/>
                    </a:moveTo>
                    <a:lnTo>
                      <a:pt x="211" y="12"/>
                    </a:lnTo>
                    <a:lnTo>
                      <a:pt x="212" y="19"/>
                    </a:lnTo>
                    <a:lnTo>
                      <a:pt x="215" y="26"/>
                    </a:lnTo>
                    <a:lnTo>
                      <a:pt x="216" y="33"/>
                    </a:lnTo>
                    <a:lnTo>
                      <a:pt x="218" y="38"/>
                    </a:lnTo>
                    <a:lnTo>
                      <a:pt x="218" y="45"/>
                    </a:lnTo>
                    <a:lnTo>
                      <a:pt x="219" y="50"/>
                    </a:lnTo>
                    <a:lnTo>
                      <a:pt x="219" y="57"/>
                    </a:lnTo>
                    <a:lnTo>
                      <a:pt x="219" y="62"/>
                    </a:lnTo>
                    <a:lnTo>
                      <a:pt x="220" y="69"/>
                    </a:lnTo>
                    <a:lnTo>
                      <a:pt x="220" y="74"/>
                    </a:lnTo>
                    <a:lnTo>
                      <a:pt x="220" y="81"/>
                    </a:lnTo>
                    <a:lnTo>
                      <a:pt x="220" y="87"/>
                    </a:lnTo>
                    <a:lnTo>
                      <a:pt x="220" y="93"/>
                    </a:lnTo>
                    <a:lnTo>
                      <a:pt x="220" y="99"/>
                    </a:lnTo>
                    <a:lnTo>
                      <a:pt x="222" y="107"/>
                    </a:lnTo>
                    <a:lnTo>
                      <a:pt x="222" y="117"/>
                    </a:lnTo>
                    <a:lnTo>
                      <a:pt x="222" y="126"/>
                    </a:lnTo>
                    <a:lnTo>
                      <a:pt x="222" y="133"/>
                    </a:lnTo>
                    <a:lnTo>
                      <a:pt x="222" y="142"/>
                    </a:lnTo>
                    <a:lnTo>
                      <a:pt x="223" y="149"/>
                    </a:lnTo>
                    <a:lnTo>
                      <a:pt x="223" y="157"/>
                    </a:lnTo>
                    <a:lnTo>
                      <a:pt x="224" y="165"/>
                    </a:lnTo>
                    <a:lnTo>
                      <a:pt x="224" y="171"/>
                    </a:lnTo>
                    <a:lnTo>
                      <a:pt x="224" y="178"/>
                    </a:lnTo>
                    <a:lnTo>
                      <a:pt x="224" y="186"/>
                    </a:lnTo>
                    <a:lnTo>
                      <a:pt x="224" y="193"/>
                    </a:lnTo>
                    <a:lnTo>
                      <a:pt x="224" y="201"/>
                    </a:lnTo>
                    <a:lnTo>
                      <a:pt x="223" y="207"/>
                    </a:lnTo>
                    <a:lnTo>
                      <a:pt x="222" y="215"/>
                    </a:lnTo>
                    <a:lnTo>
                      <a:pt x="219" y="223"/>
                    </a:lnTo>
                    <a:lnTo>
                      <a:pt x="218" y="233"/>
                    </a:lnTo>
                    <a:lnTo>
                      <a:pt x="215" y="238"/>
                    </a:lnTo>
                    <a:lnTo>
                      <a:pt x="214" y="243"/>
                    </a:lnTo>
                    <a:lnTo>
                      <a:pt x="211" y="250"/>
                    </a:lnTo>
                    <a:lnTo>
                      <a:pt x="210" y="255"/>
                    </a:lnTo>
                    <a:lnTo>
                      <a:pt x="207" y="259"/>
                    </a:lnTo>
                    <a:lnTo>
                      <a:pt x="204" y="265"/>
                    </a:lnTo>
                    <a:lnTo>
                      <a:pt x="202" y="269"/>
                    </a:lnTo>
                    <a:lnTo>
                      <a:pt x="199" y="273"/>
                    </a:lnTo>
                    <a:lnTo>
                      <a:pt x="195" y="277"/>
                    </a:lnTo>
                    <a:lnTo>
                      <a:pt x="192" y="281"/>
                    </a:lnTo>
                    <a:lnTo>
                      <a:pt x="188" y="285"/>
                    </a:lnTo>
                    <a:lnTo>
                      <a:pt x="186" y="289"/>
                    </a:lnTo>
                    <a:lnTo>
                      <a:pt x="182" y="293"/>
                    </a:lnTo>
                    <a:lnTo>
                      <a:pt x="177" y="297"/>
                    </a:lnTo>
                    <a:lnTo>
                      <a:pt x="173" y="301"/>
                    </a:lnTo>
                    <a:lnTo>
                      <a:pt x="169" y="305"/>
                    </a:lnTo>
                    <a:lnTo>
                      <a:pt x="165" y="308"/>
                    </a:lnTo>
                    <a:lnTo>
                      <a:pt x="161" y="310"/>
                    </a:lnTo>
                    <a:lnTo>
                      <a:pt x="157" y="313"/>
                    </a:lnTo>
                    <a:lnTo>
                      <a:pt x="155" y="314"/>
                    </a:lnTo>
                    <a:lnTo>
                      <a:pt x="151" y="316"/>
                    </a:lnTo>
                    <a:lnTo>
                      <a:pt x="148" y="318"/>
                    </a:lnTo>
                    <a:lnTo>
                      <a:pt x="144" y="320"/>
                    </a:lnTo>
                    <a:lnTo>
                      <a:pt x="140" y="321"/>
                    </a:lnTo>
                    <a:lnTo>
                      <a:pt x="136" y="321"/>
                    </a:lnTo>
                    <a:lnTo>
                      <a:pt x="132" y="322"/>
                    </a:lnTo>
                    <a:lnTo>
                      <a:pt x="129" y="322"/>
                    </a:lnTo>
                    <a:lnTo>
                      <a:pt x="125" y="325"/>
                    </a:lnTo>
                    <a:lnTo>
                      <a:pt x="121" y="325"/>
                    </a:lnTo>
                    <a:lnTo>
                      <a:pt x="117" y="326"/>
                    </a:lnTo>
                    <a:lnTo>
                      <a:pt x="112" y="328"/>
                    </a:lnTo>
                    <a:lnTo>
                      <a:pt x="108" y="330"/>
                    </a:lnTo>
                    <a:lnTo>
                      <a:pt x="104" y="332"/>
                    </a:lnTo>
                    <a:lnTo>
                      <a:pt x="101" y="333"/>
                    </a:lnTo>
                    <a:lnTo>
                      <a:pt x="99" y="336"/>
                    </a:lnTo>
                    <a:lnTo>
                      <a:pt x="96" y="338"/>
                    </a:lnTo>
                    <a:lnTo>
                      <a:pt x="91" y="342"/>
                    </a:lnTo>
                    <a:lnTo>
                      <a:pt x="85" y="349"/>
                    </a:lnTo>
                    <a:lnTo>
                      <a:pt x="80" y="352"/>
                    </a:lnTo>
                    <a:lnTo>
                      <a:pt x="76" y="356"/>
                    </a:lnTo>
                    <a:lnTo>
                      <a:pt x="71" y="360"/>
                    </a:lnTo>
                    <a:lnTo>
                      <a:pt x="67" y="364"/>
                    </a:lnTo>
                    <a:lnTo>
                      <a:pt x="63" y="368"/>
                    </a:lnTo>
                    <a:lnTo>
                      <a:pt x="60" y="372"/>
                    </a:lnTo>
                    <a:lnTo>
                      <a:pt x="56" y="374"/>
                    </a:lnTo>
                    <a:lnTo>
                      <a:pt x="52" y="378"/>
                    </a:lnTo>
                    <a:lnTo>
                      <a:pt x="48" y="381"/>
                    </a:lnTo>
                    <a:lnTo>
                      <a:pt x="44" y="384"/>
                    </a:lnTo>
                    <a:lnTo>
                      <a:pt x="40" y="386"/>
                    </a:lnTo>
                    <a:lnTo>
                      <a:pt x="36" y="389"/>
                    </a:lnTo>
                    <a:lnTo>
                      <a:pt x="31" y="390"/>
                    </a:lnTo>
                    <a:lnTo>
                      <a:pt x="25" y="392"/>
                    </a:lnTo>
                    <a:lnTo>
                      <a:pt x="20" y="394"/>
                    </a:lnTo>
                    <a:lnTo>
                      <a:pt x="13" y="396"/>
                    </a:lnTo>
                    <a:lnTo>
                      <a:pt x="8" y="396"/>
                    </a:lnTo>
                    <a:lnTo>
                      <a:pt x="5" y="394"/>
                    </a:lnTo>
                    <a:lnTo>
                      <a:pt x="1" y="393"/>
                    </a:lnTo>
                    <a:lnTo>
                      <a:pt x="1" y="392"/>
                    </a:lnTo>
                    <a:lnTo>
                      <a:pt x="0" y="389"/>
                    </a:lnTo>
                    <a:lnTo>
                      <a:pt x="1" y="386"/>
                    </a:lnTo>
                    <a:lnTo>
                      <a:pt x="3" y="385"/>
                    </a:lnTo>
                    <a:lnTo>
                      <a:pt x="8" y="384"/>
                    </a:lnTo>
                    <a:lnTo>
                      <a:pt x="13" y="382"/>
                    </a:lnTo>
                    <a:lnTo>
                      <a:pt x="19" y="381"/>
                    </a:lnTo>
                    <a:lnTo>
                      <a:pt x="24" y="380"/>
                    </a:lnTo>
                    <a:lnTo>
                      <a:pt x="28" y="377"/>
                    </a:lnTo>
                    <a:lnTo>
                      <a:pt x="32" y="374"/>
                    </a:lnTo>
                    <a:lnTo>
                      <a:pt x="36" y="372"/>
                    </a:lnTo>
                    <a:lnTo>
                      <a:pt x="39" y="369"/>
                    </a:lnTo>
                    <a:lnTo>
                      <a:pt x="44" y="366"/>
                    </a:lnTo>
                    <a:lnTo>
                      <a:pt x="47" y="362"/>
                    </a:lnTo>
                    <a:lnTo>
                      <a:pt x="51" y="358"/>
                    </a:lnTo>
                    <a:lnTo>
                      <a:pt x="53" y="354"/>
                    </a:lnTo>
                    <a:lnTo>
                      <a:pt x="57" y="350"/>
                    </a:lnTo>
                    <a:lnTo>
                      <a:pt x="60" y="346"/>
                    </a:lnTo>
                    <a:lnTo>
                      <a:pt x="64" y="344"/>
                    </a:lnTo>
                    <a:lnTo>
                      <a:pt x="68" y="338"/>
                    </a:lnTo>
                    <a:lnTo>
                      <a:pt x="72" y="336"/>
                    </a:lnTo>
                    <a:lnTo>
                      <a:pt x="77" y="332"/>
                    </a:lnTo>
                    <a:lnTo>
                      <a:pt x="80" y="329"/>
                    </a:lnTo>
                    <a:lnTo>
                      <a:pt x="84" y="326"/>
                    </a:lnTo>
                    <a:lnTo>
                      <a:pt x="87" y="325"/>
                    </a:lnTo>
                    <a:lnTo>
                      <a:pt x="89" y="322"/>
                    </a:lnTo>
                    <a:lnTo>
                      <a:pt x="93" y="320"/>
                    </a:lnTo>
                    <a:lnTo>
                      <a:pt x="97" y="318"/>
                    </a:lnTo>
                    <a:lnTo>
                      <a:pt x="101" y="317"/>
                    </a:lnTo>
                    <a:lnTo>
                      <a:pt x="105" y="314"/>
                    </a:lnTo>
                    <a:lnTo>
                      <a:pt x="109" y="313"/>
                    </a:lnTo>
                    <a:lnTo>
                      <a:pt x="113" y="312"/>
                    </a:lnTo>
                    <a:lnTo>
                      <a:pt x="117" y="310"/>
                    </a:lnTo>
                    <a:lnTo>
                      <a:pt x="121" y="309"/>
                    </a:lnTo>
                    <a:lnTo>
                      <a:pt x="125" y="308"/>
                    </a:lnTo>
                    <a:lnTo>
                      <a:pt x="129" y="305"/>
                    </a:lnTo>
                    <a:lnTo>
                      <a:pt x="133" y="304"/>
                    </a:lnTo>
                    <a:lnTo>
                      <a:pt x="136" y="302"/>
                    </a:lnTo>
                    <a:lnTo>
                      <a:pt x="140" y="300"/>
                    </a:lnTo>
                    <a:lnTo>
                      <a:pt x="144" y="297"/>
                    </a:lnTo>
                    <a:lnTo>
                      <a:pt x="148" y="296"/>
                    </a:lnTo>
                    <a:lnTo>
                      <a:pt x="151" y="293"/>
                    </a:lnTo>
                    <a:lnTo>
                      <a:pt x="155" y="292"/>
                    </a:lnTo>
                    <a:lnTo>
                      <a:pt x="159" y="289"/>
                    </a:lnTo>
                    <a:lnTo>
                      <a:pt x="163" y="286"/>
                    </a:lnTo>
                    <a:lnTo>
                      <a:pt x="165" y="282"/>
                    </a:lnTo>
                    <a:lnTo>
                      <a:pt x="169" y="278"/>
                    </a:lnTo>
                    <a:lnTo>
                      <a:pt x="172" y="276"/>
                    </a:lnTo>
                    <a:lnTo>
                      <a:pt x="176" y="271"/>
                    </a:lnTo>
                    <a:lnTo>
                      <a:pt x="177" y="269"/>
                    </a:lnTo>
                    <a:lnTo>
                      <a:pt x="180" y="265"/>
                    </a:lnTo>
                    <a:lnTo>
                      <a:pt x="183" y="261"/>
                    </a:lnTo>
                    <a:lnTo>
                      <a:pt x="184" y="257"/>
                    </a:lnTo>
                    <a:lnTo>
                      <a:pt x="187" y="253"/>
                    </a:lnTo>
                    <a:lnTo>
                      <a:pt x="188" y="249"/>
                    </a:lnTo>
                    <a:lnTo>
                      <a:pt x="190" y="243"/>
                    </a:lnTo>
                    <a:lnTo>
                      <a:pt x="191" y="239"/>
                    </a:lnTo>
                    <a:lnTo>
                      <a:pt x="192" y="234"/>
                    </a:lnTo>
                    <a:lnTo>
                      <a:pt x="194" y="230"/>
                    </a:lnTo>
                    <a:lnTo>
                      <a:pt x="196" y="225"/>
                    </a:lnTo>
                    <a:lnTo>
                      <a:pt x="198" y="221"/>
                    </a:lnTo>
                    <a:lnTo>
                      <a:pt x="199" y="213"/>
                    </a:lnTo>
                    <a:lnTo>
                      <a:pt x="200" y="205"/>
                    </a:lnTo>
                    <a:lnTo>
                      <a:pt x="202" y="198"/>
                    </a:lnTo>
                    <a:lnTo>
                      <a:pt x="203" y="191"/>
                    </a:lnTo>
                    <a:lnTo>
                      <a:pt x="203" y="185"/>
                    </a:lnTo>
                    <a:lnTo>
                      <a:pt x="203" y="178"/>
                    </a:lnTo>
                    <a:lnTo>
                      <a:pt x="203" y="171"/>
                    </a:lnTo>
                    <a:lnTo>
                      <a:pt x="202" y="165"/>
                    </a:lnTo>
                    <a:lnTo>
                      <a:pt x="202" y="158"/>
                    </a:lnTo>
                    <a:lnTo>
                      <a:pt x="200" y="151"/>
                    </a:lnTo>
                    <a:lnTo>
                      <a:pt x="199" y="145"/>
                    </a:lnTo>
                    <a:lnTo>
                      <a:pt x="199" y="138"/>
                    </a:lnTo>
                    <a:lnTo>
                      <a:pt x="198" y="131"/>
                    </a:lnTo>
                    <a:lnTo>
                      <a:pt x="198" y="123"/>
                    </a:lnTo>
                    <a:lnTo>
                      <a:pt x="198" y="115"/>
                    </a:lnTo>
                    <a:lnTo>
                      <a:pt x="198" y="107"/>
                    </a:lnTo>
                    <a:lnTo>
                      <a:pt x="198" y="101"/>
                    </a:lnTo>
                    <a:lnTo>
                      <a:pt x="198" y="94"/>
                    </a:lnTo>
                    <a:lnTo>
                      <a:pt x="198" y="87"/>
                    </a:lnTo>
                    <a:lnTo>
                      <a:pt x="199" y="82"/>
                    </a:lnTo>
                    <a:lnTo>
                      <a:pt x="199" y="75"/>
                    </a:lnTo>
                    <a:lnTo>
                      <a:pt x="199" y="70"/>
                    </a:lnTo>
                    <a:lnTo>
                      <a:pt x="199" y="65"/>
                    </a:lnTo>
                    <a:lnTo>
                      <a:pt x="200" y="59"/>
                    </a:lnTo>
                    <a:lnTo>
                      <a:pt x="200" y="53"/>
                    </a:lnTo>
                    <a:lnTo>
                      <a:pt x="200" y="47"/>
                    </a:lnTo>
                    <a:lnTo>
                      <a:pt x="200" y="41"/>
                    </a:lnTo>
                    <a:lnTo>
                      <a:pt x="200" y="35"/>
                    </a:lnTo>
                    <a:lnTo>
                      <a:pt x="199" y="30"/>
                    </a:lnTo>
                    <a:lnTo>
                      <a:pt x="199" y="23"/>
                    </a:lnTo>
                    <a:lnTo>
                      <a:pt x="196" y="18"/>
                    </a:lnTo>
                    <a:lnTo>
                      <a:pt x="195" y="11"/>
                    </a:lnTo>
                    <a:lnTo>
                      <a:pt x="194" y="7"/>
                    </a:lnTo>
                    <a:lnTo>
                      <a:pt x="195" y="4"/>
                    </a:lnTo>
                    <a:lnTo>
                      <a:pt x="196" y="2"/>
                    </a:lnTo>
                    <a:lnTo>
                      <a:pt x="199" y="0"/>
                    </a:lnTo>
                    <a:lnTo>
                      <a:pt x="202" y="0"/>
                    </a:lnTo>
                    <a:lnTo>
                      <a:pt x="204" y="2"/>
                    </a:lnTo>
                    <a:lnTo>
                      <a:pt x="207" y="3"/>
                    </a:lnTo>
                    <a:lnTo>
                      <a:pt x="2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3" name="Freeform 90"/>
              <p:cNvSpPr>
                <a:spLocks/>
              </p:cNvSpPr>
              <p:nvPr/>
            </p:nvSpPr>
            <p:spPr bwMode="auto">
              <a:xfrm>
                <a:off x="3893" y="1678"/>
                <a:ext cx="184" cy="353"/>
              </a:xfrm>
              <a:custGeom>
                <a:avLst/>
                <a:gdLst>
                  <a:gd name="T0" fmla="*/ 172 w 184"/>
                  <a:gd name="T1" fmla="*/ 21 h 353"/>
                  <a:gd name="T2" fmla="*/ 175 w 184"/>
                  <a:gd name="T3" fmla="*/ 44 h 353"/>
                  <a:gd name="T4" fmla="*/ 179 w 184"/>
                  <a:gd name="T5" fmla="*/ 64 h 353"/>
                  <a:gd name="T6" fmla="*/ 181 w 184"/>
                  <a:gd name="T7" fmla="*/ 85 h 353"/>
                  <a:gd name="T8" fmla="*/ 184 w 184"/>
                  <a:gd name="T9" fmla="*/ 106 h 353"/>
                  <a:gd name="T10" fmla="*/ 183 w 184"/>
                  <a:gd name="T11" fmla="*/ 133 h 353"/>
                  <a:gd name="T12" fmla="*/ 177 w 184"/>
                  <a:gd name="T13" fmla="*/ 162 h 353"/>
                  <a:gd name="T14" fmla="*/ 167 w 184"/>
                  <a:gd name="T15" fmla="*/ 188 h 353"/>
                  <a:gd name="T16" fmla="*/ 151 w 184"/>
                  <a:gd name="T17" fmla="*/ 210 h 353"/>
                  <a:gd name="T18" fmla="*/ 131 w 184"/>
                  <a:gd name="T19" fmla="*/ 233 h 353"/>
                  <a:gd name="T20" fmla="*/ 108 w 184"/>
                  <a:gd name="T21" fmla="*/ 255 h 353"/>
                  <a:gd name="T22" fmla="*/ 97 w 184"/>
                  <a:gd name="T23" fmla="*/ 261 h 353"/>
                  <a:gd name="T24" fmla="*/ 84 w 184"/>
                  <a:gd name="T25" fmla="*/ 272 h 353"/>
                  <a:gd name="T26" fmla="*/ 75 w 184"/>
                  <a:gd name="T27" fmla="*/ 277 h 353"/>
                  <a:gd name="T28" fmla="*/ 65 w 184"/>
                  <a:gd name="T29" fmla="*/ 284 h 353"/>
                  <a:gd name="T30" fmla="*/ 55 w 184"/>
                  <a:gd name="T31" fmla="*/ 291 h 353"/>
                  <a:gd name="T32" fmla="*/ 43 w 184"/>
                  <a:gd name="T33" fmla="*/ 299 h 353"/>
                  <a:gd name="T34" fmla="*/ 32 w 184"/>
                  <a:gd name="T35" fmla="*/ 308 h 353"/>
                  <a:gd name="T36" fmla="*/ 24 w 184"/>
                  <a:gd name="T37" fmla="*/ 317 h 353"/>
                  <a:gd name="T38" fmla="*/ 17 w 184"/>
                  <a:gd name="T39" fmla="*/ 329 h 353"/>
                  <a:gd name="T40" fmla="*/ 13 w 184"/>
                  <a:gd name="T41" fmla="*/ 344 h 353"/>
                  <a:gd name="T42" fmla="*/ 7 w 184"/>
                  <a:gd name="T43" fmla="*/ 352 h 353"/>
                  <a:gd name="T44" fmla="*/ 0 w 184"/>
                  <a:gd name="T45" fmla="*/ 351 h 353"/>
                  <a:gd name="T46" fmla="*/ 1 w 184"/>
                  <a:gd name="T47" fmla="*/ 337 h 353"/>
                  <a:gd name="T48" fmla="*/ 5 w 184"/>
                  <a:gd name="T49" fmla="*/ 320 h 353"/>
                  <a:gd name="T50" fmla="*/ 12 w 184"/>
                  <a:gd name="T51" fmla="*/ 305 h 353"/>
                  <a:gd name="T52" fmla="*/ 21 w 184"/>
                  <a:gd name="T53" fmla="*/ 292 h 353"/>
                  <a:gd name="T54" fmla="*/ 33 w 184"/>
                  <a:gd name="T55" fmla="*/ 280 h 353"/>
                  <a:gd name="T56" fmla="*/ 48 w 184"/>
                  <a:gd name="T57" fmla="*/ 271 h 353"/>
                  <a:gd name="T58" fmla="*/ 57 w 184"/>
                  <a:gd name="T59" fmla="*/ 264 h 353"/>
                  <a:gd name="T60" fmla="*/ 67 w 184"/>
                  <a:gd name="T61" fmla="*/ 260 h 353"/>
                  <a:gd name="T62" fmla="*/ 76 w 184"/>
                  <a:gd name="T63" fmla="*/ 256 h 353"/>
                  <a:gd name="T64" fmla="*/ 87 w 184"/>
                  <a:gd name="T65" fmla="*/ 251 h 353"/>
                  <a:gd name="T66" fmla="*/ 96 w 184"/>
                  <a:gd name="T67" fmla="*/ 245 h 353"/>
                  <a:gd name="T68" fmla="*/ 113 w 184"/>
                  <a:gd name="T69" fmla="*/ 230 h 353"/>
                  <a:gd name="T70" fmla="*/ 131 w 184"/>
                  <a:gd name="T71" fmla="*/ 209 h 353"/>
                  <a:gd name="T72" fmla="*/ 147 w 184"/>
                  <a:gd name="T73" fmla="*/ 189 h 353"/>
                  <a:gd name="T74" fmla="*/ 156 w 184"/>
                  <a:gd name="T75" fmla="*/ 166 h 353"/>
                  <a:gd name="T76" fmla="*/ 163 w 184"/>
                  <a:gd name="T77" fmla="*/ 141 h 353"/>
                  <a:gd name="T78" fmla="*/ 165 w 184"/>
                  <a:gd name="T79" fmla="*/ 114 h 353"/>
                  <a:gd name="T80" fmla="*/ 164 w 184"/>
                  <a:gd name="T81" fmla="*/ 92 h 353"/>
                  <a:gd name="T82" fmla="*/ 163 w 184"/>
                  <a:gd name="T83" fmla="*/ 70 h 353"/>
                  <a:gd name="T84" fmla="*/ 161 w 184"/>
                  <a:gd name="T85" fmla="*/ 50 h 353"/>
                  <a:gd name="T86" fmla="*/ 160 w 184"/>
                  <a:gd name="T87" fmla="*/ 29 h 353"/>
                  <a:gd name="T88" fmla="*/ 160 w 184"/>
                  <a:gd name="T89" fmla="*/ 5 h 353"/>
                  <a:gd name="T90" fmla="*/ 169 w 184"/>
                  <a:gd name="T91" fmla="*/ 0 h 3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4" h="353">
                    <a:moveTo>
                      <a:pt x="172" y="5"/>
                    </a:moveTo>
                    <a:lnTo>
                      <a:pt x="172" y="13"/>
                    </a:lnTo>
                    <a:lnTo>
                      <a:pt x="172" y="21"/>
                    </a:lnTo>
                    <a:lnTo>
                      <a:pt x="172" y="29"/>
                    </a:lnTo>
                    <a:lnTo>
                      <a:pt x="175" y="36"/>
                    </a:lnTo>
                    <a:lnTo>
                      <a:pt x="175" y="44"/>
                    </a:lnTo>
                    <a:lnTo>
                      <a:pt x="176" y="50"/>
                    </a:lnTo>
                    <a:lnTo>
                      <a:pt x="177" y="57"/>
                    </a:lnTo>
                    <a:lnTo>
                      <a:pt x="179" y="64"/>
                    </a:lnTo>
                    <a:lnTo>
                      <a:pt x="180" y="70"/>
                    </a:lnTo>
                    <a:lnTo>
                      <a:pt x="181" y="77"/>
                    </a:lnTo>
                    <a:lnTo>
                      <a:pt x="181" y="85"/>
                    </a:lnTo>
                    <a:lnTo>
                      <a:pt x="183" y="92"/>
                    </a:lnTo>
                    <a:lnTo>
                      <a:pt x="184" y="98"/>
                    </a:lnTo>
                    <a:lnTo>
                      <a:pt x="184" y="106"/>
                    </a:lnTo>
                    <a:lnTo>
                      <a:pt x="184" y="114"/>
                    </a:lnTo>
                    <a:lnTo>
                      <a:pt x="184" y="124"/>
                    </a:lnTo>
                    <a:lnTo>
                      <a:pt x="183" y="133"/>
                    </a:lnTo>
                    <a:lnTo>
                      <a:pt x="181" y="144"/>
                    </a:lnTo>
                    <a:lnTo>
                      <a:pt x="180" y="153"/>
                    </a:lnTo>
                    <a:lnTo>
                      <a:pt x="177" y="162"/>
                    </a:lnTo>
                    <a:lnTo>
                      <a:pt x="173" y="172"/>
                    </a:lnTo>
                    <a:lnTo>
                      <a:pt x="171" y="180"/>
                    </a:lnTo>
                    <a:lnTo>
                      <a:pt x="167" y="188"/>
                    </a:lnTo>
                    <a:lnTo>
                      <a:pt x="161" y="196"/>
                    </a:lnTo>
                    <a:lnTo>
                      <a:pt x="156" y="204"/>
                    </a:lnTo>
                    <a:lnTo>
                      <a:pt x="151" y="210"/>
                    </a:lnTo>
                    <a:lnTo>
                      <a:pt x="144" y="218"/>
                    </a:lnTo>
                    <a:lnTo>
                      <a:pt x="139" y="226"/>
                    </a:lnTo>
                    <a:lnTo>
                      <a:pt x="131" y="233"/>
                    </a:lnTo>
                    <a:lnTo>
                      <a:pt x="124" y="240"/>
                    </a:lnTo>
                    <a:lnTo>
                      <a:pt x="116" y="247"/>
                    </a:lnTo>
                    <a:lnTo>
                      <a:pt x="108" y="255"/>
                    </a:lnTo>
                    <a:lnTo>
                      <a:pt x="104" y="256"/>
                    </a:lnTo>
                    <a:lnTo>
                      <a:pt x="100" y="259"/>
                    </a:lnTo>
                    <a:lnTo>
                      <a:pt x="97" y="261"/>
                    </a:lnTo>
                    <a:lnTo>
                      <a:pt x="95" y="264"/>
                    </a:lnTo>
                    <a:lnTo>
                      <a:pt x="89" y="268"/>
                    </a:lnTo>
                    <a:lnTo>
                      <a:pt x="84" y="272"/>
                    </a:lnTo>
                    <a:lnTo>
                      <a:pt x="81" y="275"/>
                    </a:lnTo>
                    <a:lnTo>
                      <a:pt x="79" y="276"/>
                    </a:lnTo>
                    <a:lnTo>
                      <a:pt x="75" y="277"/>
                    </a:lnTo>
                    <a:lnTo>
                      <a:pt x="72" y="280"/>
                    </a:lnTo>
                    <a:lnTo>
                      <a:pt x="69" y="281"/>
                    </a:lnTo>
                    <a:lnTo>
                      <a:pt x="65" y="284"/>
                    </a:lnTo>
                    <a:lnTo>
                      <a:pt x="63" y="285"/>
                    </a:lnTo>
                    <a:lnTo>
                      <a:pt x="60" y="288"/>
                    </a:lnTo>
                    <a:lnTo>
                      <a:pt x="55" y="291"/>
                    </a:lnTo>
                    <a:lnTo>
                      <a:pt x="51" y="293"/>
                    </a:lnTo>
                    <a:lnTo>
                      <a:pt x="47" y="296"/>
                    </a:lnTo>
                    <a:lnTo>
                      <a:pt x="43" y="299"/>
                    </a:lnTo>
                    <a:lnTo>
                      <a:pt x="39" y="301"/>
                    </a:lnTo>
                    <a:lnTo>
                      <a:pt x="35" y="304"/>
                    </a:lnTo>
                    <a:lnTo>
                      <a:pt x="32" y="308"/>
                    </a:lnTo>
                    <a:lnTo>
                      <a:pt x="29" y="311"/>
                    </a:lnTo>
                    <a:lnTo>
                      <a:pt x="27" y="315"/>
                    </a:lnTo>
                    <a:lnTo>
                      <a:pt x="24" y="317"/>
                    </a:lnTo>
                    <a:lnTo>
                      <a:pt x="21" y="321"/>
                    </a:lnTo>
                    <a:lnTo>
                      <a:pt x="19" y="325"/>
                    </a:lnTo>
                    <a:lnTo>
                      <a:pt x="17" y="329"/>
                    </a:lnTo>
                    <a:lnTo>
                      <a:pt x="15" y="333"/>
                    </a:lnTo>
                    <a:lnTo>
                      <a:pt x="13" y="339"/>
                    </a:lnTo>
                    <a:lnTo>
                      <a:pt x="13" y="344"/>
                    </a:lnTo>
                    <a:lnTo>
                      <a:pt x="12" y="348"/>
                    </a:lnTo>
                    <a:lnTo>
                      <a:pt x="9" y="351"/>
                    </a:lnTo>
                    <a:lnTo>
                      <a:pt x="7" y="352"/>
                    </a:lnTo>
                    <a:lnTo>
                      <a:pt x="4" y="353"/>
                    </a:lnTo>
                    <a:lnTo>
                      <a:pt x="1" y="352"/>
                    </a:lnTo>
                    <a:lnTo>
                      <a:pt x="0" y="351"/>
                    </a:lnTo>
                    <a:lnTo>
                      <a:pt x="0" y="347"/>
                    </a:lnTo>
                    <a:lnTo>
                      <a:pt x="0" y="344"/>
                    </a:lnTo>
                    <a:lnTo>
                      <a:pt x="1" y="337"/>
                    </a:lnTo>
                    <a:lnTo>
                      <a:pt x="1" y="331"/>
                    </a:lnTo>
                    <a:lnTo>
                      <a:pt x="4" y="325"/>
                    </a:lnTo>
                    <a:lnTo>
                      <a:pt x="5" y="320"/>
                    </a:lnTo>
                    <a:lnTo>
                      <a:pt x="7" y="315"/>
                    </a:lnTo>
                    <a:lnTo>
                      <a:pt x="9" y="309"/>
                    </a:lnTo>
                    <a:lnTo>
                      <a:pt x="12" y="305"/>
                    </a:lnTo>
                    <a:lnTo>
                      <a:pt x="15" y="300"/>
                    </a:lnTo>
                    <a:lnTo>
                      <a:pt x="17" y="296"/>
                    </a:lnTo>
                    <a:lnTo>
                      <a:pt x="21" y="292"/>
                    </a:lnTo>
                    <a:lnTo>
                      <a:pt x="25" y="288"/>
                    </a:lnTo>
                    <a:lnTo>
                      <a:pt x="29" y="284"/>
                    </a:lnTo>
                    <a:lnTo>
                      <a:pt x="33" y="280"/>
                    </a:lnTo>
                    <a:lnTo>
                      <a:pt x="37" y="276"/>
                    </a:lnTo>
                    <a:lnTo>
                      <a:pt x="43" y="273"/>
                    </a:lnTo>
                    <a:lnTo>
                      <a:pt x="48" y="271"/>
                    </a:lnTo>
                    <a:lnTo>
                      <a:pt x="51" y="268"/>
                    </a:lnTo>
                    <a:lnTo>
                      <a:pt x="55" y="267"/>
                    </a:lnTo>
                    <a:lnTo>
                      <a:pt x="57" y="264"/>
                    </a:lnTo>
                    <a:lnTo>
                      <a:pt x="61" y="263"/>
                    </a:lnTo>
                    <a:lnTo>
                      <a:pt x="64" y="261"/>
                    </a:lnTo>
                    <a:lnTo>
                      <a:pt x="67" y="260"/>
                    </a:lnTo>
                    <a:lnTo>
                      <a:pt x="71" y="259"/>
                    </a:lnTo>
                    <a:lnTo>
                      <a:pt x="73" y="257"/>
                    </a:lnTo>
                    <a:lnTo>
                      <a:pt x="76" y="256"/>
                    </a:lnTo>
                    <a:lnTo>
                      <a:pt x="80" y="253"/>
                    </a:lnTo>
                    <a:lnTo>
                      <a:pt x="83" y="252"/>
                    </a:lnTo>
                    <a:lnTo>
                      <a:pt x="87" y="251"/>
                    </a:lnTo>
                    <a:lnTo>
                      <a:pt x="89" y="248"/>
                    </a:lnTo>
                    <a:lnTo>
                      <a:pt x="92" y="247"/>
                    </a:lnTo>
                    <a:lnTo>
                      <a:pt x="96" y="245"/>
                    </a:lnTo>
                    <a:lnTo>
                      <a:pt x="99" y="244"/>
                    </a:lnTo>
                    <a:lnTo>
                      <a:pt x="107" y="236"/>
                    </a:lnTo>
                    <a:lnTo>
                      <a:pt x="113" y="230"/>
                    </a:lnTo>
                    <a:lnTo>
                      <a:pt x="120" y="224"/>
                    </a:lnTo>
                    <a:lnTo>
                      <a:pt x="127" y="217"/>
                    </a:lnTo>
                    <a:lnTo>
                      <a:pt x="131" y="209"/>
                    </a:lnTo>
                    <a:lnTo>
                      <a:pt x="136" y="202"/>
                    </a:lnTo>
                    <a:lnTo>
                      <a:pt x="141" y="196"/>
                    </a:lnTo>
                    <a:lnTo>
                      <a:pt x="147" y="189"/>
                    </a:lnTo>
                    <a:lnTo>
                      <a:pt x="149" y="181"/>
                    </a:lnTo>
                    <a:lnTo>
                      <a:pt x="153" y="174"/>
                    </a:lnTo>
                    <a:lnTo>
                      <a:pt x="156" y="166"/>
                    </a:lnTo>
                    <a:lnTo>
                      <a:pt x="159" y="158"/>
                    </a:lnTo>
                    <a:lnTo>
                      <a:pt x="161" y="150"/>
                    </a:lnTo>
                    <a:lnTo>
                      <a:pt x="163" y="141"/>
                    </a:lnTo>
                    <a:lnTo>
                      <a:pt x="164" y="133"/>
                    </a:lnTo>
                    <a:lnTo>
                      <a:pt x="165" y="124"/>
                    </a:lnTo>
                    <a:lnTo>
                      <a:pt x="165" y="114"/>
                    </a:lnTo>
                    <a:lnTo>
                      <a:pt x="165" y="106"/>
                    </a:lnTo>
                    <a:lnTo>
                      <a:pt x="164" y="98"/>
                    </a:lnTo>
                    <a:lnTo>
                      <a:pt x="164" y="92"/>
                    </a:lnTo>
                    <a:lnTo>
                      <a:pt x="164" y="85"/>
                    </a:lnTo>
                    <a:lnTo>
                      <a:pt x="164" y="77"/>
                    </a:lnTo>
                    <a:lnTo>
                      <a:pt x="163" y="70"/>
                    </a:lnTo>
                    <a:lnTo>
                      <a:pt x="163" y="64"/>
                    </a:lnTo>
                    <a:lnTo>
                      <a:pt x="161" y="57"/>
                    </a:lnTo>
                    <a:lnTo>
                      <a:pt x="161" y="50"/>
                    </a:lnTo>
                    <a:lnTo>
                      <a:pt x="161" y="44"/>
                    </a:lnTo>
                    <a:lnTo>
                      <a:pt x="160" y="36"/>
                    </a:lnTo>
                    <a:lnTo>
                      <a:pt x="160" y="29"/>
                    </a:lnTo>
                    <a:lnTo>
                      <a:pt x="160" y="21"/>
                    </a:lnTo>
                    <a:lnTo>
                      <a:pt x="160" y="13"/>
                    </a:lnTo>
                    <a:lnTo>
                      <a:pt x="160" y="5"/>
                    </a:lnTo>
                    <a:lnTo>
                      <a:pt x="161" y="0"/>
                    </a:lnTo>
                    <a:lnTo>
                      <a:pt x="165" y="0"/>
                    </a:lnTo>
                    <a:lnTo>
                      <a:pt x="169" y="0"/>
                    </a:lnTo>
                    <a:lnTo>
                      <a:pt x="17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4" name="Freeform 91"/>
              <p:cNvSpPr>
                <a:spLocks/>
              </p:cNvSpPr>
              <p:nvPr/>
            </p:nvSpPr>
            <p:spPr bwMode="auto">
              <a:xfrm>
                <a:off x="3778" y="1612"/>
                <a:ext cx="115" cy="139"/>
              </a:xfrm>
              <a:custGeom>
                <a:avLst/>
                <a:gdLst>
                  <a:gd name="T0" fmla="*/ 107 w 115"/>
                  <a:gd name="T1" fmla="*/ 12 h 139"/>
                  <a:gd name="T2" fmla="*/ 96 w 115"/>
                  <a:gd name="T3" fmla="*/ 15 h 139"/>
                  <a:gd name="T4" fmla="*/ 86 w 115"/>
                  <a:gd name="T5" fmla="*/ 16 h 139"/>
                  <a:gd name="T6" fmla="*/ 76 w 115"/>
                  <a:gd name="T7" fmla="*/ 19 h 139"/>
                  <a:gd name="T8" fmla="*/ 66 w 115"/>
                  <a:gd name="T9" fmla="*/ 20 h 139"/>
                  <a:gd name="T10" fmla="*/ 56 w 115"/>
                  <a:gd name="T11" fmla="*/ 24 h 139"/>
                  <a:gd name="T12" fmla="*/ 48 w 115"/>
                  <a:gd name="T13" fmla="*/ 29 h 139"/>
                  <a:gd name="T14" fmla="*/ 40 w 115"/>
                  <a:gd name="T15" fmla="*/ 37 h 139"/>
                  <a:gd name="T16" fmla="*/ 32 w 115"/>
                  <a:gd name="T17" fmla="*/ 47 h 139"/>
                  <a:gd name="T18" fmla="*/ 27 w 115"/>
                  <a:gd name="T19" fmla="*/ 56 h 139"/>
                  <a:gd name="T20" fmla="*/ 23 w 115"/>
                  <a:gd name="T21" fmla="*/ 67 h 139"/>
                  <a:gd name="T22" fmla="*/ 19 w 115"/>
                  <a:gd name="T23" fmla="*/ 79 h 139"/>
                  <a:gd name="T24" fmla="*/ 16 w 115"/>
                  <a:gd name="T25" fmla="*/ 90 h 139"/>
                  <a:gd name="T26" fmla="*/ 15 w 115"/>
                  <a:gd name="T27" fmla="*/ 102 h 139"/>
                  <a:gd name="T28" fmla="*/ 14 w 115"/>
                  <a:gd name="T29" fmla="*/ 114 h 139"/>
                  <a:gd name="T30" fmla="*/ 14 w 115"/>
                  <a:gd name="T31" fmla="*/ 127 h 139"/>
                  <a:gd name="T32" fmla="*/ 12 w 115"/>
                  <a:gd name="T33" fmla="*/ 135 h 139"/>
                  <a:gd name="T34" fmla="*/ 10 w 115"/>
                  <a:gd name="T35" fmla="*/ 139 h 139"/>
                  <a:gd name="T36" fmla="*/ 4 w 115"/>
                  <a:gd name="T37" fmla="*/ 139 h 139"/>
                  <a:gd name="T38" fmla="*/ 2 w 115"/>
                  <a:gd name="T39" fmla="*/ 135 h 139"/>
                  <a:gd name="T40" fmla="*/ 0 w 115"/>
                  <a:gd name="T41" fmla="*/ 126 h 139"/>
                  <a:gd name="T42" fmla="*/ 0 w 115"/>
                  <a:gd name="T43" fmla="*/ 112 h 139"/>
                  <a:gd name="T44" fmla="*/ 0 w 115"/>
                  <a:gd name="T45" fmla="*/ 98 h 139"/>
                  <a:gd name="T46" fmla="*/ 2 w 115"/>
                  <a:gd name="T47" fmla="*/ 84 h 139"/>
                  <a:gd name="T48" fmla="*/ 3 w 115"/>
                  <a:gd name="T49" fmla="*/ 71 h 139"/>
                  <a:gd name="T50" fmla="*/ 6 w 115"/>
                  <a:gd name="T51" fmla="*/ 58 h 139"/>
                  <a:gd name="T52" fmla="*/ 10 w 115"/>
                  <a:gd name="T53" fmla="*/ 45 h 139"/>
                  <a:gd name="T54" fmla="*/ 16 w 115"/>
                  <a:gd name="T55" fmla="*/ 35 h 139"/>
                  <a:gd name="T56" fmla="*/ 24 w 115"/>
                  <a:gd name="T57" fmla="*/ 24 h 139"/>
                  <a:gd name="T58" fmla="*/ 34 w 115"/>
                  <a:gd name="T59" fmla="*/ 16 h 139"/>
                  <a:gd name="T60" fmla="*/ 43 w 115"/>
                  <a:gd name="T61" fmla="*/ 11 h 139"/>
                  <a:gd name="T62" fmla="*/ 54 w 115"/>
                  <a:gd name="T63" fmla="*/ 8 h 139"/>
                  <a:gd name="T64" fmla="*/ 66 w 115"/>
                  <a:gd name="T65" fmla="*/ 7 h 139"/>
                  <a:gd name="T66" fmla="*/ 76 w 115"/>
                  <a:gd name="T67" fmla="*/ 5 h 139"/>
                  <a:gd name="T68" fmla="*/ 90 w 115"/>
                  <a:gd name="T69" fmla="*/ 4 h 139"/>
                  <a:gd name="T70" fmla="*/ 102 w 115"/>
                  <a:gd name="T71" fmla="*/ 1 h 139"/>
                  <a:gd name="T72" fmla="*/ 112 w 115"/>
                  <a:gd name="T73" fmla="*/ 0 h 139"/>
                  <a:gd name="T74" fmla="*/ 115 w 115"/>
                  <a:gd name="T75" fmla="*/ 7 h 139"/>
                  <a:gd name="T76" fmla="*/ 112 w 115"/>
                  <a:gd name="T77" fmla="*/ 11 h 1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5" h="139">
                    <a:moveTo>
                      <a:pt x="112" y="11"/>
                    </a:moveTo>
                    <a:lnTo>
                      <a:pt x="107" y="12"/>
                    </a:lnTo>
                    <a:lnTo>
                      <a:pt x="102" y="13"/>
                    </a:lnTo>
                    <a:lnTo>
                      <a:pt x="96" y="15"/>
                    </a:lnTo>
                    <a:lnTo>
                      <a:pt x="91" y="16"/>
                    </a:lnTo>
                    <a:lnTo>
                      <a:pt x="86" y="16"/>
                    </a:lnTo>
                    <a:lnTo>
                      <a:pt x="80" y="17"/>
                    </a:lnTo>
                    <a:lnTo>
                      <a:pt x="76" y="19"/>
                    </a:lnTo>
                    <a:lnTo>
                      <a:pt x="71" y="20"/>
                    </a:lnTo>
                    <a:lnTo>
                      <a:pt x="66" y="20"/>
                    </a:lnTo>
                    <a:lnTo>
                      <a:pt x="60" y="21"/>
                    </a:lnTo>
                    <a:lnTo>
                      <a:pt x="56" y="24"/>
                    </a:lnTo>
                    <a:lnTo>
                      <a:pt x="52" y="27"/>
                    </a:lnTo>
                    <a:lnTo>
                      <a:pt x="48" y="29"/>
                    </a:lnTo>
                    <a:lnTo>
                      <a:pt x="44" y="33"/>
                    </a:lnTo>
                    <a:lnTo>
                      <a:pt x="40" y="37"/>
                    </a:lnTo>
                    <a:lnTo>
                      <a:pt x="38" y="41"/>
                    </a:lnTo>
                    <a:lnTo>
                      <a:pt x="32" y="47"/>
                    </a:lnTo>
                    <a:lnTo>
                      <a:pt x="30" y="51"/>
                    </a:lnTo>
                    <a:lnTo>
                      <a:pt x="27" y="56"/>
                    </a:lnTo>
                    <a:lnTo>
                      <a:pt x="24" y="62"/>
                    </a:lnTo>
                    <a:lnTo>
                      <a:pt x="23" y="67"/>
                    </a:lnTo>
                    <a:lnTo>
                      <a:pt x="20" y="74"/>
                    </a:lnTo>
                    <a:lnTo>
                      <a:pt x="19" y="79"/>
                    </a:lnTo>
                    <a:lnTo>
                      <a:pt x="18" y="84"/>
                    </a:lnTo>
                    <a:lnTo>
                      <a:pt x="16" y="90"/>
                    </a:lnTo>
                    <a:lnTo>
                      <a:pt x="15" y="96"/>
                    </a:lnTo>
                    <a:lnTo>
                      <a:pt x="15" y="102"/>
                    </a:lnTo>
                    <a:lnTo>
                      <a:pt x="15" y="108"/>
                    </a:lnTo>
                    <a:lnTo>
                      <a:pt x="14" y="114"/>
                    </a:lnTo>
                    <a:lnTo>
                      <a:pt x="14" y="120"/>
                    </a:lnTo>
                    <a:lnTo>
                      <a:pt x="14" y="127"/>
                    </a:lnTo>
                    <a:lnTo>
                      <a:pt x="14" y="132"/>
                    </a:lnTo>
                    <a:lnTo>
                      <a:pt x="12" y="135"/>
                    </a:lnTo>
                    <a:lnTo>
                      <a:pt x="12" y="138"/>
                    </a:lnTo>
                    <a:lnTo>
                      <a:pt x="10" y="139"/>
                    </a:lnTo>
                    <a:lnTo>
                      <a:pt x="7" y="139"/>
                    </a:lnTo>
                    <a:lnTo>
                      <a:pt x="4" y="139"/>
                    </a:lnTo>
                    <a:lnTo>
                      <a:pt x="3" y="138"/>
                    </a:lnTo>
                    <a:lnTo>
                      <a:pt x="2" y="135"/>
                    </a:lnTo>
                    <a:lnTo>
                      <a:pt x="2" y="132"/>
                    </a:lnTo>
                    <a:lnTo>
                      <a:pt x="0" y="126"/>
                    </a:lnTo>
                    <a:lnTo>
                      <a:pt x="0" y="119"/>
                    </a:lnTo>
                    <a:lnTo>
                      <a:pt x="0" y="112"/>
                    </a:lnTo>
                    <a:lnTo>
                      <a:pt x="0" y="104"/>
                    </a:lnTo>
                    <a:lnTo>
                      <a:pt x="0" y="98"/>
                    </a:lnTo>
                    <a:lnTo>
                      <a:pt x="0" y="91"/>
                    </a:lnTo>
                    <a:lnTo>
                      <a:pt x="2" y="84"/>
                    </a:lnTo>
                    <a:lnTo>
                      <a:pt x="2" y="78"/>
                    </a:lnTo>
                    <a:lnTo>
                      <a:pt x="3" y="71"/>
                    </a:lnTo>
                    <a:lnTo>
                      <a:pt x="4" y="64"/>
                    </a:lnTo>
                    <a:lnTo>
                      <a:pt x="6" y="58"/>
                    </a:lnTo>
                    <a:lnTo>
                      <a:pt x="7" y="52"/>
                    </a:lnTo>
                    <a:lnTo>
                      <a:pt x="10" y="45"/>
                    </a:lnTo>
                    <a:lnTo>
                      <a:pt x="12" y="40"/>
                    </a:lnTo>
                    <a:lnTo>
                      <a:pt x="16" y="35"/>
                    </a:lnTo>
                    <a:lnTo>
                      <a:pt x="20" y="29"/>
                    </a:lnTo>
                    <a:lnTo>
                      <a:pt x="24" y="24"/>
                    </a:lnTo>
                    <a:lnTo>
                      <a:pt x="28" y="19"/>
                    </a:lnTo>
                    <a:lnTo>
                      <a:pt x="34" y="16"/>
                    </a:lnTo>
                    <a:lnTo>
                      <a:pt x="39" y="13"/>
                    </a:lnTo>
                    <a:lnTo>
                      <a:pt x="43" y="11"/>
                    </a:lnTo>
                    <a:lnTo>
                      <a:pt x="48" y="9"/>
                    </a:lnTo>
                    <a:lnTo>
                      <a:pt x="54" y="8"/>
                    </a:lnTo>
                    <a:lnTo>
                      <a:pt x="60" y="8"/>
                    </a:lnTo>
                    <a:lnTo>
                      <a:pt x="66" y="7"/>
                    </a:lnTo>
                    <a:lnTo>
                      <a:pt x="71" y="7"/>
                    </a:lnTo>
                    <a:lnTo>
                      <a:pt x="76" y="5"/>
                    </a:lnTo>
                    <a:lnTo>
                      <a:pt x="83" y="5"/>
                    </a:lnTo>
                    <a:lnTo>
                      <a:pt x="90" y="4"/>
                    </a:lnTo>
                    <a:lnTo>
                      <a:pt x="95" y="3"/>
                    </a:lnTo>
                    <a:lnTo>
                      <a:pt x="102" y="1"/>
                    </a:lnTo>
                    <a:lnTo>
                      <a:pt x="108" y="0"/>
                    </a:lnTo>
                    <a:lnTo>
                      <a:pt x="112" y="0"/>
                    </a:lnTo>
                    <a:lnTo>
                      <a:pt x="115" y="3"/>
                    </a:lnTo>
                    <a:lnTo>
                      <a:pt x="115" y="7"/>
                    </a:lnTo>
                    <a:lnTo>
                      <a:pt x="11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5" name="Freeform 92"/>
              <p:cNvSpPr>
                <a:spLocks/>
              </p:cNvSpPr>
              <p:nvPr/>
            </p:nvSpPr>
            <p:spPr bwMode="auto">
              <a:xfrm>
                <a:off x="3602" y="1487"/>
                <a:ext cx="236" cy="291"/>
              </a:xfrm>
              <a:custGeom>
                <a:avLst/>
                <a:gdLst>
                  <a:gd name="T0" fmla="*/ 17 w 236"/>
                  <a:gd name="T1" fmla="*/ 12 h 291"/>
                  <a:gd name="T2" fmla="*/ 31 w 236"/>
                  <a:gd name="T3" fmla="*/ 29 h 291"/>
                  <a:gd name="T4" fmla="*/ 43 w 236"/>
                  <a:gd name="T5" fmla="*/ 46 h 291"/>
                  <a:gd name="T6" fmla="*/ 53 w 236"/>
                  <a:gd name="T7" fmla="*/ 62 h 291"/>
                  <a:gd name="T8" fmla="*/ 61 w 236"/>
                  <a:gd name="T9" fmla="*/ 80 h 291"/>
                  <a:gd name="T10" fmla="*/ 69 w 236"/>
                  <a:gd name="T11" fmla="*/ 98 h 291"/>
                  <a:gd name="T12" fmla="*/ 76 w 236"/>
                  <a:gd name="T13" fmla="*/ 117 h 291"/>
                  <a:gd name="T14" fmla="*/ 81 w 236"/>
                  <a:gd name="T15" fmla="*/ 140 h 291"/>
                  <a:gd name="T16" fmla="*/ 84 w 236"/>
                  <a:gd name="T17" fmla="*/ 161 h 291"/>
                  <a:gd name="T18" fmla="*/ 87 w 236"/>
                  <a:gd name="T19" fmla="*/ 177 h 291"/>
                  <a:gd name="T20" fmla="*/ 88 w 236"/>
                  <a:gd name="T21" fmla="*/ 195 h 291"/>
                  <a:gd name="T22" fmla="*/ 89 w 236"/>
                  <a:gd name="T23" fmla="*/ 211 h 291"/>
                  <a:gd name="T24" fmla="*/ 93 w 236"/>
                  <a:gd name="T25" fmla="*/ 225 h 291"/>
                  <a:gd name="T26" fmla="*/ 99 w 236"/>
                  <a:gd name="T27" fmla="*/ 239 h 291"/>
                  <a:gd name="T28" fmla="*/ 107 w 236"/>
                  <a:gd name="T29" fmla="*/ 248 h 291"/>
                  <a:gd name="T30" fmla="*/ 118 w 236"/>
                  <a:gd name="T31" fmla="*/ 256 h 291"/>
                  <a:gd name="T32" fmla="*/ 134 w 236"/>
                  <a:gd name="T33" fmla="*/ 260 h 291"/>
                  <a:gd name="T34" fmla="*/ 147 w 236"/>
                  <a:gd name="T35" fmla="*/ 263 h 291"/>
                  <a:gd name="T36" fmla="*/ 160 w 236"/>
                  <a:gd name="T37" fmla="*/ 263 h 291"/>
                  <a:gd name="T38" fmla="*/ 172 w 236"/>
                  <a:gd name="T39" fmla="*/ 263 h 291"/>
                  <a:gd name="T40" fmla="*/ 183 w 236"/>
                  <a:gd name="T41" fmla="*/ 261 h 291"/>
                  <a:gd name="T42" fmla="*/ 195 w 236"/>
                  <a:gd name="T43" fmla="*/ 257 h 291"/>
                  <a:gd name="T44" fmla="*/ 206 w 236"/>
                  <a:gd name="T45" fmla="*/ 253 h 291"/>
                  <a:gd name="T46" fmla="*/ 218 w 236"/>
                  <a:gd name="T47" fmla="*/ 247 h 291"/>
                  <a:gd name="T48" fmla="*/ 227 w 236"/>
                  <a:gd name="T49" fmla="*/ 243 h 291"/>
                  <a:gd name="T50" fmla="*/ 232 w 236"/>
                  <a:gd name="T51" fmla="*/ 243 h 291"/>
                  <a:gd name="T52" fmla="*/ 236 w 236"/>
                  <a:gd name="T53" fmla="*/ 248 h 291"/>
                  <a:gd name="T54" fmla="*/ 236 w 236"/>
                  <a:gd name="T55" fmla="*/ 253 h 291"/>
                  <a:gd name="T56" fmla="*/ 227 w 236"/>
                  <a:gd name="T57" fmla="*/ 261 h 291"/>
                  <a:gd name="T58" fmla="*/ 214 w 236"/>
                  <a:gd name="T59" fmla="*/ 269 h 291"/>
                  <a:gd name="T60" fmla="*/ 200 w 236"/>
                  <a:gd name="T61" fmla="*/ 277 h 291"/>
                  <a:gd name="T62" fmla="*/ 187 w 236"/>
                  <a:gd name="T63" fmla="*/ 284 h 291"/>
                  <a:gd name="T64" fmla="*/ 174 w 236"/>
                  <a:gd name="T65" fmla="*/ 287 h 291"/>
                  <a:gd name="T66" fmla="*/ 159 w 236"/>
                  <a:gd name="T67" fmla="*/ 289 h 291"/>
                  <a:gd name="T68" fmla="*/ 144 w 236"/>
                  <a:gd name="T69" fmla="*/ 289 h 291"/>
                  <a:gd name="T70" fmla="*/ 127 w 236"/>
                  <a:gd name="T71" fmla="*/ 288 h 291"/>
                  <a:gd name="T72" fmla="*/ 110 w 236"/>
                  <a:gd name="T73" fmla="*/ 284 h 291"/>
                  <a:gd name="T74" fmla="*/ 95 w 236"/>
                  <a:gd name="T75" fmla="*/ 275 h 291"/>
                  <a:gd name="T76" fmla="*/ 83 w 236"/>
                  <a:gd name="T77" fmla="*/ 261 h 291"/>
                  <a:gd name="T78" fmla="*/ 76 w 236"/>
                  <a:gd name="T79" fmla="*/ 245 h 291"/>
                  <a:gd name="T80" fmla="*/ 71 w 236"/>
                  <a:gd name="T81" fmla="*/ 228 h 291"/>
                  <a:gd name="T82" fmla="*/ 68 w 236"/>
                  <a:gd name="T83" fmla="*/ 209 h 291"/>
                  <a:gd name="T84" fmla="*/ 65 w 236"/>
                  <a:gd name="T85" fmla="*/ 188 h 291"/>
                  <a:gd name="T86" fmla="*/ 63 w 236"/>
                  <a:gd name="T87" fmla="*/ 166 h 291"/>
                  <a:gd name="T88" fmla="*/ 60 w 236"/>
                  <a:gd name="T89" fmla="*/ 144 h 291"/>
                  <a:gd name="T90" fmla="*/ 56 w 236"/>
                  <a:gd name="T91" fmla="*/ 122 h 291"/>
                  <a:gd name="T92" fmla="*/ 51 w 236"/>
                  <a:gd name="T93" fmla="*/ 104 h 291"/>
                  <a:gd name="T94" fmla="*/ 45 w 236"/>
                  <a:gd name="T95" fmla="*/ 86 h 291"/>
                  <a:gd name="T96" fmla="*/ 37 w 236"/>
                  <a:gd name="T97" fmla="*/ 69 h 291"/>
                  <a:gd name="T98" fmla="*/ 29 w 236"/>
                  <a:gd name="T99" fmla="*/ 52 h 291"/>
                  <a:gd name="T100" fmla="*/ 20 w 236"/>
                  <a:gd name="T101" fmla="*/ 36 h 291"/>
                  <a:gd name="T102" fmla="*/ 8 w 236"/>
                  <a:gd name="T103" fmla="*/ 18 h 291"/>
                  <a:gd name="T104" fmla="*/ 0 w 236"/>
                  <a:gd name="T105" fmla="*/ 5 h 291"/>
                  <a:gd name="T106" fmla="*/ 8 w 236"/>
                  <a:gd name="T107" fmla="*/ 0 h 291"/>
                  <a:gd name="T108" fmla="*/ 12 w 236"/>
                  <a:gd name="T109" fmla="*/ 2 h 2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6" h="291">
                    <a:moveTo>
                      <a:pt x="12" y="2"/>
                    </a:moveTo>
                    <a:lnTo>
                      <a:pt x="17" y="12"/>
                    </a:lnTo>
                    <a:lnTo>
                      <a:pt x="25" y="20"/>
                    </a:lnTo>
                    <a:lnTo>
                      <a:pt x="31" y="29"/>
                    </a:lnTo>
                    <a:lnTo>
                      <a:pt x="37" y="38"/>
                    </a:lnTo>
                    <a:lnTo>
                      <a:pt x="43" y="46"/>
                    </a:lnTo>
                    <a:lnTo>
                      <a:pt x="48" y="54"/>
                    </a:lnTo>
                    <a:lnTo>
                      <a:pt x="53" y="62"/>
                    </a:lnTo>
                    <a:lnTo>
                      <a:pt x="57" y="72"/>
                    </a:lnTo>
                    <a:lnTo>
                      <a:pt x="61" y="80"/>
                    </a:lnTo>
                    <a:lnTo>
                      <a:pt x="65" y="89"/>
                    </a:lnTo>
                    <a:lnTo>
                      <a:pt x="69" y="98"/>
                    </a:lnTo>
                    <a:lnTo>
                      <a:pt x="73" y="108"/>
                    </a:lnTo>
                    <a:lnTo>
                      <a:pt x="76" y="117"/>
                    </a:lnTo>
                    <a:lnTo>
                      <a:pt x="79" y="128"/>
                    </a:lnTo>
                    <a:lnTo>
                      <a:pt x="81" y="140"/>
                    </a:lnTo>
                    <a:lnTo>
                      <a:pt x="84" y="153"/>
                    </a:lnTo>
                    <a:lnTo>
                      <a:pt x="84" y="161"/>
                    </a:lnTo>
                    <a:lnTo>
                      <a:pt x="85" y="170"/>
                    </a:lnTo>
                    <a:lnTo>
                      <a:pt x="87" y="177"/>
                    </a:lnTo>
                    <a:lnTo>
                      <a:pt x="87" y="187"/>
                    </a:lnTo>
                    <a:lnTo>
                      <a:pt x="88" y="195"/>
                    </a:lnTo>
                    <a:lnTo>
                      <a:pt x="89" y="203"/>
                    </a:lnTo>
                    <a:lnTo>
                      <a:pt x="89" y="211"/>
                    </a:lnTo>
                    <a:lnTo>
                      <a:pt x="92" y="219"/>
                    </a:lnTo>
                    <a:lnTo>
                      <a:pt x="93" y="225"/>
                    </a:lnTo>
                    <a:lnTo>
                      <a:pt x="95" y="232"/>
                    </a:lnTo>
                    <a:lnTo>
                      <a:pt x="99" y="239"/>
                    </a:lnTo>
                    <a:lnTo>
                      <a:pt x="103" y="244"/>
                    </a:lnTo>
                    <a:lnTo>
                      <a:pt x="107" y="248"/>
                    </a:lnTo>
                    <a:lnTo>
                      <a:pt x="112" y="253"/>
                    </a:lnTo>
                    <a:lnTo>
                      <a:pt x="118" y="256"/>
                    </a:lnTo>
                    <a:lnTo>
                      <a:pt x="127" y="259"/>
                    </a:lnTo>
                    <a:lnTo>
                      <a:pt x="134" y="260"/>
                    </a:lnTo>
                    <a:lnTo>
                      <a:pt x="142" y="261"/>
                    </a:lnTo>
                    <a:lnTo>
                      <a:pt x="147" y="263"/>
                    </a:lnTo>
                    <a:lnTo>
                      <a:pt x="154" y="263"/>
                    </a:lnTo>
                    <a:lnTo>
                      <a:pt x="160" y="263"/>
                    </a:lnTo>
                    <a:lnTo>
                      <a:pt x="166" y="263"/>
                    </a:lnTo>
                    <a:lnTo>
                      <a:pt x="172" y="263"/>
                    </a:lnTo>
                    <a:lnTo>
                      <a:pt x="178" y="263"/>
                    </a:lnTo>
                    <a:lnTo>
                      <a:pt x="183" y="261"/>
                    </a:lnTo>
                    <a:lnTo>
                      <a:pt x="190" y="260"/>
                    </a:lnTo>
                    <a:lnTo>
                      <a:pt x="195" y="257"/>
                    </a:lnTo>
                    <a:lnTo>
                      <a:pt x="200" y="256"/>
                    </a:lnTo>
                    <a:lnTo>
                      <a:pt x="206" y="253"/>
                    </a:lnTo>
                    <a:lnTo>
                      <a:pt x="212" y="251"/>
                    </a:lnTo>
                    <a:lnTo>
                      <a:pt x="218" y="247"/>
                    </a:lnTo>
                    <a:lnTo>
                      <a:pt x="223" y="244"/>
                    </a:lnTo>
                    <a:lnTo>
                      <a:pt x="227" y="243"/>
                    </a:lnTo>
                    <a:lnTo>
                      <a:pt x="230" y="243"/>
                    </a:lnTo>
                    <a:lnTo>
                      <a:pt x="232" y="243"/>
                    </a:lnTo>
                    <a:lnTo>
                      <a:pt x="235" y="245"/>
                    </a:lnTo>
                    <a:lnTo>
                      <a:pt x="236" y="248"/>
                    </a:lnTo>
                    <a:lnTo>
                      <a:pt x="236" y="251"/>
                    </a:lnTo>
                    <a:lnTo>
                      <a:pt x="236" y="253"/>
                    </a:lnTo>
                    <a:lnTo>
                      <a:pt x="234" y="257"/>
                    </a:lnTo>
                    <a:lnTo>
                      <a:pt x="227" y="261"/>
                    </a:lnTo>
                    <a:lnTo>
                      <a:pt x="220" y="265"/>
                    </a:lnTo>
                    <a:lnTo>
                      <a:pt x="214" y="269"/>
                    </a:lnTo>
                    <a:lnTo>
                      <a:pt x="207" y="273"/>
                    </a:lnTo>
                    <a:lnTo>
                      <a:pt x="200" y="277"/>
                    </a:lnTo>
                    <a:lnTo>
                      <a:pt x="194" y="281"/>
                    </a:lnTo>
                    <a:lnTo>
                      <a:pt x="187" y="284"/>
                    </a:lnTo>
                    <a:lnTo>
                      <a:pt x="180" y="287"/>
                    </a:lnTo>
                    <a:lnTo>
                      <a:pt x="174" y="287"/>
                    </a:lnTo>
                    <a:lnTo>
                      <a:pt x="166" y="288"/>
                    </a:lnTo>
                    <a:lnTo>
                      <a:pt x="159" y="289"/>
                    </a:lnTo>
                    <a:lnTo>
                      <a:pt x="152" y="291"/>
                    </a:lnTo>
                    <a:lnTo>
                      <a:pt x="144" y="289"/>
                    </a:lnTo>
                    <a:lnTo>
                      <a:pt x="135" y="289"/>
                    </a:lnTo>
                    <a:lnTo>
                      <a:pt x="127" y="288"/>
                    </a:lnTo>
                    <a:lnTo>
                      <a:pt x="120" y="288"/>
                    </a:lnTo>
                    <a:lnTo>
                      <a:pt x="110" y="284"/>
                    </a:lnTo>
                    <a:lnTo>
                      <a:pt x="101" y="280"/>
                    </a:lnTo>
                    <a:lnTo>
                      <a:pt x="95" y="275"/>
                    </a:lnTo>
                    <a:lnTo>
                      <a:pt x="88" y="269"/>
                    </a:lnTo>
                    <a:lnTo>
                      <a:pt x="83" y="261"/>
                    </a:lnTo>
                    <a:lnTo>
                      <a:pt x="80" y="255"/>
                    </a:lnTo>
                    <a:lnTo>
                      <a:pt x="76" y="245"/>
                    </a:lnTo>
                    <a:lnTo>
                      <a:pt x="73" y="237"/>
                    </a:lnTo>
                    <a:lnTo>
                      <a:pt x="71" y="228"/>
                    </a:lnTo>
                    <a:lnTo>
                      <a:pt x="69" y="219"/>
                    </a:lnTo>
                    <a:lnTo>
                      <a:pt x="68" y="209"/>
                    </a:lnTo>
                    <a:lnTo>
                      <a:pt x="67" y="199"/>
                    </a:lnTo>
                    <a:lnTo>
                      <a:pt x="65" y="188"/>
                    </a:lnTo>
                    <a:lnTo>
                      <a:pt x="64" y="177"/>
                    </a:lnTo>
                    <a:lnTo>
                      <a:pt x="63" y="166"/>
                    </a:lnTo>
                    <a:lnTo>
                      <a:pt x="63" y="157"/>
                    </a:lnTo>
                    <a:lnTo>
                      <a:pt x="60" y="144"/>
                    </a:lnTo>
                    <a:lnTo>
                      <a:pt x="57" y="133"/>
                    </a:lnTo>
                    <a:lnTo>
                      <a:pt x="56" y="122"/>
                    </a:lnTo>
                    <a:lnTo>
                      <a:pt x="53" y="113"/>
                    </a:lnTo>
                    <a:lnTo>
                      <a:pt x="51" y="104"/>
                    </a:lnTo>
                    <a:lnTo>
                      <a:pt x="48" y="94"/>
                    </a:lnTo>
                    <a:lnTo>
                      <a:pt x="45" y="86"/>
                    </a:lnTo>
                    <a:lnTo>
                      <a:pt x="41" y="78"/>
                    </a:lnTo>
                    <a:lnTo>
                      <a:pt x="37" y="69"/>
                    </a:lnTo>
                    <a:lnTo>
                      <a:pt x="33" y="61"/>
                    </a:lnTo>
                    <a:lnTo>
                      <a:pt x="29" y="52"/>
                    </a:lnTo>
                    <a:lnTo>
                      <a:pt x="25" y="44"/>
                    </a:lnTo>
                    <a:lnTo>
                      <a:pt x="20" y="36"/>
                    </a:lnTo>
                    <a:lnTo>
                      <a:pt x="15" y="28"/>
                    </a:lnTo>
                    <a:lnTo>
                      <a:pt x="8" y="18"/>
                    </a:lnTo>
                    <a:lnTo>
                      <a:pt x="3" y="10"/>
                    </a:lnTo>
                    <a:lnTo>
                      <a:pt x="0" y="5"/>
                    </a:lnTo>
                    <a:lnTo>
                      <a:pt x="3" y="1"/>
                    </a:lnTo>
                    <a:lnTo>
                      <a:pt x="8" y="0"/>
                    </a:ln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6" name="Freeform 93"/>
              <p:cNvSpPr>
                <a:spLocks/>
              </p:cNvSpPr>
              <p:nvPr/>
            </p:nvSpPr>
            <p:spPr bwMode="auto">
              <a:xfrm>
                <a:off x="3822" y="1722"/>
                <a:ext cx="32" cy="124"/>
              </a:xfrm>
              <a:custGeom>
                <a:avLst/>
                <a:gdLst>
                  <a:gd name="T0" fmla="*/ 24 w 32"/>
                  <a:gd name="T1" fmla="*/ 5 h 124"/>
                  <a:gd name="T2" fmla="*/ 27 w 32"/>
                  <a:gd name="T3" fmla="*/ 13 h 124"/>
                  <a:gd name="T4" fmla="*/ 28 w 32"/>
                  <a:gd name="T5" fmla="*/ 20 h 124"/>
                  <a:gd name="T6" fmla="*/ 30 w 32"/>
                  <a:gd name="T7" fmla="*/ 26 h 124"/>
                  <a:gd name="T8" fmla="*/ 31 w 32"/>
                  <a:gd name="T9" fmla="*/ 34 h 124"/>
                  <a:gd name="T10" fmla="*/ 31 w 32"/>
                  <a:gd name="T11" fmla="*/ 41 h 124"/>
                  <a:gd name="T12" fmla="*/ 32 w 32"/>
                  <a:gd name="T13" fmla="*/ 46 h 124"/>
                  <a:gd name="T14" fmla="*/ 31 w 32"/>
                  <a:gd name="T15" fmla="*/ 53 h 124"/>
                  <a:gd name="T16" fmla="*/ 31 w 32"/>
                  <a:gd name="T17" fmla="*/ 60 h 124"/>
                  <a:gd name="T18" fmla="*/ 30 w 32"/>
                  <a:gd name="T19" fmla="*/ 66 h 124"/>
                  <a:gd name="T20" fmla="*/ 30 w 32"/>
                  <a:gd name="T21" fmla="*/ 73 h 124"/>
                  <a:gd name="T22" fmla="*/ 28 w 32"/>
                  <a:gd name="T23" fmla="*/ 80 h 124"/>
                  <a:gd name="T24" fmla="*/ 27 w 32"/>
                  <a:gd name="T25" fmla="*/ 86 h 124"/>
                  <a:gd name="T26" fmla="*/ 26 w 32"/>
                  <a:gd name="T27" fmla="*/ 93 h 124"/>
                  <a:gd name="T28" fmla="*/ 24 w 32"/>
                  <a:gd name="T29" fmla="*/ 100 h 124"/>
                  <a:gd name="T30" fmla="*/ 23 w 32"/>
                  <a:gd name="T31" fmla="*/ 108 h 124"/>
                  <a:gd name="T32" fmla="*/ 23 w 32"/>
                  <a:gd name="T33" fmla="*/ 117 h 124"/>
                  <a:gd name="T34" fmla="*/ 22 w 32"/>
                  <a:gd name="T35" fmla="*/ 120 h 124"/>
                  <a:gd name="T36" fmla="*/ 19 w 32"/>
                  <a:gd name="T37" fmla="*/ 121 h 124"/>
                  <a:gd name="T38" fmla="*/ 16 w 32"/>
                  <a:gd name="T39" fmla="*/ 122 h 124"/>
                  <a:gd name="T40" fmla="*/ 14 w 32"/>
                  <a:gd name="T41" fmla="*/ 124 h 124"/>
                  <a:gd name="T42" fmla="*/ 11 w 32"/>
                  <a:gd name="T43" fmla="*/ 121 h 124"/>
                  <a:gd name="T44" fmla="*/ 10 w 32"/>
                  <a:gd name="T45" fmla="*/ 120 h 124"/>
                  <a:gd name="T46" fmla="*/ 8 w 32"/>
                  <a:gd name="T47" fmla="*/ 117 h 124"/>
                  <a:gd name="T48" fmla="*/ 8 w 32"/>
                  <a:gd name="T49" fmla="*/ 114 h 124"/>
                  <a:gd name="T50" fmla="*/ 8 w 32"/>
                  <a:gd name="T51" fmla="*/ 106 h 124"/>
                  <a:gd name="T52" fmla="*/ 10 w 32"/>
                  <a:gd name="T53" fmla="*/ 100 h 124"/>
                  <a:gd name="T54" fmla="*/ 10 w 32"/>
                  <a:gd name="T55" fmla="*/ 93 h 124"/>
                  <a:gd name="T56" fmla="*/ 11 w 32"/>
                  <a:gd name="T57" fmla="*/ 88 h 124"/>
                  <a:gd name="T58" fmla="*/ 11 w 32"/>
                  <a:gd name="T59" fmla="*/ 81 h 124"/>
                  <a:gd name="T60" fmla="*/ 12 w 32"/>
                  <a:gd name="T61" fmla="*/ 76 h 124"/>
                  <a:gd name="T62" fmla="*/ 12 w 32"/>
                  <a:gd name="T63" fmla="*/ 70 h 124"/>
                  <a:gd name="T64" fmla="*/ 12 w 32"/>
                  <a:gd name="T65" fmla="*/ 66 h 124"/>
                  <a:gd name="T66" fmla="*/ 12 w 32"/>
                  <a:gd name="T67" fmla="*/ 61 h 124"/>
                  <a:gd name="T68" fmla="*/ 11 w 32"/>
                  <a:gd name="T69" fmla="*/ 56 h 124"/>
                  <a:gd name="T70" fmla="*/ 10 w 32"/>
                  <a:gd name="T71" fmla="*/ 50 h 124"/>
                  <a:gd name="T72" fmla="*/ 10 w 32"/>
                  <a:gd name="T73" fmla="*/ 45 h 124"/>
                  <a:gd name="T74" fmla="*/ 7 w 32"/>
                  <a:gd name="T75" fmla="*/ 38 h 124"/>
                  <a:gd name="T76" fmla="*/ 6 w 32"/>
                  <a:gd name="T77" fmla="*/ 33 h 124"/>
                  <a:gd name="T78" fmla="*/ 3 w 32"/>
                  <a:gd name="T79" fmla="*/ 25 h 124"/>
                  <a:gd name="T80" fmla="*/ 2 w 32"/>
                  <a:gd name="T81" fmla="*/ 18 h 124"/>
                  <a:gd name="T82" fmla="*/ 0 w 32"/>
                  <a:gd name="T83" fmla="*/ 14 h 124"/>
                  <a:gd name="T84" fmla="*/ 2 w 32"/>
                  <a:gd name="T85" fmla="*/ 10 h 124"/>
                  <a:gd name="T86" fmla="*/ 4 w 32"/>
                  <a:gd name="T87" fmla="*/ 6 h 124"/>
                  <a:gd name="T88" fmla="*/ 8 w 32"/>
                  <a:gd name="T89" fmla="*/ 4 h 124"/>
                  <a:gd name="T90" fmla="*/ 12 w 32"/>
                  <a:gd name="T91" fmla="*/ 1 h 124"/>
                  <a:gd name="T92" fmla="*/ 16 w 32"/>
                  <a:gd name="T93" fmla="*/ 0 h 124"/>
                  <a:gd name="T94" fmla="*/ 20 w 32"/>
                  <a:gd name="T95" fmla="*/ 1 h 124"/>
                  <a:gd name="T96" fmla="*/ 24 w 32"/>
                  <a:gd name="T97" fmla="*/ 5 h 124"/>
                  <a:gd name="T98" fmla="*/ 24 w 32"/>
                  <a:gd name="T99" fmla="*/ 5 h 1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 h="124">
                    <a:moveTo>
                      <a:pt x="24" y="5"/>
                    </a:moveTo>
                    <a:lnTo>
                      <a:pt x="27" y="13"/>
                    </a:lnTo>
                    <a:lnTo>
                      <a:pt x="28" y="20"/>
                    </a:lnTo>
                    <a:lnTo>
                      <a:pt x="30" y="26"/>
                    </a:lnTo>
                    <a:lnTo>
                      <a:pt x="31" y="34"/>
                    </a:lnTo>
                    <a:lnTo>
                      <a:pt x="31" y="41"/>
                    </a:lnTo>
                    <a:lnTo>
                      <a:pt x="32" y="46"/>
                    </a:lnTo>
                    <a:lnTo>
                      <a:pt x="31" y="53"/>
                    </a:lnTo>
                    <a:lnTo>
                      <a:pt x="31" y="60"/>
                    </a:lnTo>
                    <a:lnTo>
                      <a:pt x="30" y="66"/>
                    </a:lnTo>
                    <a:lnTo>
                      <a:pt x="30" y="73"/>
                    </a:lnTo>
                    <a:lnTo>
                      <a:pt x="28" y="80"/>
                    </a:lnTo>
                    <a:lnTo>
                      <a:pt x="27" y="86"/>
                    </a:lnTo>
                    <a:lnTo>
                      <a:pt x="26" y="93"/>
                    </a:lnTo>
                    <a:lnTo>
                      <a:pt x="24" y="100"/>
                    </a:lnTo>
                    <a:lnTo>
                      <a:pt x="23" y="108"/>
                    </a:lnTo>
                    <a:lnTo>
                      <a:pt x="23" y="117"/>
                    </a:lnTo>
                    <a:lnTo>
                      <a:pt x="22" y="120"/>
                    </a:lnTo>
                    <a:lnTo>
                      <a:pt x="19" y="121"/>
                    </a:lnTo>
                    <a:lnTo>
                      <a:pt x="16" y="122"/>
                    </a:lnTo>
                    <a:lnTo>
                      <a:pt x="14" y="124"/>
                    </a:lnTo>
                    <a:lnTo>
                      <a:pt x="11" y="121"/>
                    </a:lnTo>
                    <a:lnTo>
                      <a:pt x="10" y="120"/>
                    </a:lnTo>
                    <a:lnTo>
                      <a:pt x="8" y="117"/>
                    </a:lnTo>
                    <a:lnTo>
                      <a:pt x="8" y="114"/>
                    </a:lnTo>
                    <a:lnTo>
                      <a:pt x="8" y="106"/>
                    </a:lnTo>
                    <a:lnTo>
                      <a:pt x="10" y="100"/>
                    </a:lnTo>
                    <a:lnTo>
                      <a:pt x="10" y="93"/>
                    </a:lnTo>
                    <a:lnTo>
                      <a:pt x="11" y="88"/>
                    </a:lnTo>
                    <a:lnTo>
                      <a:pt x="11" y="81"/>
                    </a:lnTo>
                    <a:lnTo>
                      <a:pt x="12" y="76"/>
                    </a:lnTo>
                    <a:lnTo>
                      <a:pt x="12" y="70"/>
                    </a:lnTo>
                    <a:lnTo>
                      <a:pt x="12" y="66"/>
                    </a:lnTo>
                    <a:lnTo>
                      <a:pt x="12" y="61"/>
                    </a:lnTo>
                    <a:lnTo>
                      <a:pt x="11" y="56"/>
                    </a:lnTo>
                    <a:lnTo>
                      <a:pt x="10" y="50"/>
                    </a:lnTo>
                    <a:lnTo>
                      <a:pt x="10" y="45"/>
                    </a:lnTo>
                    <a:lnTo>
                      <a:pt x="7" y="38"/>
                    </a:lnTo>
                    <a:lnTo>
                      <a:pt x="6" y="33"/>
                    </a:lnTo>
                    <a:lnTo>
                      <a:pt x="3" y="25"/>
                    </a:lnTo>
                    <a:lnTo>
                      <a:pt x="2" y="18"/>
                    </a:lnTo>
                    <a:lnTo>
                      <a:pt x="0" y="14"/>
                    </a:lnTo>
                    <a:lnTo>
                      <a:pt x="2" y="10"/>
                    </a:lnTo>
                    <a:lnTo>
                      <a:pt x="4" y="6"/>
                    </a:lnTo>
                    <a:lnTo>
                      <a:pt x="8" y="4"/>
                    </a:lnTo>
                    <a:lnTo>
                      <a:pt x="12" y="1"/>
                    </a:lnTo>
                    <a:lnTo>
                      <a:pt x="16" y="0"/>
                    </a:lnTo>
                    <a:lnTo>
                      <a:pt x="20" y="1"/>
                    </a:lnTo>
                    <a:lnTo>
                      <a:pt x="24"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7" name="Freeform 94"/>
              <p:cNvSpPr>
                <a:spLocks/>
              </p:cNvSpPr>
              <p:nvPr/>
            </p:nvSpPr>
            <p:spPr bwMode="auto">
              <a:xfrm>
                <a:off x="3554" y="1601"/>
                <a:ext cx="290" cy="259"/>
              </a:xfrm>
              <a:custGeom>
                <a:avLst/>
                <a:gdLst>
                  <a:gd name="T0" fmla="*/ 16 w 290"/>
                  <a:gd name="T1" fmla="*/ 19 h 259"/>
                  <a:gd name="T2" fmla="*/ 21 w 290"/>
                  <a:gd name="T3" fmla="*/ 46 h 259"/>
                  <a:gd name="T4" fmla="*/ 27 w 290"/>
                  <a:gd name="T5" fmla="*/ 70 h 259"/>
                  <a:gd name="T6" fmla="*/ 32 w 290"/>
                  <a:gd name="T7" fmla="*/ 93 h 259"/>
                  <a:gd name="T8" fmla="*/ 39 w 290"/>
                  <a:gd name="T9" fmla="*/ 115 h 259"/>
                  <a:gd name="T10" fmla="*/ 45 w 290"/>
                  <a:gd name="T11" fmla="*/ 137 h 259"/>
                  <a:gd name="T12" fmla="*/ 53 w 290"/>
                  <a:gd name="T13" fmla="*/ 159 h 259"/>
                  <a:gd name="T14" fmla="*/ 64 w 290"/>
                  <a:gd name="T15" fmla="*/ 185 h 259"/>
                  <a:gd name="T16" fmla="*/ 72 w 290"/>
                  <a:gd name="T17" fmla="*/ 203 h 259"/>
                  <a:gd name="T18" fmla="*/ 79 w 290"/>
                  <a:gd name="T19" fmla="*/ 211 h 259"/>
                  <a:gd name="T20" fmla="*/ 87 w 290"/>
                  <a:gd name="T21" fmla="*/ 219 h 259"/>
                  <a:gd name="T22" fmla="*/ 96 w 290"/>
                  <a:gd name="T23" fmla="*/ 225 h 259"/>
                  <a:gd name="T24" fmla="*/ 105 w 290"/>
                  <a:gd name="T25" fmla="*/ 229 h 259"/>
                  <a:gd name="T26" fmla="*/ 117 w 290"/>
                  <a:gd name="T27" fmla="*/ 231 h 259"/>
                  <a:gd name="T28" fmla="*/ 129 w 290"/>
                  <a:gd name="T29" fmla="*/ 233 h 259"/>
                  <a:gd name="T30" fmla="*/ 141 w 290"/>
                  <a:gd name="T31" fmla="*/ 234 h 259"/>
                  <a:gd name="T32" fmla="*/ 156 w 290"/>
                  <a:gd name="T33" fmla="*/ 234 h 259"/>
                  <a:gd name="T34" fmla="*/ 172 w 290"/>
                  <a:gd name="T35" fmla="*/ 234 h 259"/>
                  <a:gd name="T36" fmla="*/ 191 w 290"/>
                  <a:gd name="T37" fmla="*/ 233 h 259"/>
                  <a:gd name="T38" fmla="*/ 208 w 290"/>
                  <a:gd name="T39" fmla="*/ 231 h 259"/>
                  <a:gd name="T40" fmla="*/ 224 w 290"/>
                  <a:gd name="T41" fmla="*/ 227 h 259"/>
                  <a:gd name="T42" fmla="*/ 242 w 290"/>
                  <a:gd name="T43" fmla="*/ 223 h 259"/>
                  <a:gd name="T44" fmla="*/ 258 w 290"/>
                  <a:gd name="T45" fmla="*/ 219 h 259"/>
                  <a:gd name="T46" fmla="*/ 275 w 290"/>
                  <a:gd name="T47" fmla="*/ 214 h 259"/>
                  <a:gd name="T48" fmla="*/ 287 w 290"/>
                  <a:gd name="T49" fmla="*/ 210 h 259"/>
                  <a:gd name="T50" fmla="*/ 290 w 290"/>
                  <a:gd name="T51" fmla="*/ 214 h 259"/>
                  <a:gd name="T52" fmla="*/ 287 w 290"/>
                  <a:gd name="T53" fmla="*/ 222 h 259"/>
                  <a:gd name="T54" fmla="*/ 280 w 290"/>
                  <a:gd name="T55" fmla="*/ 230 h 259"/>
                  <a:gd name="T56" fmla="*/ 267 w 290"/>
                  <a:gd name="T57" fmla="*/ 237 h 259"/>
                  <a:gd name="T58" fmla="*/ 251 w 290"/>
                  <a:gd name="T59" fmla="*/ 242 h 259"/>
                  <a:gd name="T60" fmla="*/ 235 w 290"/>
                  <a:gd name="T61" fmla="*/ 247 h 259"/>
                  <a:gd name="T62" fmla="*/ 220 w 290"/>
                  <a:gd name="T63" fmla="*/ 251 h 259"/>
                  <a:gd name="T64" fmla="*/ 206 w 290"/>
                  <a:gd name="T65" fmla="*/ 254 h 259"/>
                  <a:gd name="T66" fmla="*/ 190 w 290"/>
                  <a:gd name="T67" fmla="*/ 257 h 259"/>
                  <a:gd name="T68" fmla="*/ 174 w 290"/>
                  <a:gd name="T69" fmla="*/ 259 h 259"/>
                  <a:gd name="T70" fmla="*/ 156 w 290"/>
                  <a:gd name="T71" fmla="*/ 259 h 259"/>
                  <a:gd name="T72" fmla="*/ 139 w 290"/>
                  <a:gd name="T73" fmla="*/ 259 h 259"/>
                  <a:gd name="T74" fmla="*/ 123 w 290"/>
                  <a:gd name="T75" fmla="*/ 257 h 259"/>
                  <a:gd name="T76" fmla="*/ 107 w 290"/>
                  <a:gd name="T77" fmla="*/ 255 h 259"/>
                  <a:gd name="T78" fmla="*/ 91 w 290"/>
                  <a:gd name="T79" fmla="*/ 251 h 259"/>
                  <a:gd name="T80" fmla="*/ 76 w 290"/>
                  <a:gd name="T81" fmla="*/ 246 h 259"/>
                  <a:gd name="T82" fmla="*/ 64 w 290"/>
                  <a:gd name="T83" fmla="*/ 239 h 259"/>
                  <a:gd name="T84" fmla="*/ 53 w 290"/>
                  <a:gd name="T85" fmla="*/ 230 h 259"/>
                  <a:gd name="T86" fmla="*/ 44 w 290"/>
                  <a:gd name="T87" fmla="*/ 218 h 259"/>
                  <a:gd name="T88" fmla="*/ 35 w 290"/>
                  <a:gd name="T89" fmla="*/ 197 h 259"/>
                  <a:gd name="T90" fmla="*/ 25 w 290"/>
                  <a:gd name="T91" fmla="*/ 171 h 259"/>
                  <a:gd name="T92" fmla="*/ 20 w 290"/>
                  <a:gd name="T93" fmla="*/ 147 h 259"/>
                  <a:gd name="T94" fmla="*/ 16 w 290"/>
                  <a:gd name="T95" fmla="*/ 123 h 259"/>
                  <a:gd name="T96" fmla="*/ 13 w 290"/>
                  <a:gd name="T97" fmla="*/ 101 h 259"/>
                  <a:gd name="T98" fmla="*/ 11 w 290"/>
                  <a:gd name="T99" fmla="*/ 77 h 259"/>
                  <a:gd name="T100" fmla="*/ 7 w 290"/>
                  <a:gd name="T101" fmla="*/ 51 h 259"/>
                  <a:gd name="T102" fmla="*/ 4 w 290"/>
                  <a:gd name="T103" fmla="*/ 24 h 259"/>
                  <a:gd name="T104" fmla="*/ 0 w 290"/>
                  <a:gd name="T105" fmla="*/ 6 h 259"/>
                  <a:gd name="T106" fmla="*/ 3 w 290"/>
                  <a:gd name="T107" fmla="*/ 2 h 259"/>
                  <a:gd name="T108" fmla="*/ 8 w 290"/>
                  <a:gd name="T109" fmla="*/ 0 h 259"/>
                  <a:gd name="T110" fmla="*/ 12 w 290"/>
                  <a:gd name="T111" fmla="*/ 3 h 259"/>
                  <a:gd name="T112" fmla="*/ 13 w 290"/>
                  <a:gd name="T113" fmla="*/ 6 h 2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0" h="259">
                    <a:moveTo>
                      <a:pt x="13" y="6"/>
                    </a:moveTo>
                    <a:lnTo>
                      <a:pt x="16" y="19"/>
                    </a:lnTo>
                    <a:lnTo>
                      <a:pt x="19" y="32"/>
                    </a:lnTo>
                    <a:lnTo>
                      <a:pt x="21" y="46"/>
                    </a:lnTo>
                    <a:lnTo>
                      <a:pt x="24" y="59"/>
                    </a:lnTo>
                    <a:lnTo>
                      <a:pt x="27" y="70"/>
                    </a:lnTo>
                    <a:lnTo>
                      <a:pt x="29" y="82"/>
                    </a:lnTo>
                    <a:lnTo>
                      <a:pt x="32" y="93"/>
                    </a:lnTo>
                    <a:lnTo>
                      <a:pt x="36" y="105"/>
                    </a:lnTo>
                    <a:lnTo>
                      <a:pt x="39" y="115"/>
                    </a:lnTo>
                    <a:lnTo>
                      <a:pt x="41" y="126"/>
                    </a:lnTo>
                    <a:lnTo>
                      <a:pt x="45" y="137"/>
                    </a:lnTo>
                    <a:lnTo>
                      <a:pt x="49" y="149"/>
                    </a:lnTo>
                    <a:lnTo>
                      <a:pt x="53" y="159"/>
                    </a:lnTo>
                    <a:lnTo>
                      <a:pt x="59" y="173"/>
                    </a:lnTo>
                    <a:lnTo>
                      <a:pt x="64" y="185"/>
                    </a:lnTo>
                    <a:lnTo>
                      <a:pt x="69" y="198"/>
                    </a:lnTo>
                    <a:lnTo>
                      <a:pt x="72" y="203"/>
                    </a:lnTo>
                    <a:lnTo>
                      <a:pt x="75" y="207"/>
                    </a:lnTo>
                    <a:lnTo>
                      <a:pt x="79" y="211"/>
                    </a:lnTo>
                    <a:lnTo>
                      <a:pt x="83" y="215"/>
                    </a:lnTo>
                    <a:lnTo>
                      <a:pt x="87" y="219"/>
                    </a:lnTo>
                    <a:lnTo>
                      <a:pt x="91" y="222"/>
                    </a:lnTo>
                    <a:lnTo>
                      <a:pt x="96" y="225"/>
                    </a:lnTo>
                    <a:lnTo>
                      <a:pt x="101" y="227"/>
                    </a:lnTo>
                    <a:lnTo>
                      <a:pt x="105" y="229"/>
                    </a:lnTo>
                    <a:lnTo>
                      <a:pt x="112" y="230"/>
                    </a:lnTo>
                    <a:lnTo>
                      <a:pt x="117" y="231"/>
                    </a:lnTo>
                    <a:lnTo>
                      <a:pt x="123" y="231"/>
                    </a:lnTo>
                    <a:lnTo>
                      <a:pt x="129" y="233"/>
                    </a:lnTo>
                    <a:lnTo>
                      <a:pt x="135" y="233"/>
                    </a:lnTo>
                    <a:lnTo>
                      <a:pt x="141" y="234"/>
                    </a:lnTo>
                    <a:lnTo>
                      <a:pt x="148" y="234"/>
                    </a:lnTo>
                    <a:lnTo>
                      <a:pt x="156" y="234"/>
                    </a:lnTo>
                    <a:lnTo>
                      <a:pt x="164" y="234"/>
                    </a:lnTo>
                    <a:lnTo>
                      <a:pt x="172" y="234"/>
                    </a:lnTo>
                    <a:lnTo>
                      <a:pt x="182" y="234"/>
                    </a:lnTo>
                    <a:lnTo>
                      <a:pt x="191" y="233"/>
                    </a:lnTo>
                    <a:lnTo>
                      <a:pt x="200" y="231"/>
                    </a:lnTo>
                    <a:lnTo>
                      <a:pt x="208" y="231"/>
                    </a:lnTo>
                    <a:lnTo>
                      <a:pt x="216" y="230"/>
                    </a:lnTo>
                    <a:lnTo>
                      <a:pt x="224" y="227"/>
                    </a:lnTo>
                    <a:lnTo>
                      <a:pt x="234" y="226"/>
                    </a:lnTo>
                    <a:lnTo>
                      <a:pt x="242" y="223"/>
                    </a:lnTo>
                    <a:lnTo>
                      <a:pt x="250" y="222"/>
                    </a:lnTo>
                    <a:lnTo>
                      <a:pt x="258" y="219"/>
                    </a:lnTo>
                    <a:lnTo>
                      <a:pt x="266" y="217"/>
                    </a:lnTo>
                    <a:lnTo>
                      <a:pt x="275" y="214"/>
                    </a:lnTo>
                    <a:lnTo>
                      <a:pt x="283" y="211"/>
                    </a:lnTo>
                    <a:lnTo>
                      <a:pt x="287" y="210"/>
                    </a:lnTo>
                    <a:lnTo>
                      <a:pt x="290" y="211"/>
                    </a:lnTo>
                    <a:lnTo>
                      <a:pt x="290" y="214"/>
                    </a:lnTo>
                    <a:lnTo>
                      <a:pt x="290" y="218"/>
                    </a:lnTo>
                    <a:lnTo>
                      <a:pt x="287" y="222"/>
                    </a:lnTo>
                    <a:lnTo>
                      <a:pt x="284" y="226"/>
                    </a:lnTo>
                    <a:lnTo>
                      <a:pt x="280" y="230"/>
                    </a:lnTo>
                    <a:lnTo>
                      <a:pt x="276" y="233"/>
                    </a:lnTo>
                    <a:lnTo>
                      <a:pt x="267" y="237"/>
                    </a:lnTo>
                    <a:lnTo>
                      <a:pt x="259" y="239"/>
                    </a:lnTo>
                    <a:lnTo>
                      <a:pt x="251" y="242"/>
                    </a:lnTo>
                    <a:lnTo>
                      <a:pt x="243" y="245"/>
                    </a:lnTo>
                    <a:lnTo>
                      <a:pt x="235" y="247"/>
                    </a:lnTo>
                    <a:lnTo>
                      <a:pt x="228" y="250"/>
                    </a:lnTo>
                    <a:lnTo>
                      <a:pt x="220" y="251"/>
                    </a:lnTo>
                    <a:lnTo>
                      <a:pt x="214" y="254"/>
                    </a:lnTo>
                    <a:lnTo>
                      <a:pt x="206" y="254"/>
                    </a:lnTo>
                    <a:lnTo>
                      <a:pt x="198" y="257"/>
                    </a:lnTo>
                    <a:lnTo>
                      <a:pt x="190" y="257"/>
                    </a:lnTo>
                    <a:lnTo>
                      <a:pt x="182" y="258"/>
                    </a:lnTo>
                    <a:lnTo>
                      <a:pt x="174" y="259"/>
                    </a:lnTo>
                    <a:lnTo>
                      <a:pt x="166" y="259"/>
                    </a:lnTo>
                    <a:lnTo>
                      <a:pt x="156" y="259"/>
                    </a:lnTo>
                    <a:lnTo>
                      <a:pt x="148" y="259"/>
                    </a:lnTo>
                    <a:lnTo>
                      <a:pt x="139" y="259"/>
                    </a:lnTo>
                    <a:lnTo>
                      <a:pt x="129" y="258"/>
                    </a:lnTo>
                    <a:lnTo>
                      <a:pt x="123" y="257"/>
                    </a:lnTo>
                    <a:lnTo>
                      <a:pt x="115" y="257"/>
                    </a:lnTo>
                    <a:lnTo>
                      <a:pt x="107" y="255"/>
                    </a:lnTo>
                    <a:lnTo>
                      <a:pt x="99" y="254"/>
                    </a:lnTo>
                    <a:lnTo>
                      <a:pt x="91" y="251"/>
                    </a:lnTo>
                    <a:lnTo>
                      <a:pt x="84" y="250"/>
                    </a:lnTo>
                    <a:lnTo>
                      <a:pt x="76" y="246"/>
                    </a:lnTo>
                    <a:lnTo>
                      <a:pt x="71" y="243"/>
                    </a:lnTo>
                    <a:lnTo>
                      <a:pt x="64" y="239"/>
                    </a:lnTo>
                    <a:lnTo>
                      <a:pt x="59" y="235"/>
                    </a:lnTo>
                    <a:lnTo>
                      <a:pt x="53" y="230"/>
                    </a:lnTo>
                    <a:lnTo>
                      <a:pt x="48" y="225"/>
                    </a:lnTo>
                    <a:lnTo>
                      <a:pt x="44" y="218"/>
                    </a:lnTo>
                    <a:lnTo>
                      <a:pt x="40" y="210"/>
                    </a:lnTo>
                    <a:lnTo>
                      <a:pt x="35" y="197"/>
                    </a:lnTo>
                    <a:lnTo>
                      <a:pt x="31" y="183"/>
                    </a:lnTo>
                    <a:lnTo>
                      <a:pt x="25" y="171"/>
                    </a:lnTo>
                    <a:lnTo>
                      <a:pt x="23" y="159"/>
                    </a:lnTo>
                    <a:lnTo>
                      <a:pt x="20" y="147"/>
                    </a:lnTo>
                    <a:lnTo>
                      <a:pt x="17" y="135"/>
                    </a:lnTo>
                    <a:lnTo>
                      <a:pt x="16" y="123"/>
                    </a:lnTo>
                    <a:lnTo>
                      <a:pt x="15" y="113"/>
                    </a:lnTo>
                    <a:lnTo>
                      <a:pt x="13" y="101"/>
                    </a:lnTo>
                    <a:lnTo>
                      <a:pt x="12" y="89"/>
                    </a:lnTo>
                    <a:lnTo>
                      <a:pt x="11" y="77"/>
                    </a:lnTo>
                    <a:lnTo>
                      <a:pt x="9" y="65"/>
                    </a:lnTo>
                    <a:lnTo>
                      <a:pt x="7" y="51"/>
                    </a:lnTo>
                    <a:lnTo>
                      <a:pt x="5" y="38"/>
                    </a:lnTo>
                    <a:lnTo>
                      <a:pt x="4" y="24"/>
                    </a:lnTo>
                    <a:lnTo>
                      <a:pt x="1" y="10"/>
                    </a:lnTo>
                    <a:lnTo>
                      <a:pt x="0" y="6"/>
                    </a:lnTo>
                    <a:lnTo>
                      <a:pt x="1" y="3"/>
                    </a:lnTo>
                    <a:lnTo>
                      <a:pt x="3" y="2"/>
                    </a:lnTo>
                    <a:lnTo>
                      <a:pt x="5" y="2"/>
                    </a:lnTo>
                    <a:lnTo>
                      <a:pt x="8" y="0"/>
                    </a:lnTo>
                    <a:lnTo>
                      <a:pt x="11" y="2"/>
                    </a:lnTo>
                    <a:lnTo>
                      <a:pt x="12" y="3"/>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8" name="Freeform 95"/>
              <p:cNvSpPr>
                <a:spLocks/>
              </p:cNvSpPr>
              <p:nvPr/>
            </p:nvSpPr>
            <p:spPr bwMode="auto">
              <a:xfrm>
                <a:off x="3732" y="1290"/>
                <a:ext cx="76" cy="174"/>
              </a:xfrm>
              <a:custGeom>
                <a:avLst/>
                <a:gdLst>
                  <a:gd name="T0" fmla="*/ 32 w 76"/>
                  <a:gd name="T1" fmla="*/ 3 h 174"/>
                  <a:gd name="T2" fmla="*/ 40 w 76"/>
                  <a:gd name="T3" fmla="*/ 7 h 174"/>
                  <a:gd name="T4" fmla="*/ 48 w 76"/>
                  <a:gd name="T5" fmla="*/ 11 h 174"/>
                  <a:gd name="T6" fmla="*/ 53 w 76"/>
                  <a:gd name="T7" fmla="*/ 18 h 174"/>
                  <a:gd name="T8" fmla="*/ 58 w 76"/>
                  <a:gd name="T9" fmla="*/ 28 h 174"/>
                  <a:gd name="T10" fmla="*/ 66 w 76"/>
                  <a:gd name="T11" fmla="*/ 48 h 174"/>
                  <a:gd name="T12" fmla="*/ 72 w 76"/>
                  <a:gd name="T13" fmla="*/ 72 h 174"/>
                  <a:gd name="T14" fmla="*/ 76 w 76"/>
                  <a:gd name="T15" fmla="*/ 99 h 174"/>
                  <a:gd name="T16" fmla="*/ 76 w 76"/>
                  <a:gd name="T17" fmla="*/ 125 h 174"/>
                  <a:gd name="T18" fmla="*/ 72 w 76"/>
                  <a:gd name="T19" fmla="*/ 146 h 174"/>
                  <a:gd name="T20" fmla="*/ 64 w 76"/>
                  <a:gd name="T21" fmla="*/ 162 h 174"/>
                  <a:gd name="T22" fmla="*/ 53 w 76"/>
                  <a:gd name="T23" fmla="*/ 173 h 174"/>
                  <a:gd name="T24" fmla="*/ 41 w 76"/>
                  <a:gd name="T25" fmla="*/ 174 h 174"/>
                  <a:gd name="T26" fmla="*/ 34 w 76"/>
                  <a:gd name="T27" fmla="*/ 173 h 174"/>
                  <a:gd name="T28" fmla="*/ 29 w 76"/>
                  <a:gd name="T29" fmla="*/ 171 h 174"/>
                  <a:gd name="T30" fmla="*/ 22 w 76"/>
                  <a:gd name="T31" fmla="*/ 167 h 174"/>
                  <a:gd name="T32" fmla="*/ 16 w 76"/>
                  <a:gd name="T33" fmla="*/ 163 h 174"/>
                  <a:gd name="T34" fmla="*/ 9 w 76"/>
                  <a:gd name="T35" fmla="*/ 161 h 174"/>
                  <a:gd name="T36" fmla="*/ 2 w 76"/>
                  <a:gd name="T37" fmla="*/ 155 h 174"/>
                  <a:gd name="T38" fmla="*/ 0 w 76"/>
                  <a:gd name="T39" fmla="*/ 151 h 174"/>
                  <a:gd name="T40" fmla="*/ 1 w 76"/>
                  <a:gd name="T41" fmla="*/ 149 h 174"/>
                  <a:gd name="T42" fmla="*/ 8 w 76"/>
                  <a:gd name="T43" fmla="*/ 150 h 174"/>
                  <a:gd name="T44" fmla="*/ 18 w 76"/>
                  <a:gd name="T45" fmla="*/ 154 h 174"/>
                  <a:gd name="T46" fmla="*/ 26 w 76"/>
                  <a:gd name="T47" fmla="*/ 157 h 174"/>
                  <a:gd name="T48" fmla="*/ 33 w 76"/>
                  <a:gd name="T49" fmla="*/ 158 h 174"/>
                  <a:gd name="T50" fmla="*/ 38 w 76"/>
                  <a:gd name="T51" fmla="*/ 159 h 174"/>
                  <a:gd name="T52" fmla="*/ 44 w 76"/>
                  <a:gd name="T53" fmla="*/ 159 h 174"/>
                  <a:gd name="T54" fmla="*/ 50 w 76"/>
                  <a:gd name="T55" fmla="*/ 157 h 174"/>
                  <a:gd name="T56" fmla="*/ 57 w 76"/>
                  <a:gd name="T57" fmla="*/ 146 h 174"/>
                  <a:gd name="T58" fmla="*/ 61 w 76"/>
                  <a:gd name="T59" fmla="*/ 131 h 174"/>
                  <a:gd name="T60" fmla="*/ 61 w 76"/>
                  <a:gd name="T61" fmla="*/ 115 h 174"/>
                  <a:gd name="T62" fmla="*/ 60 w 76"/>
                  <a:gd name="T63" fmla="*/ 98 h 174"/>
                  <a:gd name="T64" fmla="*/ 57 w 76"/>
                  <a:gd name="T65" fmla="*/ 76 h 174"/>
                  <a:gd name="T66" fmla="*/ 52 w 76"/>
                  <a:gd name="T67" fmla="*/ 59 h 174"/>
                  <a:gd name="T68" fmla="*/ 45 w 76"/>
                  <a:gd name="T69" fmla="*/ 43 h 174"/>
                  <a:gd name="T70" fmla="*/ 40 w 76"/>
                  <a:gd name="T71" fmla="*/ 35 h 174"/>
                  <a:gd name="T72" fmla="*/ 34 w 76"/>
                  <a:gd name="T73" fmla="*/ 30 h 174"/>
                  <a:gd name="T74" fmla="*/ 28 w 76"/>
                  <a:gd name="T75" fmla="*/ 24 h 174"/>
                  <a:gd name="T76" fmla="*/ 21 w 76"/>
                  <a:gd name="T77" fmla="*/ 19 h 174"/>
                  <a:gd name="T78" fmla="*/ 16 w 76"/>
                  <a:gd name="T79" fmla="*/ 14 h 174"/>
                  <a:gd name="T80" fmla="*/ 12 w 76"/>
                  <a:gd name="T81" fmla="*/ 7 h 174"/>
                  <a:gd name="T82" fmla="*/ 13 w 76"/>
                  <a:gd name="T83" fmla="*/ 2 h 174"/>
                  <a:gd name="T84" fmla="*/ 17 w 76"/>
                  <a:gd name="T85" fmla="*/ 0 h 174"/>
                  <a:gd name="T86" fmla="*/ 22 w 76"/>
                  <a:gd name="T87" fmla="*/ 0 h 174"/>
                  <a:gd name="T88" fmla="*/ 28 w 76"/>
                  <a:gd name="T89" fmla="*/ 2 h 17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6" h="174">
                    <a:moveTo>
                      <a:pt x="28" y="2"/>
                    </a:moveTo>
                    <a:lnTo>
                      <a:pt x="32" y="3"/>
                    </a:lnTo>
                    <a:lnTo>
                      <a:pt x="37" y="6"/>
                    </a:lnTo>
                    <a:lnTo>
                      <a:pt x="40" y="7"/>
                    </a:lnTo>
                    <a:lnTo>
                      <a:pt x="45" y="10"/>
                    </a:lnTo>
                    <a:lnTo>
                      <a:pt x="48" y="11"/>
                    </a:lnTo>
                    <a:lnTo>
                      <a:pt x="50" y="14"/>
                    </a:lnTo>
                    <a:lnTo>
                      <a:pt x="53" y="18"/>
                    </a:lnTo>
                    <a:lnTo>
                      <a:pt x="56" y="20"/>
                    </a:lnTo>
                    <a:lnTo>
                      <a:pt x="58" y="28"/>
                    </a:lnTo>
                    <a:lnTo>
                      <a:pt x="64" y="38"/>
                    </a:lnTo>
                    <a:lnTo>
                      <a:pt x="66" y="48"/>
                    </a:lnTo>
                    <a:lnTo>
                      <a:pt x="70" y="60"/>
                    </a:lnTo>
                    <a:lnTo>
                      <a:pt x="72" y="72"/>
                    </a:lnTo>
                    <a:lnTo>
                      <a:pt x="74" y="86"/>
                    </a:lnTo>
                    <a:lnTo>
                      <a:pt x="76" y="99"/>
                    </a:lnTo>
                    <a:lnTo>
                      <a:pt x="76" y="113"/>
                    </a:lnTo>
                    <a:lnTo>
                      <a:pt x="76" y="125"/>
                    </a:lnTo>
                    <a:lnTo>
                      <a:pt x="74" y="135"/>
                    </a:lnTo>
                    <a:lnTo>
                      <a:pt x="72" y="146"/>
                    </a:lnTo>
                    <a:lnTo>
                      <a:pt x="69" y="155"/>
                    </a:lnTo>
                    <a:lnTo>
                      <a:pt x="64" y="162"/>
                    </a:lnTo>
                    <a:lnTo>
                      <a:pt x="58" y="169"/>
                    </a:lnTo>
                    <a:lnTo>
                      <a:pt x="53" y="173"/>
                    </a:lnTo>
                    <a:lnTo>
                      <a:pt x="45" y="174"/>
                    </a:lnTo>
                    <a:lnTo>
                      <a:pt x="41" y="174"/>
                    </a:lnTo>
                    <a:lnTo>
                      <a:pt x="38" y="173"/>
                    </a:lnTo>
                    <a:lnTo>
                      <a:pt x="34" y="173"/>
                    </a:lnTo>
                    <a:lnTo>
                      <a:pt x="33" y="173"/>
                    </a:lnTo>
                    <a:lnTo>
                      <a:pt x="29" y="171"/>
                    </a:lnTo>
                    <a:lnTo>
                      <a:pt x="25" y="170"/>
                    </a:lnTo>
                    <a:lnTo>
                      <a:pt x="22" y="167"/>
                    </a:lnTo>
                    <a:lnTo>
                      <a:pt x="18" y="165"/>
                    </a:lnTo>
                    <a:lnTo>
                      <a:pt x="16" y="163"/>
                    </a:lnTo>
                    <a:lnTo>
                      <a:pt x="13" y="162"/>
                    </a:lnTo>
                    <a:lnTo>
                      <a:pt x="9" y="161"/>
                    </a:lnTo>
                    <a:lnTo>
                      <a:pt x="6" y="159"/>
                    </a:lnTo>
                    <a:lnTo>
                      <a:pt x="2" y="155"/>
                    </a:lnTo>
                    <a:lnTo>
                      <a:pt x="1" y="154"/>
                    </a:lnTo>
                    <a:lnTo>
                      <a:pt x="0" y="151"/>
                    </a:lnTo>
                    <a:lnTo>
                      <a:pt x="0" y="150"/>
                    </a:lnTo>
                    <a:lnTo>
                      <a:pt x="1" y="149"/>
                    </a:lnTo>
                    <a:lnTo>
                      <a:pt x="4" y="149"/>
                    </a:lnTo>
                    <a:lnTo>
                      <a:pt x="8" y="150"/>
                    </a:lnTo>
                    <a:lnTo>
                      <a:pt x="14" y="153"/>
                    </a:lnTo>
                    <a:lnTo>
                      <a:pt x="18" y="154"/>
                    </a:lnTo>
                    <a:lnTo>
                      <a:pt x="22" y="155"/>
                    </a:lnTo>
                    <a:lnTo>
                      <a:pt x="26" y="157"/>
                    </a:lnTo>
                    <a:lnTo>
                      <a:pt x="30" y="158"/>
                    </a:lnTo>
                    <a:lnTo>
                      <a:pt x="33" y="158"/>
                    </a:lnTo>
                    <a:lnTo>
                      <a:pt x="37" y="159"/>
                    </a:lnTo>
                    <a:lnTo>
                      <a:pt x="38" y="159"/>
                    </a:lnTo>
                    <a:lnTo>
                      <a:pt x="41" y="159"/>
                    </a:lnTo>
                    <a:lnTo>
                      <a:pt x="44" y="159"/>
                    </a:lnTo>
                    <a:lnTo>
                      <a:pt x="48" y="161"/>
                    </a:lnTo>
                    <a:lnTo>
                      <a:pt x="50" y="157"/>
                    </a:lnTo>
                    <a:lnTo>
                      <a:pt x="54" y="153"/>
                    </a:lnTo>
                    <a:lnTo>
                      <a:pt x="57" y="146"/>
                    </a:lnTo>
                    <a:lnTo>
                      <a:pt x="60" y="139"/>
                    </a:lnTo>
                    <a:lnTo>
                      <a:pt x="61" y="131"/>
                    </a:lnTo>
                    <a:lnTo>
                      <a:pt x="61" y="125"/>
                    </a:lnTo>
                    <a:lnTo>
                      <a:pt x="61" y="115"/>
                    </a:lnTo>
                    <a:lnTo>
                      <a:pt x="61" y="107"/>
                    </a:lnTo>
                    <a:lnTo>
                      <a:pt x="60" y="98"/>
                    </a:lnTo>
                    <a:lnTo>
                      <a:pt x="58" y="87"/>
                    </a:lnTo>
                    <a:lnTo>
                      <a:pt x="57" y="76"/>
                    </a:lnTo>
                    <a:lnTo>
                      <a:pt x="54" y="68"/>
                    </a:lnTo>
                    <a:lnTo>
                      <a:pt x="52" y="59"/>
                    </a:lnTo>
                    <a:lnTo>
                      <a:pt x="48" y="51"/>
                    </a:lnTo>
                    <a:lnTo>
                      <a:pt x="45" y="43"/>
                    </a:lnTo>
                    <a:lnTo>
                      <a:pt x="42" y="38"/>
                    </a:lnTo>
                    <a:lnTo>
                      <a:pt x="40" y="35"/>
                    </a:lnTo>
                    <a:lnTo>
                      <a:pt x="37" y="32"/>
                    </a:lnTo>
                    <a:lnTo>
                      <a:pt x="34" y="30"/>
                    </a:lnTo>
                    <a:lnTo>
                      <a:pt x="32" y="27"/>
                    </a:lnTo>
                    <a:lnTo>
                      <a:pt x="28" y="24"/>
                    </a:lnTo>
                    <a:lnTo>
                      <a:pt x="25" y="23"/>
                    </a:lnTo>
                    <a:lnTo>
                      <a:pt x="21" y="19"/>
                    </a:lnTo>
                    <a:lnTo>
                      <a:pt x="20" y="18"/>
                    </a:lnTo>
                    <a:lnTo>
                      <a:pt x="16" y="14"/>
                    </a:lnTo>
                    <a:lnTo>
                      <a:pt x="13" y="11"/>
                    </a:lnTo>
                    <a:lnTo>
                      <a:pt x="12" y="7"/>
                    </a:lnTo>
                    <a:lnTo>
                      <a:pt x="12" y="4"/>
                    </a:lnTo>
                    <a:lnTo>
                      <a:pt x="13" y="2"/>
                    </a:lnTo>
                    <a:lnTo>
                      <a:pt x="16" y="0"/>
                    </a:lnTo>
                    <a:lnTo>
                      <a:pt x="17" y="0"/>
                    </a:lnTo>
                    <a:lnTo>
                      <a:pt x="20" y="0"/>
                    </a:lnTo>
                    <a:lnTo>
                      <a:pt x="22" y="0"/>
                    </a:lnTo>
                    <a:lnTo>
                      <a:pt x="2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59" name="Freeform 96"/>
              <p:cNvSpPr>
                <a:spLocks/>
              </p:cNvSpPr>
              <p:nvPr/>
            </p:nvSpPr>
            <p:spPr bwMode="auto">
              <a:xfrm>
                <a:off x="3419" y="1389"/>
                <a:ext cx="238" cy="298"/>
              </a:xfrm>
              <a:custGeom>
                <a:avLst/>
                <a:gdLst>
                  <a:gd name="T0" fmla="*/ 227 w 238"/>
                  <a:gd name="T1" fmla="*/ 27 h 298"/>
                  <a:gd name="T2" fmla="*/ 212 w 238"/>
                  <a:gd name="T3" fmla="*/ 35 h 298"/>
                  <a:gd name="T4" fmla="*/ 195 w 238"/>
                  <a:gd name="T5" fmla="*/ 40 h 298"/>
                  <a:gd name="T6" fmla="*/ 176 w 238"/>
                  <a:gd name="T7" fmla="*/ 43 h 298"/>
                  <a:gd name="T8" fmla="*/ 158 w 238"/>
                  <a:gd name="T9" fmla="*/ 47 h 298"/>
                  <a:gd name="T10" fmla="*/ 142 w 238"/>
                  <a:gd name="T11" fmla="*/ 54 h 298"/>
                  <a:gd name="T12" fmla="*/ 127 w 238"/>
                  <a:gd name="T13" fmla="*/ 63 h 298"/>
                  <a:gd name="T14" fmla="*/ 114 w 238"/>
                  <a:gd name="T15" fmla="*/ 72 h 298"/>
                  <a:gd name="T16" fmla="*/ 103 w 238"/>
                  <a:gd name="T17" fmla="*/ 82 h 298"/>
                  <a:gd name="T18" fmla="*/ 92 w 238"/>
                  <a:gd name="T19" fmla="*/ 94 h 298"/>
                  <a:gd name="T20" fmla="*/ 83 w 238"/>
                  <a:gd name="T21" fmla="*/ 107 h 298"/>
                  <a:gd name="T22" fmla="*/ 71 w 238"/>
                  <a:gd name="T23" fmla="*/ 128 h 298"/>
                  <a:gd name="T24" fmla="*/ 59 w 238"/>
                  <a:gd name="T25" fmla="*/ 148 h 298"/>
                  <a:gd name="T26" fmla="*/ 52 w 238"/>
                  <a:gd name="T27" fmla="*/ 170 h 298"/>
                  <a:gd name="T28" fmla="*/ 46 w 238"/>
                  <a:gd name="T29" fmla="*/ 192 h 298"/>
                  <a:gd name="T30" fmla="*/ 40 w 238"/>
                  <a:gd name="T31" fmla="*/ 215 h 298"/>
                  <a:gd name="T32" fmla="*/ 36 w 238"/>
                  <a:gd name="T33" fmla="*/ 231 h 298"/>
                  <a:gd name="T34" fmla="*/ 31 w 238"/>
                  <a:gd name="T35" fmla="*/ 243 h 298"/>
                  <a:gd name="T36" fmla="*/ 28 w 238"/>
                  <a:gd name="T37" fmla="*/ 256 h 298"/>
                  <a:gd name="T38" fmla="*/ 24 w 238"/>
                  <a:gd name="T39" fmla="*/ 267 h 298"/>
                  <a:gd name="T40" fmla="*/ 20 w 238"/>
                  <a:gd name="T41" fmla="*/ 279 h 298"/>
                  <a:gd name="T42" fmla="*/ 18 w 238"/>
                  <a:gd name="T43" fmla="*/ 290 h 298"/>
                  <a:gd name="T44" fmla="*/ 14 w 238"/>
                  <a:gd name="T45" fmla="*/ 297 h 298"/>
                  <a:gd name="T46" fmla="*/ 4 w 238"/>
                  <a:gd name="T47" fmla="*/ 294 h 298"/>
                  <a:gd name="T48" fmla="*/ 0 w 238"/>
                  <a:gd name="T49" fmla="*/ 285 h 298"/>
                  <a:gd name="T50" fmla="*/ 3 w 238"/>
                  <a:gd name="T51" fmla="*/ 274 h 298"/>
                  <a:gd name="T52" fmla="*/ 6 w 238"/>
                  <a:gd name="T53" fmla="*/ 263 h 298"/>
                  <a:gd name="T54" fmla="*/ 8 w 238"/>
                  <a:gd name="T55" fmla="*/ 252 h 298"/>
                  <a:gd name="T56" fmla="*/ 10 w 238"/>
                  <a:gd name="T57" fmla="*/ 242 h 298"/>
                  <a:gd name="T58" fmla="*/ 14 w 238"/>
                  <a:gd name="T59" fmla="*/ 231 h 298"/>
                  <a:gd name="T60" fmla="*/ 16 w 238"/>
                  <a:gd name="T61" fmla="*/ 220 h 298"/>
                  <a:gd name="T62" fmla="*/ 23 w 238"/>
                  <a:gd name="T63" fmla="*/ 194 h 298"/>
                  <a:gd name="T64" fmla="*/ 32 w 238"/>
                  <a:gd name="T65" fmla="*/ 171 h 298"/>
                  <a:gd name="T66" fmla="*/ 42 w 238"/>
                  <a:gd name="T67" fmla="*/ 150 h 298"/>
                  <a:gd name="T68" fmla="*/ 52 w 238"/>
                  <a:gd name="T69" fmla="*/ 130 h 298"/>
                  <a:gd name="T70" fmla="*/ 66 w 238"/>
                  <a:gd name="T71" fmla="*/ 107 h 298"/>
                  <a:gd name="T72" fmla="*/ 79 w 238"/>
                  <a:gd name="T73" fmla="*/ 90 h 298"/>
                  <a:gd name="T74" fmla="*/ 90 w 238"/>
                  <a:gd name="T75" fmla="*/ 75 h 298"/>
                  <a:gd name="T76" fmla="*/ 103 w 238"/>
                  <a:gd name="T77" fmla="*/ 63 h 298"/>
                  <a:gd name="T78" fmla="*/ 116 w 238"/>
                  <a:gd name="T79" fmla="*/ 51 h 298"/>
                  <a:gd name="T80" fmla="*/ 132 w 238"/>
                  <a:gd name="T81" fmla="*/ 40 h 298"/>
                  <a:gd name="T82" fmla="*/ 147 w 238"/>
                  <a:gd name="T83" fmla="*/ 32 h 298"/>
                  <a:gd name="T84" fmla="*/ 163 w 238"/>
                  <a:gd name="T85" fmla="*/ 27 h 298"/>
                  <a:gd name="T86" fmla="*/ 180 w 238"/>
                  <a:gd name="T87" fmla="*/ 23 h 298"/>
                  <a:gd name="T88" fmla="*/ 198 w 238"/>
                  <a:gd name="T89" fmla="*/ 19 h 298"/>
                  <a:gd name="T90" fmla="*/ 214 w 238"/>
                  <a:gd name="T91" fmla="*/ 14 h 298"/>
                  <a:gd name="T92" fmla="*/ 227 w 238"/>
                  <a:gd name="T93" fmla="*/ 5 h 298"/>
                  <a:gd name="T94" fmla="*/ 236 w 238"/>
                  <a:gd name="T95" fmla="*/ 0 h 298"/>
                  <a:gd name="T96" fmla="*/ 236 w 238"/>
                  <a:gd name="T97" fmla="*/ 9 h 298"/>
                  <a:gd name="T98" fmla="*/ 232 w 238"/>
                  <a:gd name="T99" fmla="*/ 18 h 2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38" h="298">
                    <a:moveTo>
                      <a:pt x="232" y="18"/>
                    </a:moveTo>
                    <a:lnTo>
                      <a:pt x="230" y="23"/>
                    </a:lnTo>
                    <a:lnTo>
                      <a:pt x="227" y="27"/>
                    </a:lnTo>
                    <a:lnTo>
                      <a:pt x="222" y="31"/>
                    </a:lnTo>
                    <a:lnTo>
                      <a:pt x="218" y="34"/>
                    </a:lnTo>
                    <a:lnTo>
                      <a:pt x="212" y="35"/>
                    </a:lnTo>
                    <a:lnTo>
                      <a:pt x="207" y="38"/>
                    </a:lnTo>
                    <a:lnTo>
                      <a:pt x="200" y="39"/>
                    </a:lnTo>
                    <a:lnTo>
                      <a:pt x="195" y="40"/>
                    </a:lnTo>
                    <a:lnTo>
                      <a:pt x="188" y="40"/>
                    </a:lnTo>
                    <a:lnTo>
                      <a:pt x="183" y="42"/>
                    </a:lnTo>
                    <a:lnTo>
                      <a:pt x="176" y="43"/>
                    </a:lnTo>
                    <a:lnTo>
                      <a:pt x="170" y="44"/>
                    </a:lnTo>
                    <a:lnTo>
                      <a:pt x="163" y="46"/>
                    </a:lnTo>
                    <a:lnTo>
                      <a:pt x="158" y="47"/>
                    </a:lnTo>
                    <a:lnTo>
                      <a:pt x="151" y="48"/>
                    </a:lnTo>
                    <a:lnTo>
                      <a:pt x="147" y="52"/>
                    </a:lnTo>
                    <a:lnTo>
                      <a:pt x="142" y="54"/>
                    </a:lnTo>
                    <a:lnTo>
                      <a:pt x="136" y="56"/>
                    </a:lnTo>
                    <a:lnTo>
                      <a:pt x="132" y="59"/>
                    </a:lnTo>
                    <a:lnTo>
                      <a:pt x="127" y="63"/>
                    </a:lnTo>
                    <a:lnTo>
                      <a:pt x="123" y="66"/>
                    </a:lnTo>
                    <a:lnTo>
                      <a:pt x="119" y="68"/>
                    </a:lnTo>
                    <a:lnTo>
                      <a:pt x="114" y="72"/>
                    </a:lnTo>
                    <a:lnTo>
                      <a:pt x="111" y="75"/>
                    </a:lnTo>
                    <a:lnTo>
                      <a:pt x="107" y="79"/>
                    </a:lnTo>
                    <a:lnTo>
                      <a:pt x="103" y="82"/>
                    </a:lnTo>
                    <a:lnTo>
                      <a:pt x="99" y="86"/>
                    </a:lnTo>
                    <a:lnTo>
                      <a:pt x="95" y="90"/>
                    </a:lnTo>
                    <a:lnTo>
                      <a:pt x="92" y="94"/>
                    </a:lnTo>
                    <a:lnTo>
                      <a:pt x="88" y="98"/>
                    </a:lnTo>
                    <a:lnTo>
                      <a:pt x="86" y="103"/>
                    </a:lnTo>
                    <a:lnTo>
                      <a:pt x="83" y="107"/>
                    </a:lnTo>
                    <a:lnTo>
                      <a:pt x="79" y="114"/>
                    </a:lnTo>
                    <a:lnTo>
                      <a:pt x="75" y="122"/>
                    </a:lnTo>
                    <a:lnTo>
                      <a:pt x="71" y="128"/>
                    </a:lnTo>
                    <a:lnTo>
                      <a:pt x="66" y="136"/>
                    </a:lnTo>
                    <a:lnTo>
                      <a:pt x="63" y="142"/>
                    </a:lnTo>
                    <a:lnTo>
                      <a:pt x="59" y="148"/>
                    </a:lnTo>
                    <a:lnTo>
                      <a:pt x="56" y="156"/>
                    </a:lnTo>
                    <a:lnTo>
                      <a:pt x="55" y="163"/>
                    </a:lnTo>
                    <a:lnTo>
                      <a:pt x="52" y="170"/>
                    </a:lnTo>
                    <a:lnTo>
                      <a:pt x="50" y="178"/>
                    </a:lnTo>
                    <a:lnTo>
                      <a:pt x="47" y="184"/>
                    </a:lnTo>
                    <a:lnTo>
                      <a:pt x="46" y="192"/>
                    </a:lnTo>
                    <a:lnTo>
                      <a:pt x="43" y="199"/>
                    </a:lnTo>
                    <a:lnTo>
                      <a:pt x="42" y="207"/>
                    </a:lnTo>
                    <a:lnTo>
                      <a:pt x="40" y="215"/>
                    </a:lnTo>
                    <a:lnTo>
                      <a:pt x="39" y="224"/>
                    </a:lnTo>
                    <a:lnTo>
                      <a:pt x="36" y="228"/>
                    </a:lnTo>
                    <a:lnTo>
                      <a:pt x="36" y="231"/>
                    </a:lnTo>
                    <a:lnTo>
                      <a:pt x="34" y="235"/>
                    </a:lnTo>
                    <a:lnTo>
                      <a:pt x="34" y="239"/>
                    </a:lnTo>
                    <a:lnTo>
                      <a:pt x="31" y="243"/>
                    </a:lnTo>
                    <a:lnTo>
                      <a:pt x="31" y="248"/>
                    </a:lnTo>
                    <a:lnTo>
                      <a:pt x="28" y="252"/>
                    </a:lnTo>
                    <a:lnTo>
                      <a:pt x="28" y="256"/>
                    </a:lnTo>
                    <a:lnTo>
                      <a:pt x="26" y="259"/>
                    </a:lnTo>
                    <a:lnTo>
                      <a:pt x="26" y="263"/>
                    </a:lnTo>
                    <a:lnTo>
                      <a:pt x="24" y="267"/>
                    </a:lnTo>
                    <a:lnTo>
                      <a:pt x="23" y="271"/>
                    </a:lnTo>
                    <a:lnTo>
                      <a:pt x="22" y="274"/>
                    </a:lnTo>
                    <a:lnTo>
                      <a:pt x="20" y="279"/>
                    </a:lnTo>
                    <a:lnTo>
                      <a:pt x="20" y="283"/>
                    </a:lnTo>
                    <a:lnTo>
                      <a:pt x="19" y="287"/>
                    </a:lnTo>
                    <a:lnTo>
                      <a:pt x="18" y="290"/>
                    </a:lnTo>
                    <a:lnTo>
                      <a:pt x="16" y="293"/>
                    </a:lnTo>
                    <a:lnTo>
                      <a:pt x="15" y="294"/>
                    </a:lnTo>
                    <a:lnTo>
                      <a:pt x="14" y="297"/>
                    </a:lnTo>
                    <a:lnTo>
                      <a:pt x="10" y="298"/>
                    </a:lnTo>
                    <a:lnTo>
                      <a:pt x="7" y="297"/>
                    </a:lnTo>
                    <a:lnTo>
                      <a:pt x="4" y="294"/>
                    </a:lnTo>
                    <a:lnTo>
                      <a:pt x="2" y="290"/>
                    </a:lnTo>
                    <a:lnTo>
                      <a:pt x="0" y="287"/>
                    </a:lnTo>
                    <a:lnTo>
                      <a:pt x="0" y="285"/>
                    </a:lnTo>
                    <a:lnTo>
                      <a:pt x="0" y="282"/>
                    </a:lnTo>
                    <a:lnTo>
                      <a:pt x="3" y="279"/>
                    </a:lnTo>
                    <a:lnTo>
                      <a:pt x="3" y="274"/>
                    </a:lnTo>
                    <a:lnTo>
                      <a:pt x="4" y="270"/>
                    </a:lnTo>
                    <a:lnTo>
                      <a:pt x="4" y="266"/>
                    </a:lnTo>
                    <a:lnTo>
                      <a:pt x="6" y="263"/>
                    </a:lnTo>
                    <a:lnTo>
                      <a:pt x="6" y="259"/>
                    </a:lnTo>
                    <a:lnTo>
                      <a:pt x="7" y="255"/>
                    </a:lnTo>
                    <a:lnTo>
                      <a:pt x="8" y="252"/>
                    </a:lnTo>
                    <a:lnTo>
                      <a:pt x="8" y="250"/>
                    </a:lnTo>
                    <a:lnTo>
                      <a:pt x="10" y="244"/>
                    </a:lnTo>
                    <a:lnTo>
                      <a:pt x="10" y="242"/>
                    </a:lnTo>
                    <a:lnTo>
                      <a:pt x="11" y="238"/>
                    </a:lnTo>
                    <a:lnTo>
                      <a:pt x="12" y="235"/>
                    </a:lnTo>
                    <a:lnTo>
                      <a:pt x="14" y="231"/>
                    </a:lnTo>
                    <a:lnTo>
                      <a:pt x="15" y="228"/>
                    </a:lnTo>
                    <a:lnTo>
                      <a:pt x="15" y="224"/>
                    </a:lnTo>
                    <a:lnTo>
                      <a:pt x="16" y="220"/>
                    </a:lnTo>
                    <a:lnTo>
                      <a:pt x="19" y="211"/>
                    </a:lnTo>
                    <a:lnTo>
                      <a:pt x="22" y="203"/>
                    </a:lnTo>
                    <a:lnTo>
                      <a:pt x="23" y="194"/>
                    </a:lnTo>
                    <a:lnTo>
                      <a:pt x="27" y="186"/>
                    </a:lnTo>
                    <a:lnTo>
                      <a:pt x="30" y="178"/>
                    </a:lnTo>
                    <a:lnTo>
                      <a:pt x="32" y="171"/>
                    </a:lnTo>
                    <a:lnTo>
                      <a:pt x="35" y="164"/>
                    </a:lnTo>
                    <a:lnTo>
                      <a:pt x="39" y="158"/>
                    </a:lnTo>
                    <a:lnTo>
                      <a:pt x="42" y="150"/>
                    </a:lnTo>
                    <a:lnTo>
                      <a:pt x="44" y="143"/>
                    </a:lnTo>
                    <a:lnTo>
                      <a:pt x="48" y="136"/>
                    </a:lnTo>
                    <a:lnTo>
                      <a:pt x="52" y="130"/>
                    </a:lnTo>
                    <a:lnTo>
                      <a:pt x="56" y="122"/>
                    </a:lnTo>
                    <a:lnTo>
                      <a:pt x="60" y="115"/>
                    </a:lnTo>
                    <a:lnTo>
                      <a:pt x="66" y="107"/>
                    </a:lnTo>
                    <a:lnTo>
                      <a:pt x="72" y="100"/>
                    </a:lnTo>
                    <a:lnTo>
                      <a:pt x="75" y="95"/>
                    </a:lnTo>
                    <a:lnTo>
                      <a:pt x="79" y="90"/>
                    </a:lnTo>
                    <a:lnTo>
                      <a:pt x="82" y="84"/>
                    </a:lnTo>
                    <a:lnTo>
                      <a:pt x="86" y="80"/>
                    </a:lnTo>
                    <a:lnTo>
                      <a:pt x="90" y="75"/>
                    </a:lnTo>
                    <a:lnTo>
                      <a:pt x="94" y="71"/>
                    </a:lnTo>
                    <a:lnTo>
                      <a:pt x="98" y="67"/>
                    </a:lnTo>
                    <a:lnTo>
                      <a:pt x="103" y="63"/>
                    </a:lnTo>
                    <a:lnTo>
                      <a:pt x="107" y="59"/>
                    </a:lnTo>
                    <a:lnTo>
                      <a:pt x="111" y="55"/>
                    </a:lnTo>
                    <a:lnTo>
                      <a:pt x="116" y="51"/>
                    </a:lnTo>
                    <a:lnTo>
                      <a:pt x="122" y="48"/>
                    </a:lnTo>
                    <a:lnTo>
                      <a:pt x="127" y="44"/>
                    </a:lnTo>
                    <a:lnTo>
                      <a:pt x="132" y="40"/>
                    </a:lnTo>
                    <a:lnTo>
                      <a:pt x="138" y="38"/>
                    </a:lnTo>
                    <a:lnTo>
                      <a:pt x="143" y="35"/>
                    </a:lnTo>
                    <a:lnTo>
                      <a:pt x="147" y="32"/>
                    </a:lnTo>
                    <a:lnTo>
                      <a:pt x="152" y="31"/>
                    </a:lnTo>
                    <a:lnTo>
                      <a:pt x="158" y="28"/>
                    </a:lnTo>
                    <a:lnTo>
                      <a:pt x="163" y="27"/>
                    </a:lnTo>
                    <a:lnTo>
                      <a:pt x="168" y="26"/>
                    </a:lnTo>
                    <a:lnTo>
                      <a:pt x="174" y="24"/>
                    </a:lnTo>
                    <a:lnTo>
                      <a:pt x="180" y="23"/>
                    </a:lnTo>
                    <a:lnTo>
                      <a:pt x="186" y="23"/>
                    </a:lnTo>
                    <a:lnTo>
                      <a:pt x="191" y="20"/>
                    </a:lnTo>
                    <a:lnTo>
                      <a:pt x="198" y="19"/>
                    </a:lnTo>
                    <a:lnTo>
                      <a:pt x="203" y="18"/>
                    </a:lnTo>
                    <a:lnTo>
                      <a:pt x="208" y="16"/>
                    </a:lnTo>
                    <a:lnTo>
                      <a:pt x="214" y="14"/>
                    </a:lnTo>
                    <a:lnTo>
                      <a:pt x="218" y="12"/>
                    </a:lnTo>
                    <a:lnTo>
                      <a:pt x="223" y="8"/>
                    </a:lnTo>
                    <a:lnTo>
                      <a:pt x="227" y="5"/>
                    </a:lnTo>
                    <a:lnTo>
                      <a:pt x="231" y="1"/>
                    </a:lnTo>
                    <a:lnTo>
                      <a:pt x="235" y="0"/>
                    </a:lnTo>
                    <a:lnTo>
                      <a:pt x="236" y="0"/>
                    </a:lnTo>
                    <a:lnTo>
                      <a:pt x="238" y="3"/>
                    </a:lnTo>
                    <a:lnTo>
                      <a:pt x="238" y="5"/>
                    </a:lnTo>
                    <a:lnTo>
                      <a:pt x="236" y="9"/>
                    </a:lnTo>
                    <a:lnTo>
                      <a:pt x="235" y="14"/>
                    </a:lnTo>
                    <a:lnTo>
                      <a:pt x="23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0" name="Freeform 97"/>
              <p:cNvSpPr>
                <a:spLocks/>
              </p:cNvSpPr>
              <p:nvPr/>
            </p:nvSpPr>
            <p:spPr bwMode="auto">
              <a:xfrm>
                <a:off x="3637" y="1393"/>
                <a:ext cx="84" cy="307"/>
              </a:xfrm>
              <a:custGeom>
                <a:avLst/>
                <a:gdLst>
                  <a:gd name="T0" fmla="*/ 18 w 84"/>
                  <a:gd name="T1" fmla="*/ 16 h 307"/>
                  <a:gd name="T2" fmla="*/ 14 w 84"/>
                  <a:gd name="T3" fmla="*/ 22 h 307"/>
                  <a:gd name="T4" fmla="*/ 13 w 84"/>
                  <a:gd name="T5" fmla="*/ 30 h 307"/>
                  <a:gd name="T6" fmla="*/ 17 w 84"/>
                  <a:gd name="T7" fmla="*/ 39 h 307"/>
                  <a:gd name="T8" fmla="*/ 24 w 84"/>
                  <a:gd name="T9" fmla="*/ 48 h 307"/>
                  <a:gd name="T10" fmla="*/ 32 w 84"/>
                  <a:gd name="T11" fmla="*/ 60 h 307"/>
                  <a:gd name="T12" fmla="*/ 38 w 84"/>
                  <a:gd name="T13" fmla="*/ 72 h 307"/>
                  <a:gd name="T14" fmla="*/ 46 w 84"/>
                  <a:gd name="T15" fmla="*/ 83 h 307"/>
                  <a:gd name="T16" fmla="*/ 53 w 84"/>
                  <a:gd name="T17" fmla="*/ 92 h 307"/>
                  <a:gd name="T18" fmla="*/ 58 w 84"/>
                  <a:gd name="T19" fmla="*/ 103 h 307"/>
                  <a:gd name="T20" fmla="*/ 64 w 84"/>
                  <a:gd name="T21" fmla="*/ 112 h 307"/>
                  <a:gd name="T22" fmla="*/ 68 w 84"/>
                  <a:gd name="T23" fmla="*/ 123 h 307"/>
                  <a:gd name="T24" fmla="*/ 71 w 84"/>
                  <a:gd name="T25" fmla="*/ 136 h 307"/>
                  <a:gd name="T26" fmla="*/ 73 w 84"/>
                  <a:gd name="T27" fmla="*/ 152 h 307"/>
                  <a:gd name="T28" fmla="*/ 75 w 84"/>
                  <a:gd name="T29" fmla="*/ 170 h 307"/>
                  <a:gd name="T30" fmla="*/ 76 w 84"/>
                  <a:gd name="T31" fmla="*/ 188 h 307"/>
                  <a:gd name="T32" fmla="*/ 77 w 84"/>
                  <a:gd name="T33" fmla="*/ 206 h 307"/>
                  <a:gd name="T34" fmla="*/ 77 w 84"/>
                  <a:gd name="T35" fmla="*/ 223 h 307"/>
                  <a:gd name="T36" fmla="*/ 79 w 84"/>
                  <a:gd name="T37" fmla="*/ 239 h 307"/>
                  <a:gd name="T38" fmla="*/ 80 w 84"/>
                  <a:gd name="T39" fmla="*/ 259 h 307"/>
                  <a:gd name="T40" fmla="*/ 83 w 84"/>
                  <a:gd name="T41" fmla="*/ 277 h 307"/>
                  <a:gd name="T42" fmla="*/ 83 w 84"/>
                  <a:gd name="T43" fmla="*/ 290 h 307"/>
                  <a:gd name="T44" fmla="*/ 83 w 84"/>
                  <a:gd name="T45" fmla="*/ 297 h 307"/>
                  <a:gd name="T46" fmla="*/ 80 w 84"/>
                  <a:gd name="T47" fmla="*/ 305 h 307"/>
                  <a:gd name="T48" fmla="*/ 75 w 84"/>
                  <a:gd name="T49" fmla="*/ 307 h 307"/>
                  <a:gd name="T50" fmla="*/ 71 w 84"/>
                  <a:gd name="T51" fmla="*/ 306 h 307"/>
                  <a:gd name="T52" fmla="*/ 72 w 84"/>
                  <a:gd name="T53" fmla="*/ 294 h 307"/>
                  <a:gd name="T54" fmla="*/ 72 w 84"/>
                  <a:gd name="T55" fmla="*/ 270 h 307"/>
                  <a:gd name="T56" fmla="*/ 69 w 84"/>
                  <a:gd name="T57" fmla="*/ 239 h 307"/>
                  <a:gd name="T58" fmla="*/ 65 w 84"/>
                  <a:gd name="T59" fmla="*/ 207 h 307"/>
                  <a:gd name="T60" fmla="*/ 57 w 84"/>
                  <a:gd name="T61" fmla="*/ 174 h 307"/>
                  <a:gd name="T62" fmla="*/ 46 w 84"/>
                  <a:gd name="T63" fmla="*/ 139 h 307"/>
                  <a:gd name="T64" fmla="*/ 34 w 84"/>
                  <a:gd name="T65" fmla="*/ 106 h 307"/>
                  <a:gd name="T66" fmla="*/ 18 w 84"/>
                  <a:gd name="T67" fmla="*/ 76 h 307"/>
                  <a:gd name="T68" fmla="*/ 8 w 84"/>
                  <a:gd name="T69" fmla="*/ 59 h 307"/>
                  <a:gd name="T70" fmla="*/ 5 w 84"/>
                  <a:gd name="T71" fmla="*/ 52 h 307"/>
                  <a:gd name="T72" fmla="*/ 1 w 84"/>
                  <a:gd name="T73" fmla="*/ 46 h 307"/>
                  <a:gd name="T74" fmla="*/ 0 w 84"/>
                  <a:gd name="T75" fmla="*/ 39 h 307"/>
                  <a:gd name="T76" fmla="*/ 0 w 84"/>
                  <a:gd name="T77" fmla="*/ 31 h 307"/>
                  <a:gd name="T78" fmla="*/ 0 w 84"/>
                  <a:gd name="T79" fmla="*/ 23 h 307"/>
                  <a:gd name="T80" fmla="*/ 2 w 84"/>
                  <a:gd name="T81" fmla="*/ 16 h 307"/>
                  <a:gd name="T82" fmla="*/ 5 w 84"/>
                  <a:gd name="T83" fmla="*/ 8 h 307"/>
                  <a:gd name="T84" fmla="*/ 12 w 84"/>
                  <a:gd name="T85" fmla="*/ 1 h 307"/>
                  <a:gd name="T86" fmla="*/ 21 w 84"/>
                  <a:gd name="T87" fmla="*/ 0 h 307"/>
                  <a:gd name="T88" fmla="*/ 26 w 84"/>
                  <a:gd name="T89" fmla="*/ 3 h 307"/>
                  <a:gd name="T90" fmla="*/ 25 w 84"/>
                  <a:gd name="T91" fmla="*/ 10 h 307"/>
                  <a:gd name="T92" fmla="*/ 21 w 84"/>
                  <a:gd name="T93" fmla="*/ 14 h 3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4" h="307">
                    <a:moveTo>
                      <a:pt x="21" y="14"/>
                    </a:moveTo>
                    <a:lnTo>
                      <a:pt x="18" y="16"/>
                    </a:lnTo>
                    <a:lnTo>
                      <a:pt x="16" y="19"/>
                    </a:lnTo>
                    <a:lnTo>
                      <a:pt x="14" y="22"/>
                    </a:lnTo>
                    <a:lnTo>
                      <a:pt x="14" y="24"/>
                    </a:lnTo>
                    <a:lnTo>
                      <a:pt x="13" y="30"/>
                    </a:lnTo>
                    <a:lnTo>
                      <a:pt x="16" y="35"/>
                    </a:lnTo>
                    <a:lnTo>
                      <a:pt x="17" y="39"/>
                    </a:lnTo>
                    <a:lnTo>
                      <a:pt x="21" y="44"/>
                    </a:lnTo>
                    <a:lnTo>
                      <a:pt x="24" y="48"/>
                    </a:lnTo>
                    <a:lnTo>
                      <a:pt x="28" y="55"/>
                    </a:lnTo>
                    <a:lnTo>
                      <a:pt x="32" y="60"/>
                    </a:lnTo>
                    <a:lnTo>
                      <a:pt x="34" y="67"/>
                    </a:lnTo>
                    <a:lnTo>
                      <a:pt x="38" y="72"/>
                    </a:lnTo>
                    <a:lnTo>
                      <a:pt x="42" y="78"/>
                    </a:lnTo>
                    <a:lnTo>
                      <a:pt x="46" y="83"/>
                    </a:lnTo>
                    <a:lnTo>
                      <a:pt x="49" y="88"/>
                    </a:lnTo>
                    <a:lnTo>
                      <a:pt x="53" y="92"/>
                    </a:lnTo>
                    <a:lnTo>
                      <a:pt x="56" y="98"/>
                    </a:lnTo>
                    <a:lnTo>
                      <a:pt x="58" y="103"/>
                    </a:lnTo>
                    <a:lnTo>
                      <a:pt x="61" y="107"/>
                    </a:lnTo>
                    <a:lnTo>
                      <a:pt x="64" y="112"/>
                    </a:lnTo>
                    <a:lnTo>
                      <a:pt x="66" y="118"/>
                    </a:lnTo>
                    <a:lnTo>
                      <a:pt x="68" y="123"/>
                    </a:lnTo>
                    <a:lnTo>
                      <a:pt x="69" y="130"/>
                    </a:lnTo>
                    <a:lnTo>
                      <a:pt x="71" y="136"/>
                    </a:lnTo>
                    <a:lnTo>
                      <a:pt x="73" y="144"/>
                    </a:lnTo>
                    <a:lnTo>
                      <a:pt x="73" y="152"/>
                    </a:lnTo>
                    <a:lnTo>
                      <a:pt x="73" y="162"/>
                    </a:lnTo>
                    <a:lnTo>
                      <a:pt x="75" y="170"/>
                    </a:lnTo>
                    <a:lnTo>
                      <a:pt x="75" y="179"/>
                    </a:lnTo>
                    <a:lnTo>
                      <a:pt x="76" y="188"/>
                    </a:lnTo>
                    <a:lnTo>
                      <a:pt x="76" y="196"/>
                    </a:lnTo>
                    <a:lnTo>
                      <a:pt x="77" y="206"/>
                    </a:lnTo>
                    <a:lnTo>
                      <a:pt x="77" y="214"/>
                    </a:lnTo>
                    <a:lnTo>
                      <a:pt x="77" y="223"/>
                    </a:lnTo>
                    <a:lnTo>
                      <a:pt x="79" y="231"/>
                    </a:lnTo>
                    <a:lnTo>
                      <a:pt x="79" y="239"/>
                    </a:lnTo>
                    <a:lnTo>
                      <a:pt x="80" y="250"/>
                    </a:lnTo>
                    <a:lnTo>
                      <a:pt x="80" y="259"/>
                    </a:lnTo>
                    <a:lnTo>
                      <a:pt x="81" y="267"/>
                    </a:lnTo>
                    <a:lnTo>
                      <a:pt x="83" y="277"/>
                    </a:lnTo>
                    <a:lnTo>
                      <a:pt x="84" y="286"/>
                    </a:lnTo>
                    <a:lnTo>
                      <a:pt x="83" y="290"/>
                    </a:lnTo>
                    <a:lnTo>
                      <a:pt x="83" y="294"/>
                    </a:lnTo>
                    <a:lnTo>
                      <a:pt x="83" y="297"/>
                    </a:lnTo>
                    <a:lnTo>
                      <a:pt x="83" y="301"/>
                    </a:lnTo>
                    <a:lnTo>
                      <a:pt x="80" y="305"/>
                    </a:lnTo>
                    <a:lnTo>
                      <a:pt x="77" y="307"/>
                    </a:lnTo>
                    <a:lnTo>
                      <a:pt x="75" y="307"/>
                    </a:lnTo>
                    <a:lnTo>
                      <a:pt x="72" y="307"/>
                    </a:lnTo>
                    <a:lnTo>
                      <a:pt x="71" y="306"/>
                    </a:lnTo>
                    <a:lnTo>
                      <a:pt x="72" y="303"/>
                    </a:lnTo>
                    <a:lnTo>
                      <a:pt x="72" y="294"/>
                    </a:lnTo>
                    <a:lnTo>
                      <a:pt x="73" y="282"/>
                    </a:lnTo>
                    <a:lnTo>
                      <a:pt x="72" y="270"/>
                    </a:lnTo>
                    <a:lnTo>
                      <a:pt x="72" y="256"/>
                    </a:lnTo>
                    <a:lnTo>
                      <a:pt x="69" y="239"/>
                    </a:lnTo>
                    <a:lnTo>
                      <a:pt x="68" y="224"/>
                    </a:lnTo>
                    <a:lnTo>
                      <a:pt x="65" y="207"/>
                    </a:lnTo>
                    <a:lnTo>
                      <a:pt x="61" y="191"/>
                    </a:lnTo>
                    <a:lnTo>
                      <a:pt x="57" y="174"/>
                    </a:lnTo>
                    <a:lnTo>
                      <a:pt x="52" y="156"/>
                    </a:lnTo>
                    <a:lnTo>
                      <a:pt x="46" y="139"/>
                    </a:lnTo>
                    <a:lnTo>
                      <a:pt x="41" y="123"/>
                    </a:lnTo>
                    <a:lnTo>
                      <a:pt x="34" y="106"/>
                    </a:lnTo>
                    <a:lnTo>
                      <a:pt x="26" y="91"/>
                    </a:lnTo>
                    <a:lnTo>
                      <a:pt x="18" y="76"/>
                    </a:lnTo>
                    <a:lnTo>
                      <a:pt x="10" y="63"/>
                    </a:lnTo>
                    <a:lnTo>
                      <a:pt x="8" y="59"/>
                    </a:lnTo>
                    <a:lnTo>
                      <a:pt x="6" y="56"/>
                    </a:lnTo>
                    <a:lnTo>
                      <a:pt x="5" y="52"/>
                    </a:lnTo>
                    <a:lnTo>
                      <a:pt x="4" y="50"/>
                    </a:lnTo>
                    <a:lnTo>
                      <a:pt x="1" y="46"/>
                    </a:lnTo>
                    <a:lnTo>
                      <a:pt x="1" y="42"/>
                    </a:lnTo>
                    <a:lnTo>
                      <a:pt x="0" y="39"/>
                    </a:lnTo>
                    <a:lnTo>
                      <a:pt x="0" y="35"/>
                    </a:lnTo>
                    <a:lnTo>
                      <a:pt x="0" y="31"/>
                    </a:lnTo>
                    <a:lnTo>
                      <a:pt x="0" y="27"/>
                    </a:lnTo>
                    <a:lnTo>
                      <a:pt x="0" y="23"/>
                    </a:lnTo>
                    <a:lnTo>
                      <a:pt x="1" y="19"/>
                    </a:lnTo>
                    <a:lnTo>
                      <a:pt x="2" y="16"/>
                    </a:lnTo>
                    <a:lnTo>
                      <a:pt x="4" y="12"/>
                    </a:lnTo>
                    <a:lnTo>
                      <a:pt x="5" y="8"/>
                    </a:lnTo>
                    <a:lnTo>
                      <a:pt x="9" y="5"/>
                    </a:lnTo>
                    <a:lnTo>
                      <a:pt x="12" y="1"/>
                    </a:lnTo>
                    <a:lnTo>
                      <a:pt x="17" y="0"/>
                    </a:lnTo>
                    <a:lnTo>
                      <a:pt x="21" y="0"/>
                    </a:lnTo>
                    <a:lnTo>
                      <a:pt x="24" y="1"/>
                    </a:lnTo>
                    <a:lnTo>
                      <a:pt x="26" y="3"/>
                    </a:lnTo>
                    <a:lnTo>
                      <a:pt x="26" y="7"/>
                    </a:lnTo>
                    <a:lnTo>
                      <a:pt x="25" y="10"/>
                    </a:lnTo>
                    <a:lnTo>
                      <a:pt x="21"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1" name="Freeform 98"/>
              <p:cNvSpPr>
                <a:spLocks/>
              </p:cNvSpPr>
              <p:nvPr/>
            </p:nvSpPr>
            <p:spPr bwMode="auto">
              <a:xfrm>
                <a:off x="3833" y="1694"/>
                <a:ext cx="139" cy="68"/>
              </a:xfrm>
              <a:custGeom>
                <a:avLst/>
                <a:gdLst>
                  <a:gd name="T0" fmla="*/ 7 w 139"/>
                  <a:gd name="T1" fmla="*/ 48 h 68"/>
                  <a:gd name="T2" fmla="*/ 12 w 139"/>
                  <a:gd name="T3" fmla="*/ 42 h 68"/>
                  <a:gd name="T4" fmla="*/ 16 w 139"/>
                  <a:gd name="T5" fmla="*/ 36 h 68"/>
                  <a:gd name="T6" fmla="*/ 21 w 139"/>
                  <a:gd name="T7" fmla="*/ 30 h 68"/>
                  <a:gd name="T8" fmla="*/ 29 w 139"/>
                  <a:gd name="T9" fmla="*/ 22 h 68"/>
                  <a:gd name="T10" fmla="*/ 36 w 139"/>
                  <a:gd name="T11" fmla="*/ 16 h 68"/>
                  <a:gd name="T12" fmla="*/ 44 w 139"/>
                  <a:gd name="T13" fmla="*/ 12 h 68"/>
                  <a:gd name="T14" fmla="*/ 52 w 139"/>
                  <a:gd name="T15" fmla="*/ 6 h 68"/>
                  <a:gd name="T16" fmla="*/ 61 w 139"/>
                  <a:gd name="T17" fmla="*/ 2 h 68"/>
                  <a:gd name="T18" fmla="*/ 72 w 139"/>
                  <a:gd name="T19" fmla="*/ 0 h 68"/>
                  <a:gd name="T20" fmla="*/ 81 w 139"/>
                  <a:gd name="T21" fmla="*/ 0 h 68"/>
                  <a:gd name="T22" fmla="*/ 91 w 139"/>
                  <a:gd name="T23" fmla="*/ 0 h 68"/>
                  <a:gd name="T24" fmla="*/ 100 w 139"/>
                  <a:gd name="T25" fmla="*/ 0 h 68"/>
                  <a:gd name="T26" fmla="*/ 111 w 139"/>
                  <a:gd name="T27" fmla="*/ 1 h 68"/>
                  <a:gd name="T28" fmla="*/ 123 w 139"/>
                  <a:gd name="T29" fmla="*/ 2 h 68"/>
                  <a:gd name="T30" fmla="*/ 132 w 139"/>
                  <a:gd name="T31" fmla="*/ 4 h 68"/>
                  <a:gd name="T32" fmla="*/ 136 w 139"/>
                  <a:gd name="T33" fmla="*/ 8 h 68"/>
                  <a:gd name="T34" fmla="*/ 137 w 139"/>
                  <a:gd name="T35" fmla="*/ 12 h 68"/>
                  <a:gd name="T36" fmla="*/ 133 w 139"/>
                  <a:gd name="T37" fmla="*/ 16 h 68"/>
                  <a:gd name="T38" fmla="*/ 124 w 139"/>
                  <a:gd name="T39" fmla="*/ 16 h 68"/>
                  <a:gd name="T40" fmla="*/ 115 w 139"/>
                  <a:gd name="T41" fmla="*/ 14 h 68"/>
                  <a:gd name="T42" fmla="*/ 105 w 139"/>
                  <a:gd name="T43" fmla="*/ 14 h 68"/>
                  <a:gd name="T44" fmla="*/ 96 w 139"/>
                  <a:gd name="T45" fmla="*/ 14 h 68"/>
                  <a:gd name="T46" fmla="*/ 87 w 139"/>
                  <a:gd name="T47" fmla="*/ 16 h 68"/>
                  <a:gd name="T48" fmla="*/ 79 w 139"/>
                  <a:gd name="T49" fmla="*/ 17 h 68"/>
                  <a:gd name="T50" fmla="*/ 69 w 139"/>
                  <a:gd name="T51" fmla="*/ 20 h 68"/>
                  <a:gd name="T52" fmla="*/ 61 w 139"/>
                  <a:gd name="T53" fmla="*/ 24 h 68"/>
                  <a:gd name="T54" fmla="*/ 52 w 139"/>
                  <a:gd name="T55" fmla="*/ 28 h 68"/>
                  <a:gd name="T56" fmla="*/ 47 w 139"/>
                  <a:gd name="T57" fmla="*/ 32 h 68"/>
                  <a:gd name="T58" fmla="*/ 39 w 139"/>
                  <a:gd name="T59" fmla="*/ 38 h 68"/>
                  <a:gd name="T60" fmla="*/ 31 w 139"/>
                  <a:gd name="T61" fmla="*/ 48 h 68"/>
                  <a:gd name="T62" fmla="*/ 24 w 139"/>
                  <a:gd name="T63" fmla="*/ 56 h 68"/>
                  <a:gd name="T64" fmla="*/ 19 w 139"/>
                  <a:gd name="T65" fmla="*/ 61 h 68"/>
                  <a:gd name="T66" fmla="*/ 13 w 139"/>
                  <a:gd name="T67" fmla="*/ 66 h 68"/>
                  <a:gd name="T68" fmla="*/ 5 w 139"/>
                  <a:gd name="T69" fmla="*/ 66 h 68"/>
                  <a:gd name="T70" fmla="*/ 1 w 139"/>
                  <a:gd name="T71" fmla="*/ 61 h 68"/>
                  <a:gd name="T72" fmla="*/ 1 w 139"/>
                  <a:gd name="T73" fmla="*/ 54 h 68"/>
                  <a:gd name="T74" fmla="*/ 4 w 139"/>
                  <a:gd name="T75" fmla="*/ 52 h 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9" h="68">
                    <a:moveTo>
                      <a:pt x="4" y="52"/>
                    </a:moveTo>
                    <a:lnTo>
                      <a:pt x="7" y="48"/>
                    </a:lnTo>
                    <a:lnTo>
                      <a:pt x="9" y="45"/>
                    </a:lnTo>
                    <a:lnTo>
                      <a:pt x="12" y="42"/>
                    </a:lnTo>
                    <a:lnTo>
                      <a:pt x="15" y="40"/>
                    </a:lnTo>
                    <a:lnTo>
                      <a:pt x="16" y="36"/>
                    </a:lnTo>
                    <a:lnTo>
                      <a:pt x="19" y="33"/>
                    </a:lnTo>
                    <a:lnTo>
                      <a:pt x="21" y="30"/>
                    </a:lnTo>
                    <a:lnTo>
                      <a:pt x="24" y="28"/>
                    </a:lnTo>
                    <a:lnTo>
                      <a:pt x="29" y="22"/>
                    </a:lnTo>
                    <a:lnTo>
                      <a:pt x="35" y="18"/>
                    </a:lnTo>
                    <a:lnTo>
                      <a:pt x="36" y="16"/>
                    </a:lnTo>
                    <a:lnTo>
                      <a:pt x="40" y="13"/>
                    </a:lnTo>
                    <a:lnTo>
                      <a:pt x="44" y="12"/>
                    </a:lnTo>
                    <a:lnTo>
                      <a:pt x="48" y="10"/>
                    </a:lnTo>
                    <a:lnTo>
                      <a:pt x="52" y="6"/>
                    </a:lnTo>
                    <a:lnTo>
                      <a:pt x="57" y="5"/>
                    </a:lnTo>
                    <a:lnTo>
                      <a:pt x="61" y="2"/>
                    </a:lnTo>
                    <a:lnTo>
                      <a:pt x="67" y="1"/>
                    </a:lnTo>
                    <a:lnTo>
                      <a:pt x="72" y="0"/>
                    </a:lnTo>
                    <a:lnTo>
                      <a:pt x="77" y="0"/>
                    </a:lnTo>
                    <a:lnTo>
                      <a:pt x="81" y="0"/>
                    </a:lnTo>
                    <a:lnTo>
                      <a:pt x="87" y="0"/>
                    </a:lnTo>
                    <a:lnTo>
                      <a:pt x="91" y="0"/>
                    </a:lnTo>
                    <a:lnTo>
                      <a:pt x="96" y="0"/>
                    </a:lnTo>
                    <a:lnTo>
                      <a:pt x="100" y="0"/>
                    </a:lnTo>
                    <a:lnTo>
                      <a:pt x="105" y="0"/>
                    </a:lnTo>
                    <a:lnTo>
                      <a:pt x="111" y="1"/>
                    </a:lnTo>
                    <a:lnTo>
                      <a:pt x="116" y="1"/>
                    </a:lnTo>
                    <a:lnTo>
                      <a:pt x="123" y="2"/>
                    </a:lnTo>
                    <a:lnTo>
                      <a:pt x="128" y="2"/>
                    </a:lnTo>
                    <a:lnTo>
                      <a:pt x="132" y="4"/>
                    </a:lnTo>
                    <a:lnTo>
                      <a:pt x="135" y="5"/>
                    </a:lnTo>
                    <a:lnTo>
                      <a:pt x="136" y="8"/>
                    </a:lnTo>
                    <a:lnTo>
                      <a:pt x="139" y="10"/>
                    </a:lnTo>
                    <a:lnTo>
                      <a:pt x="137" y="12"/>
                    </a:lnTo>
                    <a:lnTo>
                      <a:pt x="136" y="14"/>
                    </a:lnTo>
                    <a:lnTo>
                      <a:pt x="133" y="16"/>
                    </a:lnTo>
                    <a:lnTo>
                      <a:pt x="129" y="16"/>
                    </a:lnTo>
                    <a:lnTo>
                      <a:pt x="124" y="16"/>
                    </a:lnTo>
                    <a:lnTo>
                      <a:pt x="119" y="16"/>
                    </a:lnTo>
                    <a:lnTo>
                      <a:pt x="115" y="14"/>
                    </a:lnTo>
                    <a:lnTo>
                      <a:pt x="109" y="14"/>
                    </a:lnTo>
                    <a:lnTo>
                      <a:pt x="105" y="14"/>
                    </a:lnTo>
                    <a:lnTo>
                      <a:pt x="100" y="14"/>
                    </a:lnTo>
                    <a:lnTo>
                      <a:pt x="96" y="14"/>
                    </a:lnTo>
                    <a:lnTo>
                      <a:pt x="92" y="16"/>
                    </a:lnTo>
                    <a:lnTo>
                      <a:pt x="87" y="16"/>
                    </a:lnTo>
                    <a:lnTo>
                      <a:pt x="83" y="16"/>
                    </a:lnTo>
                    <a:lnTo>
                      <a:pt x="79" y="17"/>
                    </a:lnTo>
                    <a:lnTo>
                      <a:pt x="75" y="18"/>
                    </a:lnTo>
                    <a:lnTo>
                      <a:pt x="69" y="20"/>
                    </a:lnTo>
                    <a:lnTo>
                      <a:pt x="65" y="21"/>
                    </a:lnTo>
                    <a:lnTo>
                      <a:pt x="61" y="24"/>
                    </a:lnTo>
                    <a:lnTo>
                      <a:pt x="57" y="26"/>
                    </a:lnTo>
                    <a:lnTo>
                      <a:pt x="52" y="28"/>
                    </a:lnTo>
                    <a:lnTo>
                      <a:pt x="49" y="30"/>
                    </a:lnTo>
                    <a:lnTo>
                      <a:pt x="47" y="32"/>
                    </a:lnTo>
                    <a:lnTo>
                      <a:pt x="44" y="34"/>
                    </a:lnTo>
                    <a:lnTo>
                      <a:pt x="39" y="38"/>
                    </a:lnTo>
                    <a:lnTo>
                      <a:pt x="35" y="44"/>
                    </a:lnTo>
                    <a:lnTo>
                      <a:pt x="31" y="48"/>
                    </a:lnTo>
                    <a:lnTo>
                      <a:pt x="27" y="53"/>
                    </a:lnTo>
                    <a:lnTo>
                      <a:pt x="24" y="56"/>
                    </a:lnTo>
                    <a:lnTo>
                      <a:pt x="21" y="58"/>
                    </a:lnTo>
                    <a:lnTo>
                      <a:pt x="19" y="61"/>
                    </a:lnTo>
                    <a:lnTo>
                      <a:pt x="17" y="65"/>
                    </a:lnTo>
                    <a:lnTo>
                      <a:pt x="13" y="66"/>
                    </a:lnTo>
                    <a:lnTo>
                      <a:pt x="9" y="68"/>
                    </a:lnTo>
                    <a:lnTo>
                      <a:pt x="5" y="66"/>
                    </a:lnTo>
                    <a:lnTo>
                      <a:pt x="3" y="65"/>
                    </a:lnTo>
                    <a:lnTo>
                      <a:pt x="1" y="61"/>
                    </a:lnTo>
                    <a:lnTo>
                      <a:pt x="0" y="58"/>
                    </a:lnTo>
                    <a:lnTo>
                      <a:pt x="1" y="54"/>
                    </a:lnTo>
                    <a:lnTo>
                      <a:pt x="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2" name="Freeform 99"/>
              <p:cNvSpPr>
                <a:spLocks/>
              </p:cNvSpPr>
              <p:nvPr/>
            </p:nvSpPr>
            <p:spPr bwMode="auto">
              <a:xfrm>
                <a:off x="3834" y="1718"/>
                <a:ext cx="112" cy="98"/>
              </a:xfrm>
              <a:custGeom>
                <a:avLst/>
                <a:gdLst>
                  <a:gd name="T0" fmla="*/ 110 w 112"/>
                  <a:gd name="T1" fmla="*/ 14 h 98"/>
                  <a:gd name="T2" fmla="*/ 110 w 112"/>
                  <a:gd name="T3" fmla="*/ 22 h 98"/>
                  <a:gd name="T4" fmla="*/ 110 w 112"/>
                  <a:gd name="T5" fmla="*/ 30 h 98"/>
                  <a:gd name="T6" fmla="*/ 110 w 112"/>
                  <a:gd name="T7" fmla="*/ 38 h 98"/>
                  <a:gd name="T8" fmla="*/ 108 w 112"/>
                  <a:gd name="T9" fmla="*/ 48 h 98"/>
                  <a:gd name="T10" fmla="*/ 104 w 112"/>
                  <a:gd name="T11" fmla="*/ 54 h 98"/>
                  <a:gd name="T12" fmla="*/ 99 w 112"/>
                  <a:gd name="T13" fmla="*/ 60 h 98"/>
                  <a:gd name="T14" fmla="*/ 92 w 112"/>
                  <a:gd name="T15" fmla="*/ 64 h 98"/>
                  <a:gd name="T16" fmla="*/ 84 w 112"/>
                  <a:gd name="T17" fmla="*/ 68 h 98"/>
                  <a:gd name="T18" fmla="*/ 76 w 112"/>
                  <a:gd name="T19" fmla="*/ 69 h 98"/>
                  <a:gd name="T20" fmla="*/ 68 w 112"/>
                  <a:gd name="T21" fmla="*/ 72 h 98"/>
                  <a:gd name="T22" fmla="*/ 60 w 112"/>
                  <a:gd name="T23" fmla="*/ 74 h 98"/>
                  <a:gd name="T24" fmla="*/ 52 w 112"/>
                  <a:gd name="T25" fmla="*/ 76 h 98"/>
                  <a:gd name="T26" fmla="*/ 46 w 112"/>
                  <a:gd name="T27" fmla="*/ 78 h 98"/>
                  <a:gd name="T28" fmla="*/ 40 w 112"/>
                  <a:gd name="T29" fmla="*/ 80 h 98"/>
                  <a:gd name="T30" fmla="*/ 34 w 112"/>
                  <a:gd name="T31" fmla="*/ 81 h 98"/>
                  <a:gd name="T32" fmla="*/ 27 w 112"/>
                  <a:gd name="T33" fmla="*/ 84 h 98"/>
                  <a:gd name="T34" fmla="*/ 18 w 112"/>
                  <a:gd name="T35" fmla="*/ 92 h 98"/>
                  <a:gd name="T36" fmla="*/ 11 w 112"/>
                  <a:gd name="T37" fmla="*/ 98 h 98"/>
                  <a:gd name="T38" fmla="*/ 6 w 112"/>
                  <a:gd name="T39" fmla="*/ 98 h 98"/>
                  <a:gd name="T40" fmla="*/ 2 w 112"/>
                  <a:gd name="T41" fmla="*/ 96 h 98"/>
                  <a:gd name="T42" fmla="*/ 0 w 112"/>
                  <a:gd name="T43" fmla="*/ 90 h 98"/>
                  <a:gd name="T44" fmla="*/ 4 w 112"/>
                  <a:gd name="T45" fmla="*/ 85 h 98"/>
                  <a:gd name="T46" fmla="*/ 10 w 112"/>
                  <a:gd name="T47" fmla="*/ 78 h 98"/>
                  <a:gd name="T48" fmla="*/ 15 w 112"/>
                  <a:gd name="T49" fmla="*/ 74 h 98"/>
                  <a:gd name="T50" fmla="*/ 22 w 112"/>
                  <a:gd name="T51" fmla="*/ 72 h 98"/>
                  <a:gd name="T52" fmla="*/ 27 w 112"/>
                  <a:gd name="T53" fmla="*/ 69 h 98"/>
                  <a:gd name="T54" fmla="*/ 34 w 112"/>
                  <a:gd name="T55" fmla="*/ 66 h 98"/>
                  <a:gd name="T56" fmla="*/ 40 w 112"/>
                  <a:gd name="T57" fmla="*/ 64 h 98"/>
                  <a:gd name="T58" fmla="*/ 48 w 112"/>
                  <a:gd name="T59" fmla="*/ 61 h 98"/>
                  <a:gd name="T60" fmla="*/ 55 w 112"/>
                  <a:gd name="T61" fmla="*/ 60 h 98"/>
                  <a:gd name="T62" fmla="*/ 60 w 112"/>
                  <a:gd name="T63" fmla="*/ 58 h 98"/>
                  <a:gd name="T64" fmla="*/ 68 w 112"/>
                  <a:gd name="T65" fmla="*/ 56 h 98"/>
                  <a:gd name="T66" fmla="*/ 79 w 112"/>
                  <a:gd name="T67" fmla="*/ 52 h 98"/>
                  <a:gd name="T68" fmla="*/ 86 w 112"/>
                  <a:gd name="T69" fmla="*/ 44 h 98"/>
                  <a:gd name="T70" fmla="*/ 88 w 112"/>
                  <a:gd name="T71" fmla="*/ 34 h 98"/>
                  <a:gd name="T72" fmla="*/ 91 w 112"/>
                  <a:gd name="T73" fmla="*/ 25 h 98"/>
                  <a:gd name="T74" fmla="*/ 92 w 112"/>
                  <a:gd name="T75" fmla="*/ 18 h 98"/>
                  <a:gd name="T76" fmla="*/ 94 w 112"/>
                  <a:gd name="T77" fmla="*/ 10 h 98"/>
                  <a:gd name="T78" fmla="*/ 98 w 112"/>
                  <a:gd name="T79" fmla="*/ 2 h 98"/>
                  <a:gd name="T80" fmla="*/ 102 w 112"/>
                  <a:gd name="T81" fmla="*/ 0 h 98"/>
                  <a:gd name="T82" fmla="*/ 107 w 112"/>
                  <a:gd name="T83" fmla="*/ 1 h 98"/>
                  <a:gd name="T84" fmla="*/ 111 w 112"/>
                  <a:gd name="T85" fmla="*/ 6 h 98"/>
                  <a:gd name="T86" fmla="*/ 112 w 112"/>
                  <a:gd name="T87" fmla="*/ 10 h 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98">
                    <a:moveTo>
                      <a:pt x="112" y="10"/>
                    </a:moveTo>
                    <a:lnTo>
                      <a:pt x="110" y="14"/>
                    </a:lnTo>
                    <a:lnTo>
                      <a:pt x="110" y="18"/>
                    </a:lnTo>
                    <a:lnTo>
                      <a:pt x="110" y="22"/>
                    </a:lnTo>
                    <a:lnTo>
                      <a:pt x="110" y="26"/>
                    </a:lnTo>
                    <a:lnTo>
                      <a:pt x="110" y="30"/>
                    </a:lnTo>
                    <a:lnTo>
                      <a:pt x="111" y="34"/>
                    </a:lnTo>
                    <a:lnTo>
                      <a:pt x="110" y="38"/>
                    </a:lnTo>
                    <a:lnTo>
                      <a:pt x="110" y="44"/>
                    </a:lnTo>
                    <a:lnTo>
                      <a:pt x="108" y="48"/>
                    </a:lnTo>
                    <a:lnTo>
                      <a:pt x="107" y="52"/>
                    </a:lnTo>
                    <a:lnTo>
                      <a:pt x="104" y="54"/>
                    </a:lnTo>
                    <a:lnTo>
                      <a:pt x="102" y="57"/>
                    </a:lnTo>
                    <a:lnTo>
                      <a:pt x="99" y="60"/>
                    </a:lnTo>
                    <a:lnTo>
                      <a:pt x="95" y="62"/>
                    </a:lnTo>
                    <a:lnTo>
                      <a:pt x="92" y="64"/>
                    </a:lnTo>
                    <a:lnTo>
                      <a:pt x="88" y="66"/>
                    </a:lnTo>
                    <a:lnTo>
                      <a:pt x="84" y="68"/>
                    </a:lnTo>
                    <a:lnTo>
                      <a:pt x="80" y="68"/>
                    </a:lnTo>
                    <a:lnTo>
                      <a:pt x="76" y="69"/>
                    </a:lnTo>
                    <a:lnTo>
                      <a:pt x="72" y="70"/>
                    </a:lnTo>
                    <a:lnTo>
                      <a:pt x="68" y="72"/>
                    </a:lnTo>
                    <a:lnTo>
                      <a:pt x="64" y="73"/>
                    </a:lnTo>
                    <a:lnTo>
                      <a:pt x="60" y="74"/>
                    </a:lnTo>
                    <a:lnTo>
                      <a:pt x="56" y="76"/>
                    </a:lnTo>
                    <a:lnTo>
                      <a:pt x="52" y="76"/>
                    </a:lnTo>
                    <a:lnTo>
                      <a:pt x="48" y="77"/>
                    </a:lnTo>
                    <a:lnTo>
                      <a:pt x="46" y="78"/>
                    </a:lnTo>
                    <a:lnTo>
                      <a:pt x="43" y="78"/>
                    </a:lnTo>
                    <a:lnTo>
                      <a:pt x="40" y="80"/>
                    </a:lnTo>
                    <a:lnTo>
                      <a:pt x="36" y="81"/>
                    </a:lnTo>
                    <a:lnTo>
                      <a:pt x="34" y="81"/>
                    </a:lnTo>
                    <a:lnTo>
                      <a:pt x="32" y="82"/>
                    </a:lnTo>
                    <a:lnTo>
                      <a:pt x="27" y="84"/>
                    </a:lnTo>
                    <a:lnTo>
                      <a:pt x="22" y="88"/>
                    </a:lnTo>
                    <a:lnTo>
                      <a:pt x="18" y="92"/>
                    </a:lnTo>
                    <a:lnTo>
                      <a:pt x="14" y="97"/>
                    </a:lnTo>
                    <a:lnTo>
                      <a:pt x="11" y="98"/>
                    </a:lnTo>
                    <a:lnTo>
                      <a:pt x="8" y="98"/>
                    </a:lnTo>
                    <a:lnTo>
                      <a:pt x="6" y="98"/>
                    </a:lnTo>
                    <a:lnTo>
                      <a:pt x="4" y="98"/>
                    </a:lnTo>
                    <a:lnTo>
                      <a:pt x="2" y="96"/>
                    </a:lnTo>
                    <a:lnTo>
                      <a:pt x="0" y="93"/>
                    </a:lnTo>
                    <a:lnTo>
                      <a:pt x="0" y="90"/>
                    </a:lnTo>
                    <a:lnTo>
                      <a:pt x="3" y="88"/>
                    </a:lnTo>
                    <a:lnTo>
                      <a:pt x="4" y="85"/>
                    </a:lnTo>
                    <a:lnTo>
                      <a:pt x="7" y="81"/>
                    </a:lnTo>
                    <a:lnTo>
                      <a:pt x="10" y="78"/>
                    </a:lnTo>
                    <a:lnTo>
                      <a:pt x="12" y="77"/>
                    </a:lnTo>
                    <a:lnTo>
                      <a:pt x="15" y="74"/>
                    </a:lnTo>
                    <a:lnTo>
                      <a:pt x="18" y="73"/>
                    </a:lnTo>
                    <a:lnTo>
                      <a:pt x="22" y="72"/>
                    </a:lnTo>
                    <a:lnTo>
                      <a:pt x="24" y="70"/>
                    </a:lnTo>
                    <a:lnTo>
                      <a:pt x="27" y="69"/>
                    </a:lnTo>
                    <a:lnTo>
                      <a:pt x="30" y="68"/>
                    </a:lnTo>
                    <a:lnTo>
                      <a:pt x="34" y="66"/>
                    </a:lnTo>
                    <a:lnTo>
                      <a:pt x="38" y="65"/>
                    </a:lnTo>
                    <a:lnTo>
                      <a:pt x="40" y="64"/>
                    </a:lnTo>
                    <a:lnTo>
                      <a:pt x="44" y="62"/>
                    </a:lnTo>
                    <a:lnTo>
                      <a:pt x="48" y="61"/>
                    </a:lnTo>
                    <a:lnTo>
                      <a:pt x="52" y="61"/>
                    </a:lnTo>
                    <a:lnTo>
                      <a:pt x="55" y="60"/>
                    </a:lnTo>
                    <a:lnTo>
                      <a:pt x="58" y="60"/>
                    </a:lnTo>
                    <a:lnTo>
                      <a:pt x="60" y="58"/>
                    </a:lnTo>
                    <a:lnTo>
                      <a:pt x="63" y="57"/>
                    </a:lnTo>
                    <a:lnTo>
                      <a:pt x="68" y="56"/>
                    </a:lnTo>
                    <a:lnTo>
                      <a:pt x="75" y="54"/>
                    </a:lnTo>
                    <a:lnTo>
                      <a:pt x="79" y="52"/>
                    </a:lnTo>
                    <a:lnTo>
                      <a:pt x="83" y="48"/>
                    </a:lnTo>
                    <a:lnTo>
                      <a:pt x="86" y="44"/>
                    </a:lnTo>
                    <a:lnTo>
                      <a:pt x="88" y="38"/>
                    </a:lnTo>
                    <a:lnTo>
                      <a:pt x="88" y="34"/>
                    </a:lnTo>
                    <a:lnTo>
                      <a:pt x="90" y="29"/>
                    </a:lnTo>
                    <a:lnTo>
                      <a:pt x="91" y="25"/>
                    </a:lnTo>
                    <a:lnTo>
                      <a:pt x="92" y="22"/>
                    </a:lnTo>
                    <a:lnTo>
                      <a:pt x="92" y="18"/>
                    </a:lnTo>
                    <a:lnTo>
                      <a:pt x="94" y="14"/>
                    </a:lnTo>
                    <a:lnTo>
                      <a:pt x="94" y="10"/>
                    </a:lnTo>
                    <a:lnTo>
                      <a:pt x="96" y="6"/>
                    </a:lnTo>
                    <a:lnTo>
                      <a:pt x="98" y="2"/>
                    </a:lnTo>
                    <a:lnTo>
                      <a:pt x="99" y="1"/>
                    </a:lnTo>
                    <a:lnTo>
                      <a:pt x="102" y="0"/>
                    </a:lnTo>
                    <a:lnTo>
                      <a:pt x="106" y="0"/>
                    </a:lnTo>
                    <a:lnTo>
                      <a:pt x="107" y="1"/>
                    </a:lnTo>
                    <a:lnTo>
                      <a:pt x="110" y="2"/>
                    </a:lnTo>
                    <a:lnTo>
                      <a:pt x="111" y="6"/>
                    </a:lnTo>
                    <a:lnTo>
                      <a:pt x="1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3" name="Freeform 100"/>
              <p:cNvSpPr>
                <a:spLocks/>
              </p:cNvSpPr>
              <p:nvPr/>
            </p:nvSpPr>
            <p:spPr bwMode="auto">
              <a:xfrm>
                <a:off x="3946" y="1679"/>
                <a:ext cx="70" cy="65"/>
              </a:xfrm>
              <a:custGeom>
                <a:avLst/>
                <a:gdLst>
                  <a:gd name="T0" fmla="*/ 12 w 70"/>
                  <a:gd name="T1" fmla="*/ 39 h 65"/>
                  <a:gd name="T2" fmla="*/ 15 w 70"/>
                  <a:gd name="T3" fmla="*/ 44 h 65"/>
                  <a:gd name="T4" fmla="*/ 22 w 70"/>
                  <a:gd name="T5" fmla="*/ 48 h 65"/>
                  <a:gd name="T6" fmla="*/ 28 w 70"/>
                  <a:gd name="T7" fmla="*/ 48 h 65"/>
                  <a:gd name="T8" fmla="*/ 36 w 70"/>
                  <a:gd name="T9" fmla="*/ 48 h 65"/>
                  <a:gd name="T10" fmla="*/ 43 w 70"/>
                  <a:gd name="T11" fmla="*/ 44 h 65"/>
                  <a:gd name="T12" fmla="*/ 48 w 70"/>
                  <a:gd name="T13" fmla="*/ 39 h 65"/>
                  <a:gd name="T14" fmla="*/ 54 w 70"/>
                  <a:gd name="T15" fmla="*/ 32 h 65"/>
                  <a:gd name="T16" fmla="*/ 51 w 70"/>
                  <a:gd name="T17" fmla="*/ 24 h 65"/>
                  <a:gd name="T18" fmla="*/ 48 w 70"/>
                  <a:gd name="T19" fmla="*/ 20 h 65"/>
                  <a:gd name="T20" fmla="*/ 43 w 70"/>
                  <a:gd name="T21" fmla="*/ 17 h 65"/>
                  <a:gd name="T22" fmla="*/ 36 w 70"/>
                  <a:gd name="T23" fmla="*/ 15 h 65"/>
                  <a:gd name="T24" fmla="*/ 30 w 70"/>
                  <a:gd name="T25" fmla="*/ 12 h 65"/>
                  <a:gd name="T26" fmla="*/ 27 w 70"/>
                  <a:gd name="T27" fmla="*/ 7 h 65"/>
                  <a:gd name="T28" fmla="*/ 31 w 70"/>
                  <a:gd name="T29" fmla="*/ 1 h 65"/>
                  <a:gd name="T30" fmla="*/ 39 w 70"/>
                  <a:gd name="T31" fmla="*/ 0 h 65"/>
                  <a:gd name="T32" fmla="*/ 50 w 70"/>
                  <a:gd name="T33" fmla="*/ 4 h 65"/>
                  <a:gd name="T34" fmla="*/ 59 w 70"/>
                  <a:gd name="T35" fmla="*/ 7 h 65"/>
                  <a:gd name="T36" fmla="*/ 66 w 70"/>
                  <a:gd name="T37" fmla="*/ 12 h 65"/>
                  <a:gd name="T38" fmla="*/ 68 w 70"/>
                  <a:gd name="T39" fmla="*/ 17 h 65"/>
                  <a:gd name="T40" fmla="*/ 68 w 70"/>
                  <a:gd name="T41" fmla="*/ 24 h 65"/>
                  <a:gd name="T42" fmla="*/ 70 w 70"/>
                  <a:gd name="T43" fmla="*/ 31 h 65"/>
                  <a:gd name="T44" fmla="*/ 68 w 70"/>
                  <a:gd name="T45" fmla="*/ 37 h 65"/>
                  <a:gd name="T46" fmla="*/ 66 w 70"/>
                  <a:gd name="T47" fmla="*/ 44 h 65"/>
                  <a:gd name="T48" fmla="*/ 63 w 70"/>
                  <a:gd name="T49" fmla="*/ 49 h 65"/>
                  <a:gd name="T50" fmla="*/ 58 w 70"/>
                  <a:gd name="T51" fmla="*/ 55 h 65"/>
                  <a:gd name="T52" fmla="*/ 51 w 70"/>
                  <a:gd name="T53" fmla="*/ 60 h 65"/>
                  <a:gd name="T54" fmla="*/ 44 w 70"/>
                  <a:gd name="T55" fmla="*/ 63 h 65"/>
                  <a:gd name="T56" fmla="*/ 38 w 70"/>
                  <a:gd name="T57" fmla="*/ 65 h 65"/>
                  <a:gd name="T58" fmla="*/ 31 w 70"/>
                  <a:gd name="T59" fmla="*/ 65 h 65"/>
                  <a:gd name="T60" fmla="*/ 26 w 70"/>
                  <a:gd name="T61" fmla="*/ 64 h 65"/>
                  <a:gd name="T62" fmla="*/ 18 w 70"/>
                  <a:gd name="T63" fmla="*/ 61 h 65"/>
                  <a:gd name="T64" fmla="*/ 8 w 70"/>
                  <a:gd name="T65" fmla="*/ 55 h 65"/>
                  <a:gd name="T66" fmla="*/ 3 w 70"/>
                  <a:gd name="T67" fmla="*/ 44 h 65"/>
                  <a:gd name="T68" fmla="*/ 0 w 70"/>
                  <a:gd name="T69" fmla="*/ 36 h 65"/>
                  <a:gd name="T70" fmla="*/ 2 w 70"/>
                  <a:gd name="T71" fmla="*/ 32 h 65"/>
                  <a:gd name="T72" fmla="*/ 6 w 70"/>
                  <a:gd name="T73" fmla="*/ 31 h 65"/>
                  <a:gd name="T74" fmla="*/ 10 w 70"/>
                  <a:gd name="T75" fmla="*/ 32 h 65"/>
                  <a:gd name="T76" fmla="*/ 11 w 70"/>
                  <a:gd name="T77" fmla="*/ 36 h 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0" h="65">
                    <a:moveTo>
                      <a:pt x="11" y="36"/>
                    </a:moveTo>
                    <a:lnTo>
                      <a:pt x="12" y="39"/>
                    </a:lnTo>
                    <a:lnTo>
                      <a:pt x="14" y="41"/>
                    </a:lnTo>
                    <a:lnTo>
                      <a:pt x="15" y="44"/>
                    </a:lnTo>
                    <a:lnTo>
                      <a:pt x="19" y="47"/>
                    </a:lnTo>
                    <a:lnTo>
                      <a:pt x="22" y="48"/>
                    </a:lnTo>
                    <a:lnTo>
                      <a:pt x="24" y="48"/>
                    </a:lnTo>
                    <a:lnTo>
                      <a:pt x="28" y="48"/>
                    </a:lnTo>
                    <a:lnTo>
                      <a:pt x="32" y="49"/>
                    </a:lnTo>
                    <a:lnTo>
                      <a:pt x="36" y="48"/>
                    </a:lnTo>
                    <a:lnTo>
                      <a:pt x="40" y="47"/>
                    </a:lnTo>
                    <a:lnTo>
                      <a:pt x="43" y="44"/>
                    </a:lnTo>
                    <a:lnTo>
                      <a:pt x="47" y="43"/>
                    </a:lnTo>
                    <a:lnTo>
                      <a:pt x="48" y="39"/>
                    </a:lnTo>
                    <a:lnTo>
                      <a:pt x="51" y="35"/>
                    </a:lnTo>
                    <a:lnTo>
                      <a:pt x="54" y="32"/>
                    </a:lnTo>
                    <a:lnTo>
                      <a:pt x="54" y="28"/>
                    </a:lnTo>
                    <a:lnTo>
                      <a:pt x="51" y="24"/>
                    </a:lnTo>
                    <a:lnTo>
                      <a:pt x="50" y="21"/>
                    </a:lnTo>
                    <a:lnTo>
                      <a:pt x="48" y="20"/>
                    </a:lnTo>
                    <a:lnTo>
                      <a:pt x="46" y="19"/>
                    </a:lnTo>
                    <a:lnTo>
                      <a:pt x="43" y="17"/>
                    </a:lnTo>
                    <a:lnTo>
                      <a:pt x="40" y="16"/>
                    </a:lnTo>
                    <a:lnTo>
                      <a:pt x="36" y="15"/>
                    </a:lnTo>
                    <a:lnTo>
                      <a:pt x="34" y="15"/>
                    </a:lnTo>
                    <a:lnTo>
                      <a:pt x="30" y="12"/>
                    </a:lnTo>
                    <a:lnTo>
                      <a:pt x="28" y="9"/>
                    </a:lnTo>
                    <a:lnTo>
                      <a:pt x="27" y="7"/>
                    </a:lnTo>
                    <a:lnTo>
                      <a:pt x="28" y="4"/>
                    </a:lnTo>
                    <a:lnTo>
                      <a:pt x="31" y="1"/>
                    </a:lnTo>
                    <a:lnTo>
                      <a:pt x="35" y="1"/>
                    </a:lnTo>
                    <a:lnTo>
                      <a:pt x="39" y="0"/>
                    </a:lnTo>
                    <a:lnTo>
                      <a:pt x="44" y="1"/>
                    </a:lnTo>
                    <a:lnTo>
                      <a:pt x="50" y="4"/>
                    </a:lnTo>
                    <a:lnTo>
                      <a:pt x="56" y="5"/>
                    </a:lnTo>
                    <a:lnTo>
                      <a:pt x="59" y="7"/>
                    </a:lnTo>
                    <a:lnTo>
                      <a:pt x="63" y="9"/>
                    </a:lnTo>
                    <a:lnTo>
                      <a:pt x="66" y="12"/>
                    </a:lnTo>
                    <a:lnTo>
                      <a:pt x="67" y="16"/>
                    </a:lnTo>
                    <a:lnTo>
                      <a:pt x="68" y="17"/>
                    </a:lnTo>
                    <a:lnTo>
                      <a:pt x="68" y="20"/>
                    </a:lnTo>
                    <a:lnTo>
                      <a:pt x="68" y="24"/>
                    </a:lnTo>
                    <a:lnTo>
                      <a:pt x="70" y="27"/>
                    </a:lnTo>
                    <a:lnTo>
                      <a:pt x="70" y="31"/>
                    </a:lnTo>
                    <a:lnTo>
                      <a:pt x="70" y="33"/>
                    </a:lnTo>
                    <a:lnTo>
                      <a:pt x="68" y="37"/>
                    </a:lnTo>
                    <a:lnTo>
                      <a:pt x="68" y="40"/>
                    </a:lnTo>
                    <a:lnTo>
                      <a:pt x="66" y="44"/>
                    </a:lnTo>
                    <a:lnTo>
                      <a:pt x="64" y="47"/>
                    </a:lnTo>
                    <a:lnTo>
                      <a:pt x="63" y="49"/>
                    </a:lnTo>
                    <a:lnTo>
                      <a:pt x="60" y="53"/>
                    </a:lnTo>
                    <a:lnTo>
                      <a:pt x="58" y="55"/>
                    </a:lnTo>
                    <a:lnTo>
                      <a:pt x="55" y="57"/>
                    </a:lnTo>
                    <a:lnTo>
                      <a:pt x="51" y="60"/>
                    </a:lnTo>
                    <a:lnTo>
                      <a:pt x="48" y="61"/>
                    </a:lnTo>
                    <a:lnTo>
                      <a:pt x="44" y="63"/>
                    </a:lnTo>
                    <a:lnTo>
                      <a:pt x="42" y="64"/>
                    </a:lnTo>
                    <a:lnTo>
                      <a:pt x="38" y="65"/>
                    </a:lnTo>
                    <a:lnTo>
                      <a:pt x="35" y="65"/>
                    </a:lnTo>
                    <a:lnTo>
                      <a:pt x="31" y="65"/>
                    </a:lnTo>
                    <a:lnTo>
                      <a:pt x="28" y="65"/>
                    </a:lnTo>
                    <a:lnTo>
                      <a:pt x="26" y="64"/>
                    </a:lnTo>
                    <a:lnTo>
                      <a:pt x="23" y="64"/>
                    </a:lnTo>
                    <a:lnTo>
                      <a:pt x="18" y="61"/>
                    </a:lnTo>
                    <a:lnTo>
                      <a:pt x="14" y="59"/>
                    </a:lnTo>
                    <a:lnTo>
                      <a:pt x="8" y="55"/>
                    </a:lnTo>
                    <a:lnTo>
                      <a:pt x="6" y="49"/>
                    </a:lnTo>
                    <a:lnTo>
                      <a:pt x="3" y="44"/>
                    </a:lnTo>
                    <a:lnTo>
                      <a:pt x="0" y="39"/>
                    </a:lnTo>
                    <a:lnTo>
                      <a:pt x="0" y="36"/>
                    </a:lnTo>
                    <a:lnTo>
                      <a:pt x="0" y="33"/>
                    </a:lnTo>
                    <a:lnTo>
                      <a:pt x="2" y="32"/>
                    </a:lnTo>
                    <a:lnTo>
                      <a:pt x="4" y="31"/>
                    </a:lnTo>
                    <a:lnTo>
                      <a:pt x="6" y="31"/>
                    </a:lnTo>
                    <a:lnTo>
                      <a:pt x="8" y="32"/>
                    </a:lnTo>
                    <a:lnTo>
                      <a:pt x="10" y="32"/>
                    </a:lnTo>
                    <a:lnTo>
                      <a:pt x="11"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4" name="Freeform 101"/>
              <p:cNvSpPr>
                <a:spLocks/>
              </p:cNvSpPr>
              <p:nvPr/>
            </p:nvSpPr>
            <p:spPr bwMode="auto">
              <a:xfrm>
                <a:off x="3708" y="1358"/>
                <a:ext cx="36" cy="234"/>
              </a:xfrm>
              <a:custGeom>
                <a:avLst/>
                <a:gdLst>
                  <a:gd name="T0" fmla="*/ 21 w 36"/>
                  <a:gd name="T1" fmla="*/ 12 h 234"/>
                  <a:gd name="T2" fmla="*/ 16 w 36"/>
                  <a:gd name="T3" fmla="*/ 22 h 234"/>
                  <a:gd name="T4" fmla="*/ 13 w 36"/>
                  <a:gd name="T5" fmla="*/ 32 h 234"/>
                  <a:gd name="T6" fmla="*/ 10 w 36"/>
                  <a:gd name="T7" fmla="*/ 43 h 234"/>
                  <a:gd name="T8" fmla="*/ 9 w 36"/>
                  <a:gd name="T9" fmla="*/ 57 h 234"/>
                  <a:gd name="T10" fmla="*/ 9 w 36"/>
                  <a:gd name="T11" fmla="*/ 70 h 234"/>
                  <a:gd name="T12" fmla="*/ 9 w 36"/>
                  <a:gd name="T13" fmla="*/ 85 h 234"/>
                  <a:gd name="T14" fmla="*/ 9 w 36"/>
                  <a:gd name="T15" fmla="*/ 99 h 234"/>
                  <a:gd name="T16" fmla="*/ 10 w 36"/>
                  <a:gd name="T17" fmla="*/ 115 h 234"/>
                  <a:gd name="T18" fmla="*/ 12 w 36"/>
                  <a:gd name="T19" fmla="*/ 130 h 234"/>
                  <a:gd name="T20" fmla="*/ 14 w 36"/>
                  <a:gd name="T21" fmla="*/ 146 h 234"/>
                  <a:gd name="T22" fmla="*/ 16 w 36"/>
                  <a:gd name="T23" fmla="*/ 161 h 234"/>
                  <a:gd name="T24" fmla="*/ 20 w 36"/>
                  <a:gd name="T25" fmla="*/ 174 h 234"/>
                  <a:gd name="T26" fmla="*/ 22 w 36"/>
                  <a:gd name="T27" fmla="*/ 187 h 234"/>
                  <a:gd name="T28" fmla="*/ 25 w 36"/>
                  <a:gd name="T29" fmla="*/ 199 h 234"/>
                  <a:gd name="T30" fmla="*/ 29 w 36"/>
                  <a:gd name="T31" fmla="*/ 209 h 234"/>
                  <a:gd name="T32" fmla="*/ 33 w 36"/>
                  <a:gd name="T33" fmla="*/ 218 h 234"/>
                  <a:gd name="T34" fmla="*/ 36 w 36"/>
                  <a:gd name="T35" fmla="*/ 222 h 234"/>
                  <a:gd name="T36" fmla="*/ 36 w 36"/>
                  <a:gd name="T37" fmla="*/ 227 h 234"/>
                  <a:gd name="T38" fmla="*/ 33 w 36"/>
                  <a:gd name="T39" fmla="*/ 230 h 234"/>
                  <a:gd name="T40" fmla="*/ 29 w 36"/>
                  <a:gd name="T41" fmla="*/ 233 h 234"/>
                  <a:gd name="T42" fmla="*/ 25 w 36"/>
                  <a:gd name="T43" fmla="*/ 234 h 234"/>
                  <a:gd name="T44" fmla="*/ 22 w 36"/>
                  <a:gd name="T45" fmla="*/ 234 h 234"/>
                  <a:gd name="T46" fmla="*/ 17 w 36"/>
                  <a:gd name="T47" fmla="*/ 231 h 234"/>
                  <a:gd name="T48" fmla="*/ 14 w 36"/>
                  <a:gd name="T49" fmla="*/ 227 h 234"/>
                  <a:gd name="T50" fmla="*/ 12 w 36"/>
                  <a:gd name="T51" fmla="*/ 217 h 234"/>
                  <a:gd name="T52" fmla="*/ 9 w 36"/>
                  <a:gd name="T53" fmla="*/ 205 h 234"/>
                  <a:gd name="T54" fmla="*/ 6 w 36"/>
                  <a:gd name="T55" fmla="*/ 193 h 234"/>
                  <a:gd name="T56" fmla="*/ 5 w 36"/>
                  <a:gd name="T57" fmla="*/ 178 h 234"/>
                  <a:gd name="T58" fmla="*/ 4 w 36"/>
                  <a:gd name="T59" fmla="*/ 162 h 234"/>
                  <a:gd name="T60" fmla="*/ 2 w 36"/>
                  <a:gd name="T61" fmla="*/ 147 h 234"/>
                  <a:gd name="T62" fmla="*/ 1 w 36"/>
                  <a:gd name="T63" fmla="*/ 130 h 234"/>
                  <a:gd name="T64" fmla="*/ 1 w 36"/>
                  <a:gd name="T65" fmla="*/ 114 h 234"/>
                  <a:gd name="T66" fmla="*/ 0 w 36"/>
                  <a:gd name="T67" fmla="*/ 98 h 234"/>
                  <a:gd name="T68" fmla="*/ 1 w 36"/>
                  <a:gd name="T69" fmla="*/ 81 h 234"/>
                  <a:gd name="T70" fmla="*/ 1 w 36"/>
                  <a:gd name="T71" fmla="*/ 65 h 234"/>
                  <a:gd name="T72" fmla="*/ 4 w 36"/>
                  <a:gd name="T73" fmla="*/ 51 h 234"/>
                  <a:gd name="T74" fmla="*/ 5 w 36"/>
                  <a:gd name="T75" fmla="*/ 36 h 234"/>
                  <a:gd name="T76" fmla="*/ 8 w 36"/>
                  <a:gd name="T77" fmla="*/ 24 h 234"/>
                  <a:gd name="T78" fmla="*/ 12 w 36"/>
                  <a:gd name="T79" fmla="*/ 12 h 234"/>
                  <a:gd name="T80" fmla="*/ 16 w 36"/>
                  <a:gd name="T81" fmla="*/ 3 h 234"/>
                  <a:gd name="T82" fmla="*/ 17 w 36"/>
                  <a:gd name="T83" fmla="*/ 0 h 234"/>
                  <a:gd name="T84" fmla="*/ 18 w 36"/>
                  <a:gd name="T85" fmla="*/ 0 h 234"/>
                  <a:gd name="T86" fmla="*/ 20 w 36"/>
                  <a:gd name="T87" fmla="*/ 0 h 234"/>
                  <a:gd name="T88" fmla="*/ 21 w 36"/>
                  <a:gd name="T89" fmla="*/ 2 h 234"/>
                  <a:gd name="T90" fmla="*/ 22 w 36"/>
                  <a:gd name="T91" fmla="*/ 3 h 234"/>
                  <a:gd name="T92" fmla="*/ 22 w 36"/>
                  <a:gd name="T93" fmla="*/ 6 h 234"/>
                  <a:gd name="T94" fmla="*/ 22 w 36"/>
                  <a:gd name="T95" fmla="*/ 10 h 234"/>
                  <a:gd name="T96" fmla="*/ 21 w 36"/>
                  <a:gd name="T97" fmla="*/ 12 h 234"/>
                  <a:gd name="T98" fmla="*/ 21 w 36"/>
                  <a:gd name="T99" fmla="*/ 12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 h="234">
                    <a:moveTo>
                      <a:pt x="21" y="12"/>
                    </a:moveTo>
                    <a:lnTo>
                      <a:pt x="16" y="22"/>
                    </a:lnTo>
                    <a:lnTo>
                      <a:pt x="13" y="32"/>
                    </a:lnTo>
                    <a:lnTo>
                      <a:pt x="10" y="43"/>
                    </a:lnTo>
                    <a:lnTo>
                      <a:pt x="9" y="57"/>
                    </a:lnTo>
                    <a:lnTo>
                      <a:pt x="9" y="70"/>
                    </a:lnTo>
                    <a:lnTo>
                      <a:pt x="9" y="85"/>
                    </a:lnTo>
                    <a:lnTo>
                      <a:pt x="9" y="99"/>
                    </a:lnTo>
                    <a:lnTo>
                      <a:pt x="10" y="115"/>
                    </a:lnTo>
                    <a:lnTo>
                      <a:pt x="12" y="130"/>
                    </a:lnTo>
                    <a:lnTo>
                      <a:pt x="14" y="146"/>
                    </a:lnTo>
                    <a:lnTo>
                      <a:pt x="16" y="161"/>
                    </a:lnTo>
                    <a:lnTo>
                      <a:pt x="20" y="174"/>
                    </a:lnTo>
                    <a:lnTo>
                      <a:pt x="22" y="187"/>
                    </a:lnTo>
                    <a:lnTo>
                      <a:pt x="25" y="199"/>
                    </a:lnTo>
                    <a:lnTo>
                      <a:pt x="29" y="209"/>
                    </a:lnTo>
                    <a:lnTo>
                      <a:pt x="33" y="218"/>
                    </a:lnTo>
                    <a:lnTo>
                      <a:pt x="36" y="222"/>
                    </a:lnTo>
                    <a:lnTo>
                      <a:pt x="36" y="227"/>
                    </a:lnTo>
                    <a:lnTo>
                      <a:pt x="33" y="230"/>
                    </a:lnTo>
                    <a:lnTo>
                      <a:pt x="29" y="233"/>
                    </a:lnTo>
                    <a:lnTo>
                      <a:pt x="25" y="234"/>
                    </a:lnTo>
                    <a:lnTo>
                      <a:pt x="22" y="234"/>
                    </a:lnTo>
                    <a:lnTo>
                      <a:pt x="17" y="231"/>
                    </a:lnTo>
                    <a:lnTo>
                      <a:pt x="14" y="227"/>
                    </a:lnTo>
                    <a:lnTo>
                      <a:pt x="12" y="217"/>
                    </a:lnTo>
                    <a:lnTo>
                      <a:pt x="9" y="205"/>
                    </a:lnTo>
                    <a:lnTo>
                      <a:pt x="6" y="193"/>
                    </a:lnTo>
                    <a:lnTo>
                      <a:pt x="5" y="178"/>
                    </a:lnTo>
                    <a:lnTo>
                      <a:pt x="4" y="162"/>
                    </a:lnTo>
                    <a:lnTo>
                      <a:pt x="2" y="147"/>
                    </a:lnTo>
                    <a:lnTo>
                      <a:pt x="1" y="130"/>
                    </a:lnTo>
                    <a:lnTo>
                      <a:pt x="1" y="114"/>
                    </a:lnTo>
                    <a:lnTo>
                      <a:pt x="0" y="98"/>
                    </a:lnTo>
                    <a:lnTo>
                      <a:pt x="1" y="81"/>
                    </a:lnTo>
                    <a:lnTo>
                      <a:pt x="1" y="65"/>
                    </a:lnTo>
                    <a:lnTo>
                      <a:pt x="4" y="51"/>
                    </a:lnTo>
                    <a:lnTo>
                      <a:pt x="5" y="36"/>
                    </a:lnTo>
                    <a:lnTo>
                      <a:pt x="8" y="24"/>
                    </a:lnTo>
                    <a:lnTo>
                      <a:pt x="12" y="12"/>
                    </a:lnTo>
                    <a:lnTo>
                      <a:pt x="16" y="3"/>
                    </a:lnTo>
                    <a:lnTo>
                      <a:pt x="17" y="0"/>
                    </a:lnTo>
                    <a:lnTo>
                      <a:pt x="18" y="0"/>
                    </a:lnTo>
                    <a:lnTo>
                      <a:pt x="20" y="0"/>
                    </a:lnTo>
                    <a:lnTo>
                      <a:pt x="21" y="2"/>
                    </a:lnTo>
                    <a:lnTo>
                      <a:pt x="22" y="3"/>
                    </a:lnTo>
                    <a:lnTo>
                      <a:pt x="22" y="6"/>
                    </a:lnTo>
                    <a:lnTo>
                      <a:pt x="22" y="10"/>
                    </a:lnTo>
                    <a:lnTo>
                      <a:pt x="2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5" name="Freeform 102"/>
              <p:cNvSpPr>
                <a:spLocks/>
              </p:cNvSpPr>
              <p:nvPr/>
            </p:nvSpPr>
            <p:spPr bwMode="auto">
              <a:xfrm>
                <a:off x="3724" y="1452"/>
                <a:ext cx="38" cy="133"/>
              </a:xfrm>
              <a:custGeom>
                <a:avLst/>
                <a:gdLst>
                  <a:gd name="T0" fmla="*/ 38 w 38"/>
                  <a:gd name="T1" fmla="*/ 4 h 133"/>
                  <a:gd name="T2" fmla="*/ 36 w 38"/>
                  <a:gd name="T3" fmla="*/ 12 h 133"/>
                  <a:gd name="T4" fmla="*/ 34 w 38"/>
                  <a:gd name="T5" fmla="*/ 21 h 133"/>
                  <a:gd name="T6" fmla="*/ 33 w 38"/>
                  <a:gd name="T7" fmla="*/ 29 h 133"/>
                  <a:gd name="T8" fmla="*/ 32 w 38"/>
                  <a:gd name="T9" fmla="*/ 36 h 133"/>
                  <a:gd name="T10" fmla="*/ 30 w 38"/>
                  <a:gd name="T11" fmla="*/ 44 h 133"/>
                  <a:gd name="T12" fmla="*/ 30 w 38"/>
                  <a:gd name="T13" fmla="*/ 51 h 133"/>
                  <a:gd name="T14" fmla="*/ 30 w 38"/>
                  <a:gd name="T15" fmla="*/ 59 h 133"/>
                  <a:gd name="T16" fmla="*/ 29 w 38"/>
                  <a:gd name="T17" fmla="*/ 65 h 133"/>
                  <a:gd name="T18" fmla="*/ 28 w 38"/>
                  <a:gd name="T19" fmla="*/ 73 h 133"/>
                  <a:gd name="T20" fmla="*/ 26 w 38"/>
                  <a:gd name="T21" fmla="*/ 80 h 133"/>
                  <a:gd name="T22" fmla="*/ 25 w 38"/>
                  <a:gd name="T23" fmla="*/ 87 h 133"/>
                  <a:gd name="T24" fmla="*/ 24 w 38"/>
                  <a:gd name="T25" fmla="*/ 95 h 133"/>
                  <a:gd name="T26" fmla="*/ 21 w 38"/>
                  <a:gd name="T27" fmla="*/ 101 h 133"/>
                  <a:gd name="T28" fmla="*/ 20 w 38"/>
                  <a:gd name="T29" fmla="*/ 109 h 133"/>
                  <a:gd name="T30" fmla="*/ 14 w 38"/>
                  <a:gd name="T31" fmla="*/ 116 h 133"/>
                  <a:gd name="T32" fmla="*/ 12 w 38"/>
                  <a:gd name="T33" fmla="*/ 125 h 133"/>
                  <a:gd name="T34" fmla="*/ 9 w 38"/>
                  <a:gd name="T35" fmla="*/ 129 h 133"/>
                  <a:gd name="T36" fmla="*/ 5 w 38"/>
                  <a:gd name="T37" fmla="*/ 132 h 133"/>
                  <a:gd name="T38" fmla="*/ 2 w 38"/>
                  <a:gd name="T39" fmla="*/ 133 h 133"/>
                  <a:gd name="T40" fmla="*/ 1 w 38"/>
                  <a:gd name="T41" fmla="*/ 133 h 133"/>
                  <a:gd name="T42" fmla="*/ 0 w 38"/>
                  <a:gd name="T43" fmla="*/ 131 h 133"/>
                  <a:gd name="T44" fmla="*/ 0 w 38"/>
                  <a:gd name="T45" fmla="*/ 128 h 133"/>
                  <a:gd name="T46" fmla="*/ 0 w 38"/>
                  <a:gd name="T47" fmla="*/ 123 h 133"/>
                  <a:gd name="T48" fmla="*/ 2 w 38"/>
                  <a:gd name="T49" fmla="*/ 119 h 133"/>
                  <a:gd name="T50" fmla="*/ 5 w 38"/>
                  <a:gd name="T51" fmla="*/ 111 h 133"/>
                  <a:gd name="T52" fmla="*/ 9 w 38"/>
                  <a:gd name="T53" fmla="*/ 104 h 133"/>
                  <a:gd name="T54" fmla="*/ 10 w 38"/>
                  <a:gd name="T55" fmla="*/ 96 h 133"/>
                  <a:gd name="T56" fmla="*/ 13 w 38"/>
                  <a:gd name="T57" fmla="*/ 89 h 133"/>
                  <a:gd name="T58" fmla="*/ 14 w 38"/>
                  <a:gd name="T59" fmla="*/ 83 h 133"/>
                  <a:gd name="T60" fmla="*/ 16 w 38"/>
                  <a:gd name="T61" fmla="*/ 76 h 133"/>
                  <a:gd name="T62" fmla="*/ 17 w 38"/>
                  <a:gd name="T63" fmla="*/ 71 h 133"/>
                  <a:gd name="T64" fmla="*/ 20 w 38"/>
                  <a:gd name="T65" fmla="*/ 64 h 133"/>
                  <a:gd name="T66" fmla="*/ 20 w 38"/>
                  <a:gd name="T67" fmla="*/ 57 h 133"/>
                  <a:gd name="T68" fmla="*/ 21 w 38"/>
                  <a:gd name="T69" fmla="*/ 51 h 133"/>
                  <a:gd name="T70" fmla="*/ 22 w 38"/>
                  <a:gd name="T71" fmla="*/ 44 h 133"/>
                  <a:gd name="T72" fmla="*/ 22 w 38"/>
                  <a:gd name="T73" fmla="*/ 36 h 133"/>
                  <a:gd name="T74" fmla="*/ 24 w 38"/>
                  <a:gd name="T75" fmla="*/ 29 h 133"/>
                  <a:gd name="T76" fmla="*/ 25 w 38"/>
                  <a:gd name="T77" fmla="*/ 23 h 133"/>
                  <a:gd name="T78" fmla="*/ 26 w 38"/>
                  <a:gd name="T79" fmla="*/ 15 h 133"/>
                  <a:gd name="T80" fmla="*/ 29 w 38"/>
                  <a:gd name="T81" fmla="*/ 7 h 133"/>
                  <a:gd name="T82" fmla="*/ 32 w 38"/>
                  <a:gd name="T83" fmla="*/ 3 h 133"/>
                  <a:gd name="T84" fmla="*/ 36 w 38"/>
                  <a:gd name="T85" fmla="*/ 0 h 133"/>
                  <a:gd name="T86" fmla="*/ 38 w 38"/>
                  <a:gd name="T87" fmla="*/ 0 h 133"/>
                  <a:gd name="T88" fmla="*/ 38 w 38"/>
                  <a:gd name="T89" fmla="*/ 4 h 133"/>
                  <a:gd name="T90" fmla="*/ 38 w 38"/>
                  <a:gd name="T91" fmla="*/ 4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8" h="133">
                    <a:moveTo>
                      <a:pt x="38" y="4"/>
                    </a:moveTo>
                    <a:lnTo>
                      <a:pt x="36" y="12"/>
                    </a:lnTo>
                    <a:lnTo>
                      <a:pt x="34" y="21"/>
                    </a:lnTo>
                    <a:lnTo>
                      <a:pt x="33" y="29"/>
                    </a:lnTo>
                    <a:lnTo>
                      <a:pt x="32" y="36"/>
                    </a:lnTo>
                    <a:lnTo>
                      <a:pt x="30" y="44"/>
                    </a:lnTo>
                    <a:lnTo>
                      <a:pt x="30" y="51"/>
                    </a:lnTo>
                    <a:lnTo>
                      <a:pt x="30" y="59"/>
                    </a:lnTo>
                    <a:lnTo>
                      <a:pt x="29" y="65"/>
                    </a:lnTo>
                    <a:lnTo>
                      <a:pt x="28" y="73"/>
                    </a:lnTo>
                    <a:lnTo>
                      <a:pt x="26" y="80"/>
                    </a:lnTo>
                    <a:lnTo>
                      <a:pt x="25" y="87"/>
                    </a:lnTo>
                    <a:lnTo>
                      <a:pt x="24" y="95"/>
                    </a:lnTo>
                    <a:lnTo>
                      <a:pt x="21" y="101"/>
                    </a:lnTo>
                    <a:lnTo>
                      <a:pt x="20" y="109"/>
                    </a:lnTo>
                    <a:lnTo>
                      <a:pt x="14" y="116"/>
                    </a:lnTo>
                    <a:lnTo>
                      <a:pt x="12" y="125"/>
                    </a:lnTo>
                    <a:lnTo>
                      <a:pt x="9" y="129"/>
                    </a:lnTo>
                    <a:lnTo>
                      <a:pt x="5" y="132"/>
                    </a:lnTo>
                    <a:lnTo>
                      <a:pt x="2" y="133"/>
                    </a:lnTo>
                    <a:lnTo>
                      <a:pt x="1" y="133"/>
                    </a:lnTo>
                    <a:lnTo>
                      <a:pt x="0" y="131"/>
                    </a:lnTo>
                    <a:lnTo>
                      <a:pt x="0" y="128"/>
                    </a:lnTo>
                    <a:lnTo>
                      <a:pt x="0" y="123"/>
                    </a:lnTo>
                    <a:lnTo>
                      <a:pt x="2" y="119"/>
                    </a:lnTo>
                    <a:lnTo>
                      <a:pt x="5" y="111"/>
                    </a:lnTo>
                    <a:lnTo>
                      <a:pt x="9" y="104"/>
                    </a:lnTo>
                    <a:lnTo>
                      <a:pt x="10" y="96"/>
                    </a:lnTo>
                    <a:lnTo>
                      <a:pt x="13" y="89"/>
                    </a:lnTo>
                    <a:lnTo>
                      <a:pt x="14" y="83"/>
                    </a:lnTo>
                    <a:lnTo>
                      <a:pt x="16" y="76"/>
                    </a:lnTo>
                    <a:lnTo>
                      <a:pt x="17" y="71"/>
                    </a:lnTo>
                    <a:lnTo>
                      <a:pt x="20" y="64"/>
                    </a:lnTo>
                    <a:lnTo>
                      <a:pt x="20" y="57"/>
                    </a:lnTo>
                    <a:lnTo>
                      <a:pt x="21" y="51"/>
                    </a:lnTo>
                    <a:lnTo>
                      <a:pt x="22" y="44"/>
                    </a:lnTo>
                    <a:lnTo>
                      <a:pt x="22" y="36"/>
                    </a:lnTo>
                    <a:lnTo>
                      <a:pt x="24" y="29"/>
                    </a:lnTo>
                    <a:lnTo>
                      <a:pt x="25" y="23"/>
                    </a:lnTo>
                    <a:lnTo>
                      <a:pt x="26" y="15"/>
                    </a:lnTo>
                    <a:lnTo>
                      <a:pt x="29" y="7"/>
                    </a:lnTo>
                    <a:lnTo>
                      <a:pt x="32" y="3"/>
                    </a:lnTo>
                    <a:lnTo>
                      <a:pt x="36" y="0"/>
                    </a:lnTo>
                    <a:lnTo>
                      <a:pt x="38" y="0"/>
                    </a:lnTo>
                    <a:lnTo>
                      <a:pt x="3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6" name="Freeform 103"/>
              <p:cNvSpPr>
                <a:spLocks/>
              </p:cNvSpPr>
              <p:nvPr/>
            </p:nvSpPr>
            <p:spPr bwMode="auto">
              <a:xfrm>
                <a:off x="3725" y="1560"/>
                <a:ext cx="161" cy="159"/>
              </a:xfrm>
              <a:custGeom>
                <a:avLst/>
                <a:gdLst>
                  <a:gd name="T0" fmla="*/ 15 w 161"/>
                  <a:gd name="T1" fmla="*/ 12 h 159"/>
                  <a:gd name="T2" fmla="*/ 19 w 161"/>
                  <a:gd name="T3" fmla="*/ 24 h 159"/>
                  <a:gd name="T4" fmla="*/ 23 w 161"/>
                  <a:gd name="T5" fmla="*/ 36 h 159"/>
                  <a:gd name="T6" fmla="*/ 25 w 161"/>
                  <a:gd name="T7" fmla="*/ 47 h 159"/>
                  <a:gd name="T8" fmla="*/ 28 w 161"/>
                  <a:gd name="T9" fmla="*/ 57 h 159"/>
                  <a:gd name="T10" fmla="*/ 31 w 161"/>
                  <a:gd name="T11" fmla="*/ 68 h 159"/>
                  <a:gd name="T12" fmla="*/ 35 w 161"/>
                  <a:gd name="T13" fmla="*/ 80 h 159"/>
                  <a:gd name="T14" fmla="*/ 37 w 161"/>
                  <a:gd name="T15" fmla="*/ 92 h 159"/>
                  <a:gd name="T16" fmla="*/ 40 w 161"/>
                  <a:gd name="T17" fmla="*/ 106 h 159"/>
                  <a:gd name="T18" fmla="*/ 47 w 161"/>
                  <a:gd name="T19" fmla="*/ 116 h 159"/>
                  <a:gd name="T20" fmla="*/ 59 w 161"/>
                  <a:gd name="T21" fmla="*/ 126 h 159"/>
                  <a:gd name="T22" fmla="*/ 72 w 161"/>
                  <a:gd name="T23" fmla="*/ 131 h 159"/>
                  <a:gd name="T24" fmla="*/ 88 w 161"/>
                  <a:gd name="T25" fmla="*/ 136 h 159"/>
                  <a:gd name="T26" fmla="*/ 107 w 161"/>
                  <a:gd name="T27" fmla="*/ 140 h 159"/>
                  <a:gd name="T28" fmla="*/ 125 w 161"/>
                  <a:gd name="T29" fmla="*/ 142 h 159"/>
                  <a:gd name="T30" fmla="*/ 144 w 161"/>
                  <a:gd name="T31" fmla="*/ 144 h 159"/>
                  <a:gd name="T32" fmla="*/ 156 w 161"/>
                  <a:gd name="T33" fmla="*/ 144 h 159"/>
                  <a:gd name="T34" fmla="*/ 159 w 161"/>
                  <a:gd name="T35" fmla="*/ 146 h 159"/>
                  <a:gd name="T36" fmla="*/ 161 w 161"/>
                  <a:gd name="T37" fmla="*/ 148 h 159"/>
                  <a:gd name="T38" fmla="*/ 157 w 161"/>
                  <a:gd name="T39" fmla="*/ 152 h 159"/>
                  <a:gd name="T40" fmla="*/ 149 w 161"/>
                  <a:gd name="T41" fmla="*/ 156 h 159"/>
                  <a:gd name="T42" fmla="*/ 143 w 161"/>
                  <a:gd name="T43" fmla="*/ 158 h 159"/>
                  <a:gd name="T44" fmla="*/ 131 w 161"/>
                  <a:gd name="T45" fmla="*/ 158 h 159"/>
                  <a:gd name="T46" fmla="*/ 111 w 161"/>
                  <a:gd name="T47" fmla="*/ 155 h 159"/>
                  <a:gd name="T48" fmla="*/ 92 w 161"/>
                  <a:gd name="T49" fmla="*/ 151 h 159"/>
                  <a:gd name="T50" fmla="*/ 75 w 161"/>
                  <a:gd name="T51" fmla="*/ 148 h 159"/>
                  <a:gd name="T52" fmla="*/ 57 w 161"/>
                  <a:gd name="T53" fmla="*/ 142 h 159"/>
                  <a:gd name="T54" fmla="*/ 44 w 161"/>
                  <a:gd name="T55" fmla="*/ 134 h 159"/>
                  <a:gd name="T56" fmla="*/ 32 w 161"/>
                  <a:gd name="T57" fmla="*/ 124 h 159"/>
                  <a:gd name="T58" fmla="*/ 24 w 161"/>
                  <a:gd name="T59" fmla="*/ 110 h 159"/>
                  <a:gd name="T60" fmla="*/ 21 w 161"/>
                  <a:gd name="T61" fmla="*/ 96 h 159"/>
                  <a:gd name="T62" fmla="*/ 19 w 161"/>
                  <a:gd name="T63" fmla="*/ 83 h 159"/>
                  <a:gd name="T64" fmla="*/ 15 w 161"/>
                  <a:gd name="T65" fmla="*/ 71 h 159"/>
                  <a:gd name="T66" fmla="*/ 12 w 161"/>
                  <a:gd name="T67" fmla="*/ 60 h 159"/>
                  <a:gd name="T68" fmla="*/ 9 w 161"/>
                  <a:gd name="T69" fmla="*/ 49 h 159"/>
                  <a:gd name="T70" fmla="*/ 7 w 161"/>
                  <a:gd name="T71" fmla="*/ 39 h 159"/>
                  <a:gd name="T72" fmla="*/ 4 w 161"/>
                  <a:gd name="T73" fmla="*/ 28 h 159"/>
                  <a:gd name="T74" fmla="*/ 1 w 161"/>
                  <a:gd name="T75" fmla="*/ 16 h 159"/>
                  <a:gd name="T76" fmla="*/ 0 w 161"/>
                  <a:gd name="T77" fmla="*/ 5 h 159"/>
                  <a:gd name="T78" fmla="*/ 3 w 161"/>
                  <a:gd name="T79" fmla="*/ 1 h 159"/>
                  <a:gd name="T80" fmla="*/ 8 w 161"/>
                  <a:gd name="T81" fmla="*/ 0 h 159"/>
                  <a:gd name="T82" fmla="*/ 12 w 161"/>
                  <a:gd name="T83" fmla="*/ 3 h 159"/>
                  <a:gd name="T84" fmla="*/ 13 w 161"/>
                  <a:gd name="T85" fmla="*/ 7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1" h="159">
                    <a:moveTo>
                      <a:pt x="13" y="7"/>
                    </a:moveTo>
                    <a:lnTo>
                      <a:pt x="15" y="12"/>
                    </a:lnTo>
                    <a:lnTo>
                      <a:pt x="16" y="19"/>
                    </a:lnTo>
                    <a:lnTo>
                      <a:pt x="19" y="24"/>
                    </a:lnTo>
                    <a:lnTo>
                      <a:pt x="21" y="31"/>
                    </a:lnTo>
                    <a:lnTo>
                      <a:pt x="23" y="36"/>
                    </a:lnTo>
                    <a:lnTo>
                      <a:pt x="24" y="41"/>
                    </a:lnTo>
                    <a:lnTo>
                      <a:pt x="25" y="47"/>
                    </a:lnTo>
                    <a:lnTo>
                      <a:pt x="27" y="52"/>
                    </a:lnTo>
                    <a:lnTo>
                      <a:pt x="28" y="57"/>
                    </a:lnTo>
                    <a:lnTo>
                      <a:pt x="29" y="63"/>
                    </a:lnTo>
                    <a:lnTo>
                      <a:pt x="31" y="68"/>
                    </a:lnTo>
                    <a:lnTo>
                      <a:pt x="32" y="73"/>
                    </a:lnTo>
                    <a:lnTo>
                      <a:pt x="35" y="80"/>
                    </a:lnTo>
                    <a:lnTo>
                      <a:pt x="36" y="87"/>
                    </a:lnTo>
                    <a:lnTo>
                      <a:pt x="37" y="92"/>
                    </a:lnTo>
                    <a:lnTo>
                      <a:pt x="39" y="100"/>
                    </a:lnTo>
                    <a:lnTo>
                      <a:pt x="40" y="106"/>
                    </a:lnTo>
                    <a:lnTo>
                      <a:pt x="44" y="111"/>
                    </a:lnTo>
                    <a:lnTo>
                      <a:pt x="47" y="116"/>
                    </a:lnTo>
                    <a:lnTo>
                      <a:pt x="52" y="122"/>
                    </a:lnTo>
                    <a:lnTo>
                      <a:pt x="59" y="126"/>
                    </a:lnTo>
                    <a:lnTo>
                      <a:pt x="65" y="128"/>
                    </a:lnTo>
                    <a:lnTo>
                      <a:pt x="72" y="131"/>
                    </a:lnTo>
                    <a:lnTo>
                      <a:pt x="80" y="135"/>
                    </a:lnTo>
                    <a:lnTo>
                      <a:pt x="88" y="136"/>
                    </a:lnTo>
                    <a:lnTo>
                      <a:pt x="97" y="139"/>
                    </a:lnTo>
                    <a:lnTo>
                      <a:pt x="107" y="140"/>
                    </a:lnTo>
                    <a:lnTo>
                      <a:pt x="116" y="142"/>
                    </a:lnTo>
                    <a:lnTo>
                      <a:pt x="125" y="142"/>
                    </a:lnTo>
                    <a:lnTo>
                      <a:pt x="135" y="143"/>
                    </a:lnTo>
                    <a:lnTo>
                      <a:pt x="144" y="144"/>
                    </a:lnTo>
                    <a:lnTo>
                      <a:pt x="153" y="144"/>
                    </a:lnTo>
                    <a:lnTo>
                      <a:pt x="156" y="144"/>
                    </a:lnTo>
                    <a:lnTo>
                      <a:pt x="157" y="146"/>
                    </a:lnTo>
                    <a:lnTo>
                      <a:pt x="159" y="146"/>
                    </a:lnTo>
                    <a:lnTo>
                      <a:pt x="160" y="147"/>
                    </a:lnTo>
                    <a:lnTo>
                      <a:pt x="161" y="148"/>
                    </a:lnTo>
                    <a:lnTo>
                      <a:pt x="160" y="151"/>
                    </a:lnTo>
                    <a:lnTo>
                      <a:pt x="157" y="152"/>
                    </a:lnTo>
                    <a:lnTo>
                      <a:pt x="153" y="155"/>
                    </a:lnTo>
                    <a:lnTo>
                      <a:pt x="149" y="156"/>
                    </a:lnTo>
                    <a:lnTo>
                      <a:pt x="147" y="156"/>
                    </a:lnTo>
                    <a:lnTo>
                      <a:pt x="143" y="158"/>
                    </a:lnTo>
                    <a:lnTo>
                      <a:pt x="140" y="159"/>
                    </a:lnTo>
                    <a:lnTo>
                      <a:pt x="131" y="158"/>
                    </a:lnTo>
                    <a:lnTo>
                      <a:pt x="121" y="156"/>
                    </a:lnTo>
                    <a:lnTo>
                      <a:pt x="111" y="155"/>
                    </a:lnTo>
                    <a:lnTo>
                      <a:pt x="101" y="154"/>
                    </a:lnTo>
                    <a:lnTo>
                      <a:pt x="92" y="151"/>
                    </a:lnTo>
                    <a:lnTo>
                      <a:pt x="83" y="150"/>
                    </a:lnTo>
                    <a:lnTo>
                      <a:pt x="75" y="148"/>
                    </a:lnTo>
                    <a:lnTo>
                      <a:pt x="67" y="146"/>
                    </a:lnTo>
                    <a:lnTo>
                      <a:pt x="57" y="142"/>
                    </a:lnTo>
                    <a:lnTo>
                      <a:pt x="51" y="139"/>
                    </a:lnTo>
                    <a:lnTo>
                      <a:pt x="44" y="134"/>
                    </a:lnTo>
                    <a:lnTo>
                      <a:pt x="39" y="130"/>
                    </a:lnTo>
                    <a:lnTo>
                      <a:pt x="32" y="124"/>
                    </a:lnTo>
                    <a:lnTo>
                      <a:pt x="28" y="118"/>
                    </a:lnTo>
                    <a:lnTo>
                      <a:pt x="24" y="110"/>
                    </a:lnTo>
                    <a:lnTo>
                      <a:pt x="23" y="103"/>
                    </a:lnTo>
                    <a:lnTo>
                      <a:pt x="21" y="96"/>
                    </a:lnTo>
                    <a:lnTo>
                      <a:pt x="20" y="89"/>
                    </a:lnTo>
                    <a:lnTo>
                      <a:pt x="19" y="83"/>
                    </a:lnTo>
                    <a:lnTo>
                      <a:pt x="16" y="77"/>
                    </a:lnTo>
                    <a:lnTo>
                      <a:pt x="15" y="71"/>
                    </a:lnTo>
                    <a:lnTo>
                      <a:pt x="13" y="65"/>
                    </a:lnTo>
                    <a:lnTo>
                      <a:pt x="12" y="60"/>
                    </a:lnTo>
                    <a:lnTo>
                      <a:pt x="11" y="55"/>
                    </a:lnTo>
                    <a:lnTo>
                      <a:pt x="9" y="49"/>
                    </a:lnTo>
                    <a:lnTo>
                      <a:pt x="8" y="44"/>
                    </a:lnTo>
                    <a:lnTo>
                      <a:pt x="7" y="39"/>
                    </a:lnTo>
                    <a:lnTo>
                      <a:pt x="5" y="33"/>
                    </a:lnTo>
                    <a:lnTo>
                      <a:pt x="4" y="28"/>
                    </a:lnTo>
                    <a:lnTo>
                      <a:pt x="3" y="21"/>
                    </a:lnTo>
                    <a:lnTo>
                      <a:pt x="1" y="16"/>
                    </a:lnTo>
                    <a:lnTo>
                      <a:pt x="0" y="9"/>
                    </a:lnTo>
                    <a:lnTo>
                      <a:pt x="0" y="5"/>
                    </a:lnTo>
                    <a:lnTo>
                      <a:pt x="0" y="3"/>
                    </a:lnTo>
                    <a:lnTo>
                      <a:pt x="3" y="1"/>
                    </a:lnTo>
                    <a:lnTo>
                      <a:pt x="5" y="1"/>
                    </a:lnTo>
                    <a:lnTo>
                      <a:pt x="8" y="0"/>
                    </a:lnTo>
                    <a:lnTo>
                      <a:pt x="11" y="1"/>
                    </a:lnTo>
                    <a:lnTo>
                      <a:pt x="12" y="3"/>
                    </a:lnTo>
                    <a:lnTo>
                      <a:pt x="1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7" name="Freeform 104"/>
              <p:cNvSpPr>
                <a:spLocks/>
              </p:cNvSpPr>
              <p:nvPr/>
            </p:nvSpPr>
            <p:spPr bwMode="auto">
              <a:xfrm>
                <a:off x="3402" y="1696"/>
                <a:ext cx="113" cy="79"/>
              </a:xfrm>
              <a:custGeom>
                <a:avLst/>
                <a:gdLst>
                  <a:gd name="T0" fmla="*/ 19 w 113"/>
                  <a:gd name="T1" fmla="*/ 7 h 79"/>
                  <a:gd name="T2" fmla="*/ 21 w 113"/>
                  <a:gd name="T3" fmla="*/ 12 h 79"/>
                  <a:gd name="T4" fmla="*/ 25 w 113"/>
                  <a:gd name="T5" fmla="*/ 19 h 79"/>
                  <a:gd name="T6" fmla="*/ 29 w 113"/>
                  <a:gd name="T7" fmla="*/ 23 h 79"/>
                  <a:gd name="T8" fmla="*/ 33 w 113"/>
                  <a:gd name="T9" fmla="*/ 28 h 79"/>
                  <a:gd name="T10" fmla="*/ 37 w 113"/>
                  <a:gd name="T11" fmla="*/ 32 h 79"/>
                  <a:gd name="T12" fmla="*/ 43 w 113"/>
                  <a:gd name="T13" fmla="*/ 36 h 79"/>
                  <a:gd name="T14" fmla="*/ 48 w 113"/>
                  <a:gd name="T15" fmla="*/ 39 h 79"/>
                  <a:gd name="T16" fmla="*/ 53 w 113"/>
                  <a:gd name="T17" fmla="*/ 42 h 79"/>
                  <a:gd name="T18" fmla="*/ 59 w 113"/>
                  <a:gd name="T19" fmla="*/ 44 h 79"/>
                  <a:gd name="T20" fmla="*/ 64 w 113"/>
                  <a:gd name="T21" fmla="*/ 46 h 79"/>
                  <a:gd name="T22" fmla="*/ 71 w 113"/>
                  <a:gd name="T23" fmla="*/ 48 h 79"/>
                  <a:gd name="T24" fmla="*/ 77 w 113"/>
                  <a:gd name="T25" fmla="*/ 50 h 79"/>
                  <a:gd name="T26" fmla="*/ 85 w 113"/>
                  <a:gd name="T27" fmla="*/ 51 h 79"/>
                  <a:gd name="T28" fmla="*/ 92 w 113"/>
                  <a:gd name="T29" fmla="*/ 54 h 79"/>
                  <a:gd name="T30" fmla="*/ 99 w 113"/>
                  <a:gd name="T31" fmla="*/ 55 h 79"/>
                  <a:gd name="T32" fmla="*/ 105 w 113"/>
                  <a:gd name="T33" fmla="*/ 58 h 79"/>
                  <a:gd name="T34" fmla="*/ 109 w 113"/>
                  <a:gd name="T35" fmla="*/ 60 h 79"/>
                  <a:gd name="T36" fmla="*/ 112 w 113"/>
                  <a:gd name="T37" fmla="*/ 63 h 79"/>
                  <a:gd name="T38" fmla="*/ 113 w 113"/>
                  <a:gd name="T39" fmla="*/ 67 h 79"/>
                  <a:gd name="T40" fmla="*/ 113 w 113"/>
                  <a:gd name="T41" fmla="*/ 72 h 79"/>
                  <a:gd name="T42" fmla="*/ 111 w 113"/>
                  <a:gd name="T43" fmla="*/ 75 h 79"/>
                  <a:gd name="T44" fmla="*/ 108 w 113"/>
                  <a:gd name="T45" fmla="*/ 79 h 79"/>
                  <a:gd name="T46" fmla="*/ 104 w 113"/>
                  <a:gd name="T47" fmla="*/ 79 h 79"/>
                  <a:gd name="T48" fmla="*/ 100 w 113"/>
                  <a:gd name="T49" fmla="*/ 79 h 79"/>
                  <a:gd name="T50" fmla="*/ 91 w 113"/>
                  <a:gd name="T51" fmla="*/ 76 h 79"/>
                  <a:gd name="T52" fmla="*/ 81 w 113"/>
                  <a:gd name="T53" fmla="*/ 75 h 79"/>
                  <a:gd name="T54" fmla="*/ 75 w 113"/>
                  <a:gd name="T55" fmla="*/ 72 h 79"/>
                  <a:gd name="T56" fmla="*/ 68 w 113"/>
                  <a:gd name="T57" fmla="*/ 70 h 79"/>
                  <a:gd name="T58" fmla="*/ 60 w 113"/>
                  <a:gd name="T59" fmla="*/ 67 h 79"/>
                  <a:gd name="T60" fmla="*/ 53 w 113"/>
                  <a:gd name="T61" fmla="*/ 64 h 79"/>
                  <a:gd name="T62" fmla="*/ 48 w 113"/>
                  <a:gd name="T63" fmla="*/ 60 h 79"/>
                  <a:gd name="T64" fmla="*/ 41 w 113"/>
                  <a:gd name="T65" fmla="*/ 58 h 79"/>
                  <a:gd name="T66" fmla="*/ 36 w 113"/>
                  <a:gd name="T67" fmla="*/ 54 h 79"/>
                  <a:gd name="T68" fmla="*/ 29 w 113"/>
                  <a:gd name="T69" fmla="*/ 50 h 79"/>
                  <a:gd name="T70" fmla="*/ 24 w 113"/>
                  <a:gd name="T71" fmla="*/ 46 h 79"/>
                  <a:gd name="T72" fmla="*/ 19 w 113"/>
                  <a:gd name="T73" fmla="*/ 42 h 79"/>
                  <a:gd name="T74" fmla="*/ 15 w 113"/>
                  <a:gd name="T75" fmla="*/ 35 h 79"/>
                  <a:gd name="T76" fmla="*/ 9 w 113"/>
                  <a:gd name="T77" fmla="*/ 30 h 79"/>
                  <a:gd name="T78" fmla="*/ 5 w 113"/>
                  <a:gd name="T79" fmla="*/ 23 h 79"/>
                  <a:gd name="T80" fmla="*/ 1 w 113"/>
                  <a:gd name="T81" fmla="*/ 15 h 79"/>
                  <a:gd name="T82" fmla="*/ 0 w 113"/>
                  <a:gd name="T83" fmla="*/ 11 h 79"/>
                  <a:gd name="T84" fmla="*/ 0 w 113"/>
                  <a:gd name="T85" fmla="*/ 7 h 79"/>
                  <a:gd name="T86" fmla="*/ 3 w 113"/>
                  <a:gd name="T87" fmla="*/ 4 h 79"/>
                  <a:gd name="T88" fmla="*/ 5 w 113"/>
                  <a:gd name="T89" fmla="*/ 3 h 79"/>
                  <a:gd name="T90" fmla="*/ 8 w 113"/>
                  <a:gd name="T91" fmla="*/ 0 h 79"/>
                  <a:gd name="T92" fmla="*/ 12 w 113"/>
                  <a:gd name="T93" fmla="*/ 2 h 79"/>
                  <a:gd name="T94" fmla="*/ 15 w 113"/>
                  <a:gd name="T95" fmla="*/ 3 h 79"/>
                  <a:gd name="T96" fmla="*/ 19 w 113"/>
                  <a:gd name="T97" fmla="*/ 7 h 79"/>
                  <a:gd name="T98" fmla="*/ 19 w 113"/>
                  <a:gd name="T99" fmla="*/ 7 h 7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3" h="79">
                    <a:moveTo>
                      <a:pt x="19" y="7"/>
                    </a:moveTo>
                    <a:lnTo>
                      <a:pt x="21" y="12"/>
                    </a:lnTo>
                    <a:lnTo>
                      <a:pt x="25" y="19"/>
                    </a:lnTo>
                    <a:lnTo>
                      <a:pt x="29" y="23"/>
                    </a:lnTo>
                    <a:lnTo>
                      <a:pt x="33" y="28"/>
                    </a:lnTo>
                    <a:lnTo>
                      <a:pt x="37" y="32"/>
                    </a:lnTo>
                    <a:lnTo>
                      <a:pt x="43" y="36"/>
                    </a:lnTo>
                    <a:lnTo>
                      <a:pt x="48" y="39"/>
                    </a:lnTo>
                    <a:lnTo>
                      <a:pt x="53" y="42"/>
                    </a:lnTo>
                    <a:lnTo>
                      <a:pt x="59" y="44"/>
                    </a:lnTo>
                    <a:lnTo>
                      <a:pt x="64" y="46"/>
                    </a:lnTo>
                    <a:lnTo>
                      <a:pt x="71" y="48"/>
                    </a:lnTo>
                    <a:lnTo>
                      <a:pt x="77" y="50"/>
                    </a:lnTo>
                    <a:lnTo>
                      <a:pt x="85" y="51"/>
                    </a:lnTo>
                    <a:lnTo>
                      <a:pt x="92" y="54"/>
                    </a:lnTo>
                    <a:lnTo>
                      <a:pt x="99" y="55"/>
                    </a:lnTo>
                    <a:lnTo>
                      <a:pt x="105" y="58"/>
                    </a:lnTo>
                    <a:lnTo>
                      <a:pt x="109" y="60"/>
                    </a:lnTo>
                    <a:lnTo>
                      <a:pt x="112" y="63"/>
                    </a:lnTo>
                    <a:lnTo>
                      <a:pt x="113" y="67"/>
                    </a:lnTo>
                    <a:lnTo>
                      <a:pt x="113" y="72"/>
                    </a:lnTo>
                    <a:lnTo>
                      <a:pt x="111" y="75"/>
                    </a:lnTo>
                    <a:lnTo>
                      <a:pt x="108" y="79"/>
                    </a:lnTo>
                    <a:lnTo>
                      <a:pt x="104" y="79"/>
                    </a:lnTo>
                    <a:lnTo>
                      <a:pt x="100" y="79"/>
                    </a:lnTo>
                    <a:lnTo>
                      <a:pt x="91" y="76"/>
                    </a:lnTo>
                    <a:lnTo>
                      <a:pt x="81" y="75"/>
                    </a:lnTo>
                    <a:lnTo>
                      <a:pt x="75" y="72"/>
                    </a:lnTo>
                    <a:lnTo>
                      <a:pt x="68" y="70"/>
                    </a:lnTo>
                    <a:lnTo>
                      <a:pt x="60" y="67"/>
                    </a:lnTo>
                    <a:lnTo>
                      <a:pt x="53" y="64"/>
                    </a:lnTo>
                    <a:lnTo>
                      <a:pt x="48" y="60"/>
                    </a:lnTo>
                    <a:lnTo>
                      <a:pt x="41" y="58"/>
                    </a:lnTo>
                    <a:lnTo>
                      <a:pt x="36" y="54"/>
                    </a:lnTo>
                    <a:lnTo>
                      <a:pt x="29" y="50"/>
                    </a:lnTo>
                    <a:lnTo>
                      <a:pt x="24" y="46"/>
                    </a:lnTo>
                    <a:lnTo>
                      <a:pt x="19" y="42"/>
                    </a:lnTo>
                    <a:lnTo>
                      <a:pt x="15" y="35"/>
                    </a:lnTo>
                    <a:lnTo>
                      <a:pt x="9" y="30"/>
                    </a:lnTo>
                    <a:lnTo>
                      <a:pt x="5" y="23"/>
                    </a:lnTo>
                    <a:lnTo>
                      <a:pt x="1" y="15"/>
                    </a:lnTo>
                    <a:lnTo>
                      <a:pt x="0" y="11"/>
                    </a:lnTo>
                    <a:lnTo>
                      <a:pt x="0" y="7"/>
                    </a:lnTo>
                    <a:lnTo>
                      <a:pt x="3" y="4"/>
                    </a:lnTo>
                    <a:lnTo>
                      <a:pt x="5" y="3"/>
                    </a:lnTo>
                    <a:lnTo>
                      <a:pt x="8" y="0"/>
                    </a:lnTo>
                    <a:lnTo>
                      <a:pt x="12" y="2"/>
                    </a:lnTo>
                    <a:lnTo>
                      <a:pt x="15" y="3"/>
                    </a:lnTo>
                    <a:lnTo>
                      <a:pt x="1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8" name="Freeform 105"/>
              <p:cNvSpPr>
                <a:spLocks/>
              </p:cNvSpPr>
              <p:nvPr/>
            </p:nvSpPr>
            <p:spPr bwMode="auto">
              <a:xfrm>
                <a:off x="3478" y="1756"/>
                <a:ext cx="29" cy="64"/>
              </a:xfrm>
              <a:custGeom>
                <a:avLst/>
                <a:gdLst>
                  <a:gd name="T0" fmla="*/ 29 w 29"/>
                  <a:gd name="T1" fmla="*/ 10 h 64"/>
                  <a:gd name="T2" fmla="*/ 25 w 29"/>
                  <a:gd name="T3" fmla="*/ 15 h 64"/>
                  <a:gd name="T4" fmla="*/ 24 w 29"/>
                  <a:gd name="T5" fmla="*/ 20 h 64"/>
                  <a:gd name="T6" fmla="*/ 23 w 29"/>
                  <a:gd name="T7" fmla="*/ 26 h 64"/>
                  <a:gd name="T8" fmla="*/ 23 w 29"/>
                  <a:gd name="T9" fmla="*/ 31 h 64"/>
                  <a:gd name="T10" fmla="*/ 23 w 29"/>
                  <a:gd name="T11" fmla="*/ 35 h 64"/>
                  <a:gd name="T12" fmla="*/ 23 w 29"/>
                  <a:gd name="T13" fmla="*/ 40 h 64"/>
                  <a:gd name="T14" fmla="*/ 23 w 29"/>
                  <a:gd name="T15" fmla="*/ 43 h 64"/>
                  <a:gd name="T16" fmla="*/ 23 w 29"/>
                  <a:gd name="T17" fmla="*/ 47 h 64"/>
                  <a:gd name="T18" fmla="*/ 23 w 29"/>
                  <a:gd name="T19" fmla="*/ 50 h 64"/>
                  <a:gd name="T20" fmla="*/ 24 w 29"/>
                  <a:gd name="T21" fmla="*/ 54 h 64"/>
                  <a:gd name="T22" fmla="*/ 23 w 29"/>
                  <a:gd name="T23" fmla="*/ 58 h 64"/>
                  <a:gd name="T24" fmla="*/ 20 w 29"/>
                  <a:gd name="T25" fmla="*/ 62 h 64"/>
                  <a:gd name="T26" fmla="*/ 16 w 29"/>
                  <a:gd name="T27" fmla="*/ 63 h 64"/>
                  <a:gd name="T28" fmla="*/ 12 w 29"/>
                  <a:gd name="T29" fmla="*/ 64 h 64"/>
                  <a:gd name="T30" fmla="*/ 5 w 29"/>
                  <a:gd name="T31" fmla="*/ 63 h 64"/>
                  <a:gd name="T32" fmla="*/ 3 w 29"/>
                  <a:gd name="T33" fmla="*/ 62 h 64"/>
                  <a:gd name="T34" fmla="*/ 0 w 29"/>
                  <a:gd name="T35" fmla="*/ 58 h 64"/>
                  <a:gd name="T36" fmla="*/ 0 w 29"/>
                  <a:gd name="T37" fmla="*/ 54 h 64"/>
                  <a:gd name="T38" fmla="*/ 0 w 29"/>
                  <a:gd name="T39" fmla="*/ 48 h 64"/>
                  <a:gd name="T40" fmla="*/ 0 w 29"/>
                  <a:gd name="T41" fmla="*/ 46 h 64"/>
                  <a:gd name="T42" fmla="*/ 0 w 29"/>
                  <a:gd name="T43" fmla="*/ 43 h 64"/>
                  <a:gd name="T44" fmla="*/ 0 w 29"/>
                  <a:gd name="T45" fmla="*/ 39 h 64"/>
                  <a:gd name="T46" fmla="*/ 0 w 29"/>
                  <a:gd name="T47" fmla="*/ 36 h 64"/>
                  <a:gd name="T48" fmla="*/ 1 w 29"/>
                  <a:gd name="T49" fmla="*/ 32 h 64"/>
                  <a:gd name="T50" fmla="*/ 3 w 29"/>
                  <a:gd name="T51" fmla="*/ 30 h 64"/>
                  <a:gd name="T52" fmla="*/ 4 w 29"/>
                  <a:gd name="T53" fmla="*/ 27 h 64"/>
                  <a:gd name="T54" fmla="*/ 7 w 29"/>
                  <a:gd name="T55" fmla="*/ 22 h 64"/>
                  <a:gd name="T56" fmla="*/ 11 w 29"/>
                  <a:gd name="T57" fmla="*/ 16 h 64"/>
                  <a:gd name="T58" fmla="*/ 12 w 29"/>
                  <a:gd name="T59" fmla="*/ 14 h 64"/>
                  <a:gd name="T60" fmla="*/ 15 w 29"/>
                  <a:gd name="T61" fmla="*/ 10 h 64"/>
                  <a:gd name="T62" fmla="*/ 16 w 29"/>
                  <a:gd name="T63" fmla="*/ 7 h 64"/>
                  <a:gd name="T64" fmla="*/ 17 w 29"/>
                  <a:gd name="T65" fmla="*/ 4 h 64"/>
                  <a:gd name="T66" fmla="*/ 21 w 29"/>
                  <a:gd name="T67" fmla="*/ 0 h 64"/>
                  <a:gd name="T68" fmla="*/ 25 w 29"/>
                  <a:gd name="T69" fmla="*/ 2 h 64"/>
                  <a:gd name="T70" fmla="*/ 27 w 29"/>
                  <a:gd name="T71" fmla="*/ 2 h 64"/>
                  <a:gd name="T72" fmla="*/ 29 w 29"/>
                  <a:gd name="T73" fmla="*/ 4 h 64"/>
                  <a:gd name="T74" fmla="*/ 29 w 29"/>
                  <a:gd name="T75" fmla="*/ 7 h 64"/>
                  <a:gd name="T76" fmla="*/ 29 w 29"/>
                  <a:gd name="T77" fmla="*/ 10 h 64"/>
                  <a:gd name="T78" fmla="*/ 29 w 29"/>
                  <a:gd name="T79" fmla="*/ 10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 h="64">
                    <a:moveTo>
                      <a:pt x="29" y="10"/>
                    </a:moveTo>
                    <a:lnTo>
                      <a:pt x="25" y="15"/>
                    </a:lnTo>
                    <a:lnTo>
                      <a:pt x="24" y="20"/>
                    </a:lnTo>
                    <a:lnTo>
                      <a:pt x="23" y="26"/>
                    </a:lnTo>
                    <a:lnTo>
                      <a:pt x="23" y="31"/>
                    </a:lnTo>
                    <a:lnTo>
                      <a:pt x="23" y="35"/>
                    </a:lnTo>
                    <a:lnTo>
                      <a:pt x="23" y="40"/>
                    </a:lnTo>
                    <a:lnTo>
                      <a:pt x="23" y="43"/>
                    </a:lnTo>
                    <a:lnTo>
                      <a:pt x="23" y="47"/>
                    </a:lnTo>
                    <a:lnTo>
                      <a:pt x="23" y="50"/>
                    </a:lnTo>
                    <a:lnTo>
                      <a:pt x="24" y="54"/>
                    </a:lnTo>
                    <a:lnTo>
                      <a:pt x="23" y="58"/>
                    </a:lnTo>
                    <a:lnTo>
                      <a:pt x="20" y="62"/>
                    </a:lnTo>
                    <a:lnTo>
                      <a:pt x="16" y="63"/>
                    </a:lnTo>
                    <a:lnTo>
                      <a:pt x="12" y="64"/>
                    </a:lnTo>
                    <a:lnTo>
                      <a:pt x="5" y="63"/>
                    </a:lnTo>
                    <a:lnTo>
                      <a:pt x="3" y="62"/>
                    </a:lnTo>
                    <a:lnTo>
                      <a:pt x="0" y="58"/>
                    </a:lnTo>
                    <a:lnTo>
                      <a:pt x="0" y="54"/>
                    </a:lnTo>
                    <a:lnTo>
                      <a:pt x="0" y="48"/>
                    </a:lnTo>
                    <a:lnTo>
                      <a:pt x="0" y="46"/>
                    </a:lnTo>
                    <a:lnTo>
                      <a:pt x="0" y="43"/>
                    </a:lnTo>
                    <a:lnTo>
                      <a:pt x="0" y="39"/>
                    </a:lnTo>
                    <a:lnTo>
                      <a:pt x="0" y="36"/>
                    </a:lnTo>
                    <a:lnTo>
                      <a:pt x="1" y="32"/>
                    </a:lnTo>
                    <a:lnTo>
                      <a:pt x="3" y="30"/>
                    </a:lnTo>
                    <a:lnTo>
                      <a:pt x="4" y="27"/>
                    </a:lnTo>
                    <a:lnTo>
                      <a:pt x="7" y="22"/>
                    </a:lnTo>
                    <a:lnTo>
                      <a:pt x="11" y="16"/>
                    </a:lnTo>
                    <a:lnTo>
                      <a:pt x="12" y="14"/>
                    </a:lnTo>
                    <a:lnTo>
                      <a:pt x="15" y="10"/>
                    </a:lnTo>
                    <a:lnTo>
                      <a:pt x="16" y="7"/>
                    </a:lnTo>
                    <a:lnTo>
                      <a:pt x="17" y="4"/>
                    </a:lnTo>
                    <a:lnTo>
                      <a:pt x="21" y="0"/>
                    </a:lnTo>
                    <a:lnTo>
                      <a:pt x="25" y="2"/>
                    </a:lnTo>
                    <a:lnTo>
                      <a:pt x="27" y="2"/>
                    </a:lnTo>
                    <a:lnTo>
                      <a:pt x="29" y="4"/>
                    </a:lnTo>
                    <a:lnTo>
                      <a:pt x="29" y="7"/>
                    </a:lnTo>
                    <a:lnTo>
                      <a:pt x="2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69" name="Freeform 106"/>
              <p:cNvSpPr>
                <a:spLocks/>
              </p:cNvSpPr>
              <p:nvPr/>
            </p:nvSpPr>
            <p:spPr bwMode="auto">
              <a:xfrm>
                <a:off x="3378" y="1754"/>
                <a:ext cx="125" cy="72"/>
              </a:xfrm>
              <a:custGeom>
                <a:avLst/>
                <a:gdLst>
                  <a:gd name="T0" fmla="*/ 16 w 125"/>
                  <a:gd name="T1" fmla="*/ 5 h 72"/>
                  <a:gd name="T2" fmla="*/ 21 w 125"/>
                  <a:gd name="T3" fmla="*/ 12 h 72"/>
                  <a:gd name="T4" fmla="*/ 27 w 125"/>
                  <a:gd name="T5" fmla="*/ 17 h 72"/>
                  <a:gd name="T6" fmla="*/ 32 w 125"/>
                  <a:gd name="T7" fmla="*/ 24 h 72"/>
                  <a:gd name="T8" fmla="*/ 41 w 125"/>
                  <a:gd name="T9" fmla="*/ 30 h 72"/>
                  <a:gd name="T10" fmla="*/ 49 w 125"/>
                  <a:gd name="T11" fmla="*/ 36 h 72"/>
                  <a:gd name="T12" fmla="*/ 59 w 125"/>
                  <a:gd name="T13" fmla="*/ 40 h 72"/>
                  <a:gd name="T14" fmla="*/ 67 w 125"/>
                  <a:gd name="T15" fmla="*/ 42 h 72"/>
                  <a:gd name="T16" fmla="*/ 77 w 125"/>
                  <a:gd name="T17" fmla="*/ 45 h 72"/>
                  <a:gd name="T18" fmla="*/ 87 w 125"/>
                  <a:gd name="T19" fmla="*/ 45 h 72"/>
                  <a:gd name="T20" fmla="*/ 97 w 125"/>
                  <a:gd name="T21" fmla="*/ 48 h 72"/>
                  <a:gd name="T22" fmla="*/ 109 w 125"/>
                  <a:gd name="T23" fmla="*/ 48 h 72"/>
                  <a:gd name="T24" fmla="*/ 120 w 125"/>
                  <a:gd name="T25" fmla="*/ 50 h 72"/>
                  <a:gd name="T26" fmla="*/ 125 w 125"/>
                  <a:gd name="T27" fmla="*/ 57 h 72"/>
                  <a:gd name="T28" fmla="*/ 124 w 125"/>
                  <a:gd name="T29" fmla="*/ 66 h 72"/>
                  <a:gd name="T30" fmla="*/ 117 w 125"/>
                  <a:gd name="T31" fmla="*/ 72 h 72"/>
                  <a:gd name="T32" fmla="*/ 105 w 125"/>
                  <a:gd name="T33" fmla="*/ 70 h 72"/>
                  <a:gd name="T34" fmla="*/ 92 w 125"/>
                  <a:gd name="T35" fmla="*/ 69 h 72"/>
                  <a:gd name="T36" fmla="*/ 80 w 125"/>
                  <a:gd name="T37" fmla="*/ 68 h 72"/>
                  <a:gd name="T38" fmla="*/ 69 w 125"/>
                  <a:gd name="T39" fmla="*/ 65 h 72"/>
                  <a:gd name="T40" fmla="*/ 59 w 125"/>
                  <a:gd name="T41" fmla="*/ 61 h 72"/>
                  <a:gd name="T42" fmla="*/ 49 w 125"/>
                  <a:gd name="T43" fmla="*/ 57 h 72"/>
                  <a:gd name="T44" fmla="*/ 39 w 125"/>
                  <a:gd name="T45" fmla="*/ 52 h 72"/>
                  <a:gd name="T46" fmla="*/ 29 w 125"/>
                  <a:gd name="T47" fmla="*/ 45 h 72"/>
                  <a:gd name="T48" fmla="*/ 21 w 125"/>
                  <a:gd name="T49" fmla="*/ 37 h 72"/>
                  <a:gd name="T50" fmla="*/ 15 w 125"/>
                  <a:gd name="T51" fmla="*/ 30 h 72"/>
                  <a:gd name="T52" fmla="*/ 11 w 125"/>
                  <a:gd name="T53" fmla="*/ 24 h 72"/>
                  <a:gd name="T54" fmla="*/ 5 w 125"/>
                  <a:gd name="T55" fmla="*/ 16 h 72"/>
                  <a:gd name="T56" fmla="*/ 0 w 125"/>
                  <a:gd name="T57" fmla="*/ 9 h 72"/>
                  <a:gd name="T58" fmla="*/ 0 w 125"/>
                  <a:gd name="T59" fmla="*/ 4 h 72"/>
                  <a:gd name="T60" fmla="*/ 4 w 125"/>
                  <a:gd name="T61" fmla="*/ 1 h 72"/>
                  <a:gd name="T62" fmla="*/ 11 w 125"/>
                  <a:gd name="T63" fmla="*/ 1 h 72"/>
                  <a:gd name="T64" fmla="*/ 13 w 125"/>
                  <a:gd name="T65" fmla="*/ 2 h 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5" h="72">
                    <a:moveTo>
                      <a:pt x="13" y="2"/>
                    </a:moveTo>
                    <a:lnTo>
                      <a:pt x="16" y="5"/>
                    </a:lnTo>
                    <a:lnTo>
                      <a:pt x="19" y="9"/>
                    </a:lnTo>
                    <a:lnTo>
                      <a:pt x="21" y="12"/>
                    </a:lnTo>
                    <a:lnTo>
                      <a:pt x="24" y="14"/>
                    </a:lnTo>
                    <a:lnTo>
                      <a:pt x="27" y="17"/>
                    </a:lnTo>
                    <a:lnTo>
                      <a:pt x="29" y="20"/>
                    </a:lnTo>
                    <a:lnTo>
                      <a:pt x="32" y="24"/>
                    </a:lnTo>
                    <a:lnTo>
                      <a:pt x="36" y="26"/>
                    </a:lnTo>
                    <a:lnTo>
                      <a:pt x="41" y="30"/>
                    </a:lnTo>
                    <a:lnTo>
                      <a:pt x="45" y="33"/>
                    </a:lnTo>
                    <a:lnTo>
                      <a:pt x="49" y="36"/>
                    </a:lnTo>
                    <a:lnTo>
                      <a:pt x="55" y="38"/>
                    </a:lnTo>
                    <a:lnTo>
                      <a:pt x="59" y="40"/>
                    </a:lnTo>
                    <a:lnTo>
                      <a:pt x="63" y="41"/>
                    </a:lnTo>
                    <a:lnTo>
                      <a:pt x="67" y="42"/>
                    </a:lnTo>
                    <a:lnTo>
                      <a:pt x="72" y="44"/>
                    </a:lnTo>
                    <a:lnTo>
                      <a:pt x="77" y="45"/>
                    </a:lnTo>
                    <a:lnTo>
                      <a:pt x="81" y="45"/>
                    </a:lnTo>
                    <a:lnTo>
                      <a:pt x="87" y="45"/>
                    </a:lnTo>
                    <a:lnTo>
                      <a:pt x="92" y="46"/>
                    </a:lnTo>
                    <a:lnTo>
                      <a:pt x="97" y="48"/>
                    </a:lnTo>
                    <a:lnTo>
                      <a:pt x="103" y="48"/>
                    </a:lnTo>
                    <a:lnTo>
                      <a:pt x="109" y="48"/>
                    </a:lnTo>
                    <a:lnTo>
                      <a:pt x="116" y="50"/>
                    </a:lnTo>
                    <a:lnTo>
                      <a:pt x="120" y="50"/>
                    </a:lnTo>
                    <a:lnTo>
                      <a:pt x="124" y="54"/>
                    </a:lnTo>
                    <a:lnTo>
                      <a:pt x="125" y="57"/>
                    </a:lnTo>
                    <a:lnTo>
                      <a:pt x="125" y="62"/>
                    </a:lnTo>
                    <a:lnTo>
                      <a:pt x="124" y="66"/>
                    </a:lnTo>
                    <a:lnTo>
                      <a:pt x="121" y="69"/>
                    </a:lnTo>
                    <a:lnTo>
                      <a:pt x="117" y="72"/>
                    </a:lnTo>
                    <a:lnTo>
                      <a:pt x="113" y="72"/>
                    </a:lnTo>
                    <a:lnTo>
                      <a:pt x="105" y="70"/>
                    </a:lnTo>
                    <a:lnTo>
                      <a:pt x="99" y="70"/>
                    </a:lnTo>
                    <a:lnTo>
                      <a:pt x="92" y="69"/>
                    </a:lnTo>
                    <a:lnTo>
                      <a:pt x="87" y="68"/>
                    </a:lnTo>
                    <a:lnTo>
                      <a:pt x="80" y="68"/>
                    </a:lnTo>
                    <a:lnTo>
                      <a:pt x="75" y="66"/>
                    </a:lnTo>
                    <a:lnTo>
                      <a:pt x="69" y="65"/>
                    </a:lnTo>
                    <a:lnTo>
                      <a:pt x="64" y="64"/>
                    </a:lnTo>
                    <a:lnTo>
                      <a:pt x="59" y="61"/>
                    </a:lnTo>
                    <a:lnTo>
                      <a:pt x="53" y="60"/>
                    </a:lnTo>
                    <a:lnTo>
                      <a:pt x="49" y="57"/>
                    </a:lnTo>
                    <a:lnTo>
                      <a:pt x="44" y="54"/>
                    </a:lnTo>
                    <a:lnTo>
                      <a:pt x="39" y="52"/>
                    </a:lnTo>
                    <a:lnTo>
                      <a:pt x="33" y="48"/>
                    </a:lnTo>
                    <a:lnTo>
                      <a:pt x="29" y="45"/>
                    </a:lnTo>
                    <a:lnTo>
                      <a:pt x="24" y="41"/>
                    </a:lnTo>
                    <a:lnTo>
                      <a:pt x="21" y="37"/>
                    </a:lnTo>
                    <a:lnTo>
                      <a:pt x="17" y="34"/>
                    </a:lnTo>
                    <a:lnTo>
                      <a:pt x="15" y="30"/>
                    </a:lnTo>
                    <a:lnTo>
                      <a:pt x="13" y="26"/>
                    </a:lnTo>
                    <a:lnTo>
                      <a:pt x="11" y="24"/>
                    </a:lnTo>
                    <a:lnTo>
                      <a:pt x="8" y="20"/>
                    </a:lnTo>
                    <a:lnTo>
                      <a:pt x="5" y="16"/>
                    </a:lnTo>
                    <a:lnTo>
                      <a:pt x="3" y="13"/>
                    </a:lnTo>
                    <a:lnTo>
                      <a:pt x="0" y="9"/>
                    </a:lnTo>
                    <a:lnTo>
                      <a:pt x="0" y="6"/>
                    </a:lnTo>
                    <a:lnTo>
                      <a:pt x="0" y="4"/>
                    </a:lnTo>
                    <a:lnTo>
                      <a:pt x="3" y="2"/>
                    </a:lnTo>
                    <a:lnTo>
                      <a:pt x="4" y="1"/>
                    </a:lnTo>
                    <a:lnTo>
                      <a:pt x="8" y="0"/>
                    </a:lnTo>
                    <a:lnTo>
                      <a:pt x="11" y="1"/>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0" name="Freeform 107"/>
              <p:cNvSpPr>
                <a:spLocks/>
              </p:cNvSpPr>
              <p:nvPr/>
            </p:nvSpPr>
            <p:spPr bwMode="auto">
              <a:xfrm>
                <a:off x="3334" y="1786"/>
                <a:ext cx="84" cy="168"/>
              </a:xfrm>
              <a:custGeom>
                <a:avLst/>
                <a:gdLst>
                  <a:gd name="T0" fmla="*/ 83 w 84"/>
                  <a:gd name="T1" fmla="*/ 16 h 168"/>
                  <a:gd name="T2" fmla="*/ 80 w 84"/>
                  <a:gd name="T3" fmla="*/ 29 h 168"/>
                  <a:gd name="T4" fmla="*/ 77 w 84"/>
                  <a:gd name="T5" fmla="*/ 42 h 168"/>
                  <a:gd name="T6" fmla="*/ 76 w 84"/>
                  <a:gd name="T7" fmla="*/ 54 h 168"/>
                  <a:gd name="T8" fmla="*/ 72 w 84"/>
                  <a:gd name="T9" fmla="*/ 66 h 168"/>
                  <a:gd name="T10" fmla="*/ 69 w 84"/>
                  <a:gd name="T11" fmla="*/ 78 h 168"/>
                  <a:gd name="T12" fmla="*/ 65 w 84"/>
                  <a:gd name="T13" fmla="*/ 92 h 168"/>
                  <a:gd name="T14" fmla="*/ 60 w 84"/>
                  <a:gd name="T15" fmla="*/ 106 h 168"/>
                  <a:gd name="T16" fmla="*/ 55 w 84"/>
                  <a:gd name="T17" fmla="*/ 117 h 168"/>
                  <a:gd name="T18" fmla="*/ 49 w 84"/>
                  <a:gd name="T19" fmla="*/ 124 h 168"/>
                  <a:gd name="T20" fmla="*/ 47 w 84"/>
                  <a:gd name="T21" fmla="*/ 129 h 168"/>
                  <a:gd name="T22" fmla="*/ 43 w 84"/>
                  <a:gd name="T23" fmla="*/ 136 h 168"/>
                  <a:gd name="T24" fmla="*/ 39 w 84"/>
                  <a:gd name="T25" fmla="*/ 141 h 168"/>
                  <a:gd name="T26" fmla="*/ 35 w 84"/>
                  <a:gd name="T27" fmla="*/ 148 h 168"/>
                  <a:gd name="T28" fmla="*/ 29 w 84"/>
                  <a:gd name="T29" fmla="*/ 153 h 168"/>
                  <a:gd name="T30" fmla="*/ 25 w 84"/>
                  <a:gd name="T31" fmla="*/ 160 h 168"/>
                  <a:gd name="T32" fmla="*/ 19 w 84"/>
                  <a:gd name="T33" fmla="*/ 167 h 168"/>
                  <a:gd name="T34" fmla="*/ 9 w 84"/>
                  <a:gd name="T35" fmla="*/ 167 h 168"/>
                  <a:gd name="T36" fmla="*/ 1 w 84"/>
                  <a:gd name="T37" fmla="*/ 161 h 168"/>
                  <a:gd name="T38" fmla="*/ 0 w 84"/>
                  <a:gd name="T39" fmla="*/ 152 h 168"/>
                  <a:gd name="T40" fmla="*/ 5 w 84"/>
                  <a:gd name="T41" fmla="*/ 144 h 168"/>
                  <a:gd name="T42" fmla="*/ 9 w 84"/>
                  <a:gd name="T43" fmla="*/ 137 h 168"/>
                  <a:gd name="T44" fmla="*/ 15 w 84"/>
                  <a:gd name="T45" fmla="*/ 130 h 168"/>
                  <a:gd name="T46" fmla="*/ 23 w 84"/>
                  <a:gd name="T47" fmla="*/ 120 h 168"/>
                  <a:gd name="T48" fmla="*/ 28 w 84"/>
                  <a:gd name="T49" fmla="*/ 110 h 168"/>
                  <a:gd name="T50" fmla="*/ 32 w 84"/>
                  <a:gd name="T51" fmla="*/ 102 h 168"/>
                  <a:gd name="T52" fmla="*/ 36 w 84"/>
                  <a:gd name="T53" fmla="*/ 93 h 168"/>
                  <a:gd name="T54" fmla="*/ 41 w 84"/>
                  <a:gd name="T55" fmla="*/ 81 h 168"/>
                  <a:gd name="T56" fmla="*/ 47 w 84"/>
                  <a:gd name="T57" fmla="*/ 70 h 168"/>
                  <a:gd name="T58" fmla="*/ 52 w 84"/>
                  <a:gd name="T59" fmla="*/ 60 h 168"/>
                  <a:gd name="T60" fmla="*/ 57 w 84"/>
                  <a:gd name="T61" fmla="*/ 49 h 168"/>
                  <a:gd name="T62" fmla="*/ 61 w 84"/>
                  <a:gd name="T63" fmla="*/ 38 h 168"/>
                  <a:gd name="T64" fmla="*/ 65 w 84"/>
                  <a:gd name="T65" fmla="*/ 26 h 168"/>
                  <a:gd name="T66" fmla="*/ 68 w 84"/>
                  <a:gd name="T67" fmla="*/ 13 h 168"/>
                  <a:gd name="T68" fmla="*/ 71 w 84"/>
                  <a:gd name="T69" fmla="*/ 2 h 168"/>
                  <a:gd name="T70" fmla="*/ 75 w 84"/>
                  <a:gd name="T71" fmla="*/ 0 h 168"/>
                  <a:gd name="T72" fmla="*/ 80 w 84"/>
                  <a:gd name="T73" fmla="*/ 0 h 168"/>
                  <a:gd name="T74" fmla="*/ 83 w 84"/>
                  <a:gd name="T75" fmla="*/ 5 h 168"/>
                  <a:gd name="T76" fmla="*/ 84 w 84"/>
                  <a:gd name="T77" fmla="*/ 9 h 16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4" h="168">
                    <a:moveTo>
                      <a:pt x="84" y="9"/>
                    </a:moveTo>
                    <a:lnTo>
                      <a:pt x="83" y="16"/>
                    </a:lnTo>
                    <a:lnTo>
                      <a:pt x="81" y="24"/>
                    </a:lnTo>
                    <a:lnTo>
                      <a:pt x="80" y="29"/>
                    </a:lnTo>
                    <a:lnTo>
                      <a:pt x="80" y="36"/>
                    </a:lnTo>
                    <a:lnTo>
                      <a:pt x="77" y="42"/>
                    </a:lnTo>
                    <a:lnTo>
                      <a:pt x="77" y="49"/>
                    </a:lnTo>
                    <a:lnTo>
                      <a:pt x="76" y="54"/>
                    </a:lnTo>
                    <a:lnTo>
                      <a:pt x="75" y="61"/>
                    </a:lnTo>
                    <a:lnTo>
                      <a:pt x="72" y="66"/>
                    </a:lnTo>
                    <a:lnTo>
                      <a:pt x="71" y="73"/>
                    </a:lnTo>
                    <a:lnTo>
                      <a:pt x="69" y="78"/>
                    </a:lnTo>
                    <a:lnTo>
                      <a:pt x="67" y="85"/>
                    </a:lnTo>
                    <a:lnTo>
                      <a:pt x="65" y="92"/>
                    </a:lnTo>
                    <a:lnTo>
                      <a:pt x="63" y="97"/>
                    </a:lnTo>
                    <a:lnTo>
                      <a:pt x="60" y="106"/>
                    </a:lnTo>
                    <a:lnTo>
                      <a:pt x="57" y="113"/>
                    </a:lnTo>
                    <a:lnTo>
                      <a:pt x="55" y="117"/>
                    </a:lnTo>
                    <a:lnTo>
                      <a:pt x="52" y="120"/>
                    </a:lnTo>
                    <a:lnTo>
                      <a:pt x="49" y="124"/>
                    </a:lnTo>
                    <a:lnTo>
                      <a:pt x="48" y="126"/>
                    </a:lnTo>
                    <a:lnTo>
                      <a:pt x="47" y="129"/>
                    </a:lnTo>
                    <a:lnTo>
                      <a:pt x="44" y="132"/>
                    </a:lnTo>
                    <a:lnTo>
                      <a:pt x="43" y="136"/>
                    </a:lnTo>
                    <a:lnTo>
                      <a:pt x="41" y="139"/>
                    </a:lnTo>
                    <a:lnTo>
                      <a:pt x="39" y="141"/>
                    </a:lnTo>
                    <a:lnTo>
                      <a:pt x="36" y="144"/>
                    </a:lnTo>
                    <a:lnTo>
                      <a:pt x="35" y="148"/>
                    </a:lnTo>
                    <a:lnTo>
                      <a:pt x="32" y="151"/>
                    </a:lnTo>
                    <a:lnTo>
                      <a:pt x="29" y="153"/>
                    </a:lnTo>
                    <a:lnTo>
                      <a:pt x="28" y="156"/>
                    </a:lnTo>
                    <a:lnTo>
                      <a:pt x="25" y="160"/>
                    </a:lnTo>
                    <a:lnTo>
                      <a:pt x="24" y="163"/>
                    </a:lnTo>
                    <a:lnTo>
                      <a:pt x="19" y="167"/>
                    </a:lnTo>
                    <a:lnTo>
                      <a:pt x="13" y="168"/>
                    </a:lnTo>
                    <a:lnTo>
                      <a:pt x="9" y="167"/>
                    </a:lnTo>
                    <a:lnTo>
                      <a:pt x="5" y="165"/>
                    </a:lnTo>
                    <a:lnTo>
                      <a:pt x="1" y="161"/>
                    </a:lnTo>
                    <a:lnTo>
                      <a:pt x="0" y="157"/>
                    </a:lnTo>
                    <a:lnTo>
                      <a:pt x="0" y="152"/>
                    </a:lnTo>
                    <a:lnTo>
                      <a:pt x="3" y="148"/>
                    </a:lnTo>
                    <a:lnTo>
                      <a:pt x="5" y="144"/>
                    </a:lnTo>
                    <a:lnTo>
                      <a:pt x="7" y="141"/>
                    </a:lnTo>
                    <a:lnTo>
                      <a:pt x="9" y="137"/>
                    </a:lnTo>
                    <a:lnTo>
                      <a:pt x="12" y="136"/>
                    </a:lnTo>
                    <a:lnTo>
                      <a:pt x="15" y="130"/>
                    </a:lnTo>
                    <a:lnTo>
                      <a:pt x="19" y="125"/>
                    </a:lnTo>
                    <a:lnTo>
                      <a:pt x="23" y="120"/>
                    </a:lnTo>
                    <a:lnTo>
                      <a:pt x="27" y="114"/>
                    </a:lnTo>
                    <a:lnTo>
                      <a:pt x="28" y="110"/>
                    </a:lnTo>
                    <a:lnTo>
                      <a:pt x="29" y="108"/>
                    </a:lnTo>
                    <a:lnTo>
                      <a:pt x="32" y="102"/>
                    </a:lnTo>
                    <a:lnTo>
                      <a:pt x="33" y="100"/>
                    </a:lnTo>
                    <a:lnTo>
                      <a:pt x="36" y="93"/>
                    </a:lnTo>
                    <a:lnTo>
                      <a:pt x="40" y="86"/>
                    </a:lnTo>
                    <a:lnTo>
                      <a:pt x="41" y="81"/>
                    </a:lnTo>
                    <a:lnTo>
                      <a:pt x="45" y="76"/>
                    </a:lnTo>
                    <a:lnTo>
                      <a:pt x="47" y="70"/>
                    </a:lnTo>
                    <a:lnTo>
                      <a:pt x="49" y="65"/>
                    </a:lnTo>
                    <a:lnTo>
                      <a:pt x="52" y="60"/>
                    </a:lnTo>
                    <a:lnTo>
                      <a:pt x="55" y="54"/>
                    </a:lnTo>
                    <a:lnTo>
                      <a:pt x="57" y="49"/>
                    </a:lnTo>
                    <a:lnTo>
                      <a:pt x="60" y="44"/>
                    </a:lnTo>
                    <a:lnTo>
                      <a:pt x="61" y="38"/>
                    </a:lnTo>
                    <a:lnTo>
                      <a:pt x="63" y="33"/>
                    </a:lnTo>
                    <a:lnTo>
                      <a:pt x="65" y="26"/>
                    </a:lnTo>
                    <a:lnTo>
                      <a:pt x="67" y="20"/>
                    </a:lnTo>
                    <a:lnTo>
                      <a:pt x="68" y="13"/>
                    </a:lnTo>
                    <a:lnTo>
                      <a:pt x="69" y="6"/>
                    </a:lnTo>
                    <a:lnTo>
                      <a:pt x="71" y="2"/>
                    </a:lnTo>
                    <a:lnTo>
                      <a:pt x="72" y="1"/>
                    </a:lnTo>
                    <a:lnTo>
                      <a:pt x="75" y="0"/>
                    </a:lnTo>
                    <a:lnTo>
                      <a:pt x="77" y="0"/>
                    </a:lnTo>
                    <a:lnTo>
                      <a:pt x="80" y="0"/>
                    </a:lnTo>
                    <a:lnTo>
                      <a:pt x="83" y="2"/>
                    </a:lnTo>
                    <a:lnTo>
                      <a:pt x="83" y="5"/>
                    </a:lnTo>
                    <a:lnTo>
                      <a:pt x="8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1" name="Freeform 108"/>
              <p:cNvSpPr>
                <a:spLocks/>
              </p:cNvSpPr>
              <p:nvPr/>
            </p:nvSpPr>
            <p:spPr bwMode="auto">
              <a:xfrm>
                <a:off x="3315" y="1949"/>
                <a:ext cx="166" cy="129"/>
              </a:xfrm>
              <a:custGeom>
                <a:avLst/>
                <a:gdLst>
                  <a:gd name="T0" fmla="*/ 18 w 166"/>
                  <a:gd name="T1" fmla="*/ 8 h 129"/>
                  <a:gd name="T2" fmla="*/ 19 w 166"/>
                  <a:gd name="T3" fmla="*/ 18 h 129"/>
                  <a:gd name="T4" fmla="*/ 23 w 166"/>
                  <a:gd name="T5" fmla="*/ 29 h 129"/>
                  <a:gd name="T6" fmla="*/ 27 w 166"/>
                  <a:gd name="T7" fmla="*/ 40 h 129"/>
                  <a:gd name="T8" fmla="*/ 34 w 166"/>
                  <a:gd name="T9" fmla="*/ 49 h 129"/>
                  <a:gd name="T10" fmla="*/ 40 w 166"/>
                  <a:gd name="T11" fmla="*/ 57 h 129"/>
                  <a:gd name="T12" fmla="*/ 47 w 166"/>
                  <a:gd name="T13" fmla="*/ 65 h 129"/>
                  <a:gd name="T14" fmla="*/ 55 w 166"/>
                  <a:gd name="T15" fmla="*/ 72 h 129"/>
                  <a:gd name="T16" fmla="*/ 64 w 166"/>
                  <a:gd name="T17" fmla="*/ 78 h 129"/>
                  <a:gd name="T18" fmla="*/ 74 w 166"/>
                  <a:gd name="T19" fmla="*/ 82 h 129"/>
                  <a:gd name="T20" fmla="*/ 84 w 166"/>
                  <a:gd name="T21" fmla="*/ 88 h 129"/>
                  <a:gd name="T22" fmla="*/ 94 w 166"/>
                  <a:gd name="T23" fmla="*/ 92 h 129"/>
                  <a:gd name="T24" fmla="*/ 106 w 166"/>
                  <a:gd name="T25" fmla="*/ 96 h 129"/>
                  <a:gd name="T26" fmla="*/ 116 w 166"/>
                  <a:gd name="T27" fmla="*/ 98 h 129"/>
                  <a:gd name="T28" fmla="*/ 128 w 166"/>
                  <a:gd name="T29" fmla="*/ 100 h 129"/>
                  <a:gd name="T30" fmla="*/ 140 w 166"/>
                  <a:gd name="T31" fmla="*/ 101 h 129"/>
                  <a:gd name="T32" fmla="*/ 152 w 166"/>
                  <a:gd name="T33" fmla="*/ 101 h 129"/>
                  <a:gd name="T34" fmla="*/ 155 w 166"/>
                  <a:gd name="T35" fmla="*/ 101 h 129"/>
                  <a:gd name="T36" fmla="*/ 158 w 166"/>
                  <a:gd name="T37" fmla="*/ 102 h 129"/>
                  <a:gd name="T38" fmla="*/ 160 w 166"/>
                  <a:gd name="T39" fmla="*/ 104 h 129"/>
                  <a:gd name="T40" fmla="*/ 162 w 166"/>
                  <a:gd name="T41" fmla="*/ 105 h 129"/>
                  <a:gd name="T42" fmla="*/ 164 w 166"/>
                  <a:gd name="T43" fmla="*/ 109 h 129"/>
                  <a:gd name="T44" fmla="*/ 166 w 166"/>
                  <a:gd name="T45" fmla="*/ 114 h 129"/>
                  <a:gd name="T46" fmla="*/ 164 w 166"/>
                  <a:gd name="T47" fmla="*/ 120 h 129"/>
                  <a:gd name="T48" fmla="*/ 162 w 166"/>
                  <a:gd name="T49" fmla="*/ 124 h 129"/>
                  <a:gd name="T50" fmla="*/ 160 w 166"/>
                  <a:gd name="T51" fmla="*/ 125 h 129"/>
                  <a:gd name="T52" fmla="*/ 158 w 166"/>
                  <a:gd name="T53" fmla="*/ 126 h 129"/>
                  <a:gd name="T54" fmla="*/ 155 w 166"/>
                  <a:gd name="T55" fmla="*/ 128 h 129"/>
                  <a:gd name="T56" fmla="*/ 152 w 166"/>
                  <a:gd name="T57" fmla="*/ 129 h 129"/>
                  <a:gd name="T58" fmla="*/ 138 w 166"/>
                  <a:gd name="T59" fmla="*/ 128 h 129"/>
                  <a:gd name="T60" fmla="*/ 124 w 166"/>
                  <a:gd name="T61" fmla="*/ 126 h 129"/>
                  <a:gd name="T62" fmla="*/ 111 w 166"/>
                  <a:gd name="T63" fmla="*/ 124 h 129"/>
                  <a:gd name="T64" fmla="*/ 99 w 166"/>
                  <a:gd name="T65" fmla="*/ 120 h 129"/>
                  <a:gd name="T66" fmla="*/ 86 w 166"/>
                  <a:gd name="T67" fmla="*/ 116 h 129"/>
                  <a:gd name="T68" fmla="*/ 74 w 166"/>
                  <a:gd name="T69" fmla="*/ 110 h 129"/>
                  <a:gd name="T70" fmla="*/ 63 w 166"/>
                  <a:gd name="T71" fmla="*/ 104 h 129"/>
                  <a:gd name="T72" fmla="*/ 52 w 166"/>
                  <a:gd name="T73" fmla="*/ 97 h 129"/>
                  <a:gd name="T74" fmla="*/ 43 w 166"/>
                  <a:gd name="T75" fmla="*/ 88 h 129"/>
                  <a:gd name="T76" fmla="*/ 34 w 166"/>
                  <a:gd name="T77" fmla="*/ 80 h 129"/>
                  <a:gd name="T78" fmla="*/ 26 w 166"/>
                  <a:gd name="T79" fmla="*/ 70 h 129"/>
                  <a:gd name="T80" fmla="*/ 18 w 166"/>
                  <a:gd name="T81" fmla="*/ 60 h 129"/>
                  <a:gd name="T82" fmla="*/ 12 w 166"/>
                  <a:gd name="T83" fmla="*/ 48 h 129"/>
                  <a:gd name="T84" fmla="*/ 7 w 166"/>
                  <a:gd name="T85" fmla="*/ 36 h 129"/>
                  <a:gd name="T86" fmla="*/ 3 w 166"/>
                  <a:gd name="T87" fmla="*/ 22 h 129"/>
                  <a:gd name="T88" fmla="*/ 0 w 166"/>
                  <a:gd name="T89" fmla="*/ 9 h 129"/>
                  <a:gd name="T90" fmla="*/ 0 w 166"/>
                  <a:gd name="T91" fmla="*/ 5 h 129"/>
                  <a:gd name="T92" fmla="*/ 2 w 166"/>
                  <a:gd name="T93" fmla="*/ 2 h 129"/>
                  <a:gd name="T94" fmla="*/ 4 w 166"/>
                  <a:gd name="T95" fmla="*/ 0 h 129"/>
                  <a:gd name="T96" fmla="*/ 8 w 166"/>
                  <a:gd name="T97" fmla="*/ 0 h 129"/>
                  <a:gd name="T98" fmla="*/ 11 w 166"/>
                  <a:gd name="T99" fmla="*/ 0 h 129"/>
                  <a:gd name="T100" fmla="*/ 14 w 166"/>
                  <a:gd name="T101" fmla="*/ 1 h 129"/>
                  <a:gd name="T102" fmla="*/ 16 w 166"/>
                  <a:gd name="T103" fmla="*/ 4 h 129"/>
                  <a:gd name="T104" fmla="*/ 18 w 166"/>
                  <a:gd name="T105" fmla="*/ 8 h 129"/>
                  <a:gd name="T106" fmla="*/ 18 w 166"/>
                  <a:gd name="T107" fmla="*/ 8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6" h="129">
                    <a:moveTo>
                      <a:pt x="18" y="8"/>
                    </a:moveTo>
                    <a:lnTo>
                      <a:pt x="19" y="18"/>
                    </a:lnTo>
                    <a:lnTo>
                      <a:pt x="23" y="29"/>
                    </a:lnTo>
                    <a:lnTo>
                      <a:pt x="27" y="40"/>
                    </a:lnTo>
                    <a:lnTo>
                      <a:pt x="34" y="49"/>
                    </a:lnTo>
                    <a:lnTo>
                      <a:pt x="40" y="57"/>
                    </a:lnTo>
                    <a:lnTo>
                      <a:pt x="47" y="65"/>
                    </a:lnTo>
                    <a:lnTo>
                      <a:pt x="55" y="72"/>
                    </a:lnTo>
                    <a:lnTo>
                      <a:pt x="64" y="78"/>
                    </a:lnTo>
                    <a:lnTo>
                      <a:pt x="74" y="82"/>
                    </a:lnTo>
                    <a:lnTo>
                      <a:pt x="84" y="88"/>
                    </a:lnTo>
                    <a:lnTo>
                      <a:pt x="94" y="92"/>
                    </a:lnTo>
                    <a:lnTo>
                      <a:pt x="106" y="96"/>
                    </a:lnTo>
                    <a:lnTo>
                      <a:pt x="116" y="98"/>
                    </a:lnTo>
                    <a:lnTo>
                      <a:pt x="128" y="100"/>
                    </a:lnTo>
                    <a:lnTo>
                      <a:pt x="140" y="101"/>
                    </a:lnTo>
                    <a:lnTo>
                      <a:pt x="152" y="101"/>
                    </a:lnTo>
                    <a:lnTo>
                      <a:pt x="155" y="101"/>
                    </a:lnTo>
                    <a:lnTo>
                      <a:pt x="158" y="102"/>
                    </a:lnTo>
                    <a:lnTo>
                      <a:pt x="160" y="104"/>
                    </a:lnTo>
                    <a:lnTo>
                      <a:pt x="162" y="105"/>
                    </a:lnTo>
                    <a:lnTo>
                      <a:pt x="164" y="109"/>
                    </a:lnTo>
                    <a:lnTo>
                      <a:pt x="166" y="114"/>
                    </a:lnTo>
                    <a:lnTo>
                      <a:pt x="164" y="120"/>
                    </a:lnTo>
                    <a:lnTo>
                      <a:pt x="162" y="124"/>
                    </a:lnTo>
                    <a:lnTo>
                      <a:pt x="160" y="125"/>
                    </a:lnTo>
                    <a:lnTo>
                      <a:pt x="158" y="126"/>
                    </a:lnTo>
                    <a:lnTo>
                      <a:pt x="155" y="128"/>
                    </a:lnTo>
                    <a:lnTo>
                      <a:pt x="152" y="129"/>
                    </a:lnTo>
                    <a:lnTo>
                      <a:pt x="138" y="128"/>
                    </a:lnTo>
                    <a:lnTo>
                      <a:pt x="124" y="126"/>
                    </a:lnTo>
                    <a:lnTo>
                      <a:pt x="111" y="124"/>
                    </a:lnTo>
                    <a:lnTo>
                      <a:pt x="99" y="120"/>
                    </a:lnTo>
                    <a:lnTo>
                      <a:pt x="86" y="116"/>
                    </a:lnTo>
                    <a:lnTo>
                      <a:pt x="74" y="110"/>
                    </a:lnTo>
                    <a:lnTo>
                      <a:pt x="63" y="104"/>
                    </a:lnTo>
                    <a:lnTo>
                      <a:pt x="52" y="97"/>
                    </a:lnTo>
                    <a:lnTo>
                      <a:pt x="43" y="88"/>
                    </a:lnTo>
                    <a:lnTo>
                      <a:pt x="34" y="80"/>
                    </a:lnTo>
                    <a:lnTo>
                      <a:pt x="26" y="70"/>
                    </a:lnTo>
                    <a:lnTo>
                      <a:pt x="18" y="60"/>
                    </a:lnTo>
                    <a:lnTo>
                      <a:pt x="12" y="48"/>
                    </a:lnTo>
                    <a:lnTo>
                      <a:pt x="7" y="36"/>
                    </a:lnTo>
                    <a:lnTo>
                      <a:pt x="3" y="22"/>
                    </a:lnTo>
                    <a:lnTo>
                      <a:pt x="0" y="9"/>
                    </a:lnTo>
                    <a:lnTo>
                      <a:pt x="0" y="5"/>
                    </a:lnTo>
                    <a:lnTo>
                      <a:pt x="2" y="2"/>
                    </a:lnTo>
                    <a:lnTo>
                      <a:pt x="4" y="0"/>
                    </a:lnTo>
                    <a:lnTo>
                      <a:pt x="8" y="0"/>
                    </a:lnTo>
                    <a:lnTo>
                      <a:pt x="11" y="0"/>
                    </a:lnTo>
                    <a:lnTo>
                      <a:pt x="14" y="1"/>
                    </a:lnTo>
                    <a:lnTo>
                      <a:pt x="16" y="4"/>
                    </a:lnTo>
                    <a:lnTo>
                      <a:pt x="1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2" name="Freeform 109"/>
              <p:cNvSpPr>
                <a:spLocks/>
              </p:cNvSpPr>
              <p:nvPr/>
            </p:nvSpPr>
            <p:spPr bwMode="auto">
              <a:xfrm>
                <a:off x="3447" y="1847"/>
                <a:ext cx="116" cy="51"/>
              </a:xfrm>
              <a:custGeom>
                <a:avLst/>
                <a:gdLst>
                  <a:gd name="T0" fmla="*/ 19 w 116"/>
                  <a:gd name="T1" fmla="*/ 4 h 51"/>
                  <a:gd name="T2" fmla="*/ 23 w 116"/>
                  <a:gd name="T3" fmla="*/ 8 h 51"/>
                  <a:gd name="T4" fmla="*/ 27 w 116"/>
                  <a:gd name="T5" fmla="*/ 12 h 51"/>
                  <a:gd name="T6" fmla="*/ 32 w 116"/>
                  <a:gd name="T7" fmla="*/ 15 h 51"/>
                  <a:gd name="T8" fmla="*/ 36 w 116"/>
                  <a:gd name="T9" fmla="*/ 17 h 51"/>
                  <a:gd name="T10" fmla="*/ 43 w 116"/>
                  <a:gd name="T11" fmla="*/ 19 h 51"/>
                  <a:gd name="T12" fmla="*/ 47 w 116"/>
                  <a:gd name="T13" fmla="*/ 21 h 51"/>
                  <a:gd name="T14" fmla="*/ 52 w 116"/>
                  <a:gd name="T15" fmla="*/ 21 h 51"/>
                  <a:gd name="T16" fmla="*/ 59 w 116"/>
                  <a:gd name="T17" fmla="*/ 24 h 51"/>
                  <a:gd name="T18" fmla="*/ 64 w 116"/>
                  <a:gd name="T19" fmla="*/ 24 h 51"/>
                  <a:gd name="T20" fmla="*/ 70 w 116"/>
                  <a:gd name="T21" fmla="*/ 24 h 51"/>
                  <a:gd name="T22" fmla="*/ 75 w 116"/>
                  <a:gd name="T23" fmla="*/ 24 h 51"/>
                  <a:gd name="T24" fmla="*/ 82 w 116"/>
                  <a:gd name="T25" fmla="*/ 25 h 51"/>
                  <a:gd name="T26" fmla="*/ 87 w 116"/>
                  <a:gd name="T27" fmla="*/ 25 h 51"/>
                  <a:gd name="T28" fmla="*/ 94 w 116"/>
                  <a:gd name="T29" fmla="*/ 25 h 51"/>
                  <a:gd name="T30" fmla="*/ 100 w 116"/>
                  <a:gd name="T31" fmla="*/ 25 h 51"/>
                  <a:gd name="T32" fmla="*/ 107 w 116"/>
                  <a:gd name="T33" fmla="*/ 27 h 51"/>
                  <a:gd name="T34" fmla="*/ 111 w 116"/>
                  <a:gd name="T35" fmla="*/ 28 h 51"/>
                  <a:gd name="T36" fmla="*/ 115 w 116"/>
                  <a:gd name="T37" fmla="*/ 31 h 51"/>
                  <a:gd name="T38" fmla="*/ 116 w 116"/>
                  <a:gd name="T39" fmla="*/ 35 h 51"/>
                  <a:gd name="T40" fmla="*/ 116 w 116"/>
                  <a:gd name="T41" fmla="*/ 39 h 51"/>
                  <a:gd name="T42" fmla="*/ 115 w 116"/>
                  <a:gd name="T43" fmla="*/ 43 h 51"/>
                  <a:gd name="T44" fmla="*/ 112 w 116"/>
                  <a:gd name="T45" fmla="*/ 48 h 51"/>
                  <a:gd name="T46" fmla="*/ 108 w 116"/>
                  <a:gd name="T47" fmla="*/ 51 h 51"/>
                  <a:gd name="T48" fmla="*/ 104 w 116"/>
                  <a:gd name="T49" fmla="*/ 51 h 51"/>
                  <a:gd name="T50" fmla="*/ 96 w 116"/>
                  <a:gd name="T51" fmla="*/ 49 h 51"/>
                  <a:gd name="T52" fmla="*/ 88 w 116"/>
                  <a:gd name="T53" fmla="*/ 49 h 51"/>
                  <a:gd name="T54" fmla="*/ 82 w 116"/>
                  <a:gd name="T55" fmla="*/ 48 h 51"/>
                  <a:gd name="T56" fmla="*/ 75 w 116"/>
                  <a:gd name="T57" fmla="*/ 48 h 51"/>
                  <a:gd name="T58" fmla="*/ 68 w 116"/>
                  <a:gd name="T59" fmla="*/ 47 h 51"/>
                  <a:gd name="T60" fmla="*/ 62 w 116"/>
                  <a:gd name="T61" fmla="*/ 45 h 51"/>
                  <a:gd name="T62" fmla="*/ 55 w 116"/>
                  <a:gd name="T63" fmla="*/ 45 h 51"/>
                  <a:gd name="T64" fmla="*/ 50 w 116"/>
                  <a:gd name="T65" fmla="*/ 43 h 51"/>
                  <a:gd name="T66" fmla="*/ 43 w 116"/>
                  <a:gd name="T67" fmla="*/ 41 h 51"/>
                  <a:gd name="T68" fmla="*/ 35 w 116"/>
                  <a:gd name="T69" fmla="*/ 39 h 51"/>
                  <a:gd name="T70" fmla="*/ 30 w 116"/>
                  <a:gd name="T71" fmla="*/ 36 h 51"/>
                  <a:gd name="T72" fmla="*/ 24 w 116"/>
                  <a:gd name="T73" fmla="*/ 35 h 51"/>
                  <a:gd name="T74" fmla="*/ 18 w 116"/>
                  <a:gd name="T75" fmla="*/ 31 h 51"/>
                  <a:gd name="T76" fmla="*/ 14 w 116"/>
                  <a:gd name="T77" fmla="*/ 28 h 51"/>
                  <a:gd name="T78" fmla="*/ 8 w 116"/>
                  <a:gd name="T79" fmla="*/ 23 h 51"/>
                  <a:gd name="T80" fmla="*/ 3 w 116"/>
                  <a:gd name="T81" fmla="*/ 19 h 51"/>
                  <a:gd name="T82" fmla="*/ 0 w 116"/>
                  <a:gd name="T83" fmla="*/ 13 h 51"/>
                  <a:gd name="T84" fmla="*/ 0 w 116"/>
                  <a:gd name="T85" fmla="*/ 9 h 51"/>
                  <a:gd name="T86" fmla="*/ 0 w 116"/>
                  <a:gd name="T87" fmla="*/ 5 h 51"/>
                  <a:gd name="T88" fmla="*/ 3 w 116"/>
                  <a:gd name="T89" fmla="*/ 3 h 51"/>
                  <a:gd name="T90" fmla="*/ 7 w 116"/>
                  <a:gd name="T91" fmla="*/ 0 h 51"/>
                  <a:gd name="T92" fmla="*/ 11 w 116"/>
                  <a:gd name="T93" fmla="*/ 0 h 51"/>
                  <a:gd name="T94" fmla="*/ 15 w 116"/>
                  <a:gd name="T95" fmla="*/ 0 h 51"/>
                  <a:gd name="T96" fmla="*/ 19 w 116"/>
                  <a:gd name="T97" fmla="*/ 4 h 51"/>
                  <a:gd name="T98" fmla="*/ 19 w 116"/>
                  <a:gd name="T99" fmla="*/ 4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6" h="51">
                    <a:moveTo>
                      <a:pt x="19" y="4"/>
                    </a:moveTo>
                    <a:lnTo>
                      <a:pt x="23" y="8"/>
                    </a:lnTo>
                    <a:lnTo>
                      <a:pt x="27" y="12"/>
                    </a:lnTo>
                    <a:lnTo>
                      <a:pt x="32" y="15"/>
                    </a:lnTo>
                    <a:lnTo>
                      <a:pt x="36" y="17"/>
                    </a:lnTo>
                    <a:lnTo>
                      <a:pt x="43" y="19"/>
                    </a:lnTo>
                    <a:lnTo>
                      <a:pt x="47" y="21"/>
                    </a:lnTo>
                    <a:lnTo>
                      <a:pt x="52" y="21"/>
                    </a:lnTo>
                    <a:lnTo>
                      <a:pt x="59" y="24"/>
                    </a:lnTo>
                    <a:lnTo>
                      <a:pt x="64" y="24"/>
                    </a:lnTo>
                    <a:lnTo>
                      <a:pt x="70" y="24"/>
                    </a:lnTo>
                    <a:lnTo>
                      <a:pt x="75" y="24"/>
                    </a:lnTo>
                    <a:lnTo>
                      <a:pt x="82" y="25"/>
                    </a:lnTo>
                    <a:lnTo>
                      <a:pt x="87" y="25"/>
                    </a:lnTo>
                    <a:lnTo>
                      <a:pt x="94" y="25"/>
                    </a:lnTo>
                    <a:lnTo>
                      <a:pt x="100" y="25"/>
                    </a:lnTo>
                    <a:lnTo>
                      <a:pt x="107" y="27"/>
                    </a:lnTo>
                    <a:lnTo>
                      <a:pt x="111" y="28"/>
                    </a:lnTo>
                    <a:lnTo>
                      <a:pt x="115" y="31"/>
                    </a:lnTo>
                    <a:lnTo>
                      <a:pt x="116" y="35"/>
                    </a:lnTo>
                    <a:lnTo>
                      <a:pt x="116" y="39"/>
                    </a:lnTo>
                    <a:lnTo>
                      <a:pt x="115" y="43"/>
                    </a:lnTo>
                    <a:lnTo>
                      <a:pt x="112" y="48"/>
                    </a:lnTo>
                    <a:lnTo>
                      <a:pt x="108" y="51"/>
                    </a:lnTo>
                    <a:lnTo>
                      <a:pt x="104" y="51"/>
                    </a:lnTo>
                    <a:lnTo>
                      <a:pt x="96" y="49"/>
                    </a:lnTo>
                    <a:lnTo>
                      <a:pt x="88" y="49"/>
                    </a:lnTo>
                    <a:lnTo>
                      <a:pt x="82" y="48"/>
                    </a:lnTo>
                    <a:lnTo>
                      <a:pt x="75" y="48"/>
                    </a:lnTo>
                    <a:lnTo>
                      <a:pt x="68" y="47"/>
                    </a:lnTo>
                    <a:lnTo>
                      <a:pt x="62" y="45"/>
                    </a:lnTo>
                    <a:lnTo>
                      <a:pt x="55" y="45"/>
                    </a:lnTo>
                    <a:lnTo>
                      <a:pt x="50" y="43"/>
                    </a:lnTo>
                    <a:lnTo>
                      <a:pt x="43" y="41"/>
                    </a:lnTo>
                    <a:lnTo>
                      <a:pt x="35" y="39"/>
                    </a:lnTo>
                    <a:lnTo>
                      <a:pt x="30" y="36"/>
                    </a:lnTo>
                    <a:lnTo>
                      <a:pt x="24" y="35"/>
                    </a:lnTo>
                    <a:lnTo>
                      <a:pt x="18" y="31"/>
                    </a:lnTo>
                    <a:lnTo>
                      <a:pt x="14" y="28"/>
                    </a:lnTo>
                    <a:lnTo>
                      <a:pt x="8" y="23"/>
                    </a:lnTo>
                    <a:lnTo>
                      <a:pt x="3" y="19"/>
                    </a:lnTo>
                    <a:lnTo>
                      <a:pt x="0" y="13"/>
                    </a:lnTo>
                    <a:lnTo>
                      <a:pt x="0" y="9"/>
                    </a:lnTo>
                    <a:lnTo>
                      <a:pt x="0" y="5"/>
                    </a:lnTo>
                    <a:lnTo>
                      <a:pt x="3" y="3"/>
                    </a:lnTo>
                    <a:lnTo>
                      <a:pt x="7" y="0"/>
                    </a:lnTo>
                    <a:lnTo>
                      <a:pt x="11" y="0"/>
                    </a:lnTo>
                    <a:lnTo>
                      <a:pt x="15" y="0"/>
                    </a:lnTo>
                    <a:lnTo>
                      <a:pt x="1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3" name="Freeform 110"/>
              <p:cNvSpPr>
                <a:spLocks/>
              </p:cNvSpPr>
              <p:nvPr/>
            </p:nvSpPr>
            <p:spPr bwMode="auto">
              <a:xfrm>
                <a:off x="3425" y="1883"/>
                <a:ext cx="141" cy="106"/>
              </a:xfrm>
              <a:custGeom>
                <a:avLst/>
                <a:gdLst>
                  <a:gd name="T0" fmla="*/ 13 w 141"/>
                  <a:gd name="T1" fmla="*/ 80 h 106"/>
                  <a:gd name="T2" fmla="*/ 24 w 141"/>
                  <a:gd name="T3" fmla="*/ 86 h 106"/>
                  <a:gd name="T4" fmla="*/ 33 w 141"/>
                  <a:gd name="T5" fmla="*/ 88 h 106"/>
                  <a:gd name="T6" fmla="*/ 44 w 141"/>
                  <a:gd name="T7" fmla="*/ 90 h 106"/>
                  <a:gd name="T8" fmla="*/ 53 w 141"/>
                  <a:gd name="T9" fmla="*/ 91 h 106"/>
                  <a:gd name="T10" fmla="*/ 65 w 141"/>
                  <a:gd name="T11" fmla="*/ 90 h 106"/>
                  <a:gd name="T12" fmla="*/ 74 w 141"/>
                  <a:gd name="T13" fmla="*/ 87 h 106"/>
                  <a:gd name="T14" fmla="*/ 86 w 141"/>
                  <a:gd name="T15" fmla="*/ 84 h 106"/>
                  <a:gd name="T16" fmla="*/ 96 w 141"/>
                  <a:gd name="T17" fmla="*/ 79 h 106"/>
                  <a:gd name="T18" fmla="*/ 102 w 141"/>
                  <a:gd name="T19" fmla="*/ 72 h 106"/>
                  <a:gd name="T20" fmla="*/ 108 w 141"/>
                  <a:gd name="T21" fmla="*/ 66 h 106"/>
                  <a:gd name="T22" fmla="*/ 110 w 141"/>
                  <a:gd name="T23" fmla="*/ 56 h 106"/>
                  <a:gd name="T24" fmla="*/ 113 w 141"/>
                  <a:gd name="T25" fmla="*/ 47 h 106"/>
                  <a:gd name="T26" fmla="*/ 113 w 141"/>
                  <a:gd name="T27" fmla="*/ 36 h 106"/>
                  <a:gd name="T28" fmla="*/ 114 w 141"/>
                  <a:gd name="T29" fmla="*/ 25 h 106"/>
                  <a:gd name="T30" fmla="*/ 116 w 141"/>
                  <a:gd name="T31" fmla="*/ 15 h 106"/>
                  <a:gd name="T32" fmla="*/ 120 w 141"/>
                  <a:gd name="T33" fmla="*/ 4 h 106"/>
                  <a:gd name="T34" fmla="*/ 128 w 141"/>
                  <a:gd name="T35" fmla="*/ 0 h 106"/>
                  <a:gd name="T36" fmla="*/ 136 w 141"/>
                  <a:gd name="T37" fmla="*/ 1 h 106"/>
                  <a:gd name="T38" fmla="*/ 141 w 141"/>
                  <a:gd name="T39" fmla="*/ 9 h 106"/>
                  <a:gd name="T40" fmla="*/ 138 w 141"/>
                  <a:gd name="T41" fmla="*/ 21 h 106"/>
                  <a:gd name="T42" fmla="*/ 136 w 141"/>
                  <a:gd name="T43" fmla="*/ 35 h 106"/>
                  <a:gd name="T44" fmla="*/ 133 w 141"/>
                  <a:gd name="T45" fmla="*/ 47 h 106"/>
                  <a:gd name="T46" fmla="*/ 130 w 141"/>
                  <a:gd name="T47" fmla="*/ 59 h 106"/>
                  <a:gd name="T48" fmla="*/ 126 w 141"/>
                  <a:gd name="T49" fmla="*/ 70 h 106"/>
                  <a:gd name="T50" fmla="*/ 121 w 141"/>
                  <a:gd name="T51" fmla="*/ 79 h 106"/>
                  <a:gd name="T52" fmla="*/ 113 w 141"/>
                  <a:gd name="T53" fmla="*/ 87 h 106"/>
                  <a:gd name="T54" fmla="*/ 104 w 141"/>
                  <a:gd name="T55" fmla="*/ 95 h 106"/>
                  <a:gd name="T56" fmla="*/ 93 w 141"/>
                  <a:gd name="T57" fmla="*/ 100 h 106"/>
                  <a:gd name="T58" fmla="*/ 80 w 141"/>
                  <a:gd name="T59" fmla="*/ 103 h 106"/>
                  <a:gd name="T60" fmla="*/ 68 w 141"/>
                  <a:gd name="T61" fmla="*/ 106 h 106"/>
                  <a:gd name="T62" fmla="*/ 56 w 141"/>
                  <a:gd name="T63" fmla="*/ 106 h 106"/>
                  <a:gd name="T64" fmla="*/ 44 w 141"/>
                  <a:gd name="T65" fmla="*/ 104 h 106"/>
                  <a:gd name="T66" fmla="*/ 32 w 141"/>
                  <a:gd name="T67" fmla="*/ 100 h 106"/>
                  <a:gd name="T68" fmla="*/ 20 w 141"/>
                  <a:gd name="T69" fmla="*/ 96 h 106"/>
                  <a:gd name="T70" fmla="*/ 9 w 141"/>
                  <a:gd name="T71" fmla="*/ 91 h 106"/>
                  <a:gd name="T72" fmla="*/ 0 w 141"/>
                  <a:gd name="T73" fmla="*/ 84 h 106"/>
                  <a:gd name="T74" fmla="*/ 4 w 141"/>
                  <a:gd name="T75" fmla="*/ 78 h 106"/>
                  <a:gd name="T76" fmla="*/ 9 w 141"/>
                  <a:gd name="T77" fmla="*/ 79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1" h="106">
                    <a:moveTo>
                      <a:pt x="9" y="79"/>
                    </a:moveTo>
                    <a:lnTo>
                      <a:pt x="13" y="80"/>
                    </a:lnTo>
                    <a:lnTo>
                      <a:pt x="18" y="83"/>
                    </a:lnTo>
                    <a:lnTo>
                      <a:pt x="24" y="86"/>
                    </a:lnTo>
                    <a:lnTo>
                      <a:pt x="29" y="87"/>
                    </a:lnTo>
                    <a:lnTo>
                      <a:pt x="33" y="88"/>
                    </a:lnTo>
                    <a:lnTo>
                      <a:pt x="38" y="90"/>
                    </a:lnTo>
                    <a:lnTo>
                      <a:pt x="44" y="90"/>
                    </a:lnTo>
                    <a:lnTo>
                      <a:pt x="49" y="91"/>
                    </a:lnTo>
                    <a:lnTo>
                      <a:pt x="53" y="91"/>
                    </a:lnTo>
                    <a:lnTo>
                      <a:pt x="58" y="91"/>
                    </a:lnTo>
                    <a:lnTo>
                      <a:pt x="65" y="90"/>
                    </a:lnTo>
                    <a:lnTo>
                      <a:pt x="70" y="90"/>
                    </a:lnTo>
                    <a:lnTo>
                      <a:pt x="74" y="87"/>
                    </a:lnTo>
                    <a:lnTo>
                      <a:pt x="81" y="86"/>
                    </a:lnTo>
                    <a:lnTo>
                      <a:pt x="86" y="84"/>
                    </a:lnTo>
                    <a:lnTo>
                      <a:pt x="92" y="82"/>
                    </a:lnTo>
                    <a:lnTo>
                      <a:pt x="96" y="79"/>
                    </a:lnTo>
                    <a:lnTo>
                      <a:pt x="100" y="76"/>
                    </a:lnTo>
                    <a:lnTo>
                      <a:pt x="102" y="72"/>
                    </a:lnTo>
                    <a:lnTo>
                      <a:pt x="105" y="70"/>
                    </a:lnTo>
                    <a:lnTo>
                      <a:pt x="108" y="66"/>
                    </a:lnTo>
                    <a:lnTo>
                      <a:pt x="109" y="62"/>
                    </a:lnTo>
                    <a:lnTo>
                      <a:pt x="110" y="56"/>
                    </a:lnTo>
                    <a:lnTo>
                      <a:pt x="112" y="52"/>
                    </a:lnTo>
                    <a:lnTo>
                      <a:pt x="113" y="47"/>
                    </a:lnTo>
                    <a:lnTo>
                      <a:pt x="113" y="42"/>
                    </a:lnTo>
                    <a:lnTo>
                      <a:pt x="113" y="36"/>
                    </a:lnTo>
                    <a:lnTo>
                      <a:pt x="114" y="31"/>
                    </a:lnTo>
                    <a:lnTo>
                      <a:pt x="114" y="25"/>
                    </a:lnTo>
                    <a:lnTo>
                      <a:pt x="116" y="20"/>
                    </a:lnTo>
                    <a:lnTo>
                      <a:pt x="116" y="15"/>
                    </a:lnTo>
                    <a:lnTo>
                      <a:pt x="118" y="9"/>
                    </a:lnTo>
                    <a:lnTo>
                      <a:pt x="120" y="4"/>
                    </a:lnTo>
                    <a:lnTo>
                      <a:pt x="124" y="0"/>
                    </a:lnTo>
                    <a:lnTo>
                      <a:pt x="128" y="0"/>
                    </a:lnTo>
                    <a:lnTo>
                      <a:pt x="132" y="0"/>
                    </a:lnTo>
                    <a:lnTo>
                      <a:pt x="136" y="1"/>
                    </a:lnTo>
                    <a:lnTo>
                      <a:pt x="138" y="4"/>
                    </a:lnTo>
                    <a:lnTo>
                      <a:pt x="141" y="9"/>
                    </a:lnTo>
                    <a:lnTo>
                      <a:pt x="141" y="15"/>
                    </a:lnTo>
                    <a:lnTo>
                      <a:pt x="138" y="21"/>
                    </a:lnTo>
                    <a:lnTo>
                      <a:pt x="137" y="28"/>
                    </a:lnTo>
                    <a:lnTo>
                      <a:pt x="136" y="35"/>
                    </a:lnTo>
                    <a:lnTo>
                      <a:pt x="134" y="40"/>
                    </a:lnTo>
                    <a:lnTo>
                      <a:pt x="133" y="47"/>
                    </a:lnTo>
                    <a:lnTo>
                      <a:pt x="132" y="52"/>
                    </a:lnTo>
                    <a:lnTo>
                      <a:pt x="130" y="59"/>
                    </a:lnTo>
                    <a:lnTo>
                      <a:pt x="129" y="64"/>
                    </a:lnTo>
                    <a:lnTo>
                      <a:pt x="126" y="70"/>
                    </a:lnTo>
                    <a:lnTo>
                      <a:pt x="124" y="74"/>
                    </a:lnTo>
                    <a:lnTo>
                      <a:pt x="121" y="79"/>
                    </a:lnTo>
                    <a:lnTo>
                      <a:pt x="117" y="83"/>
                    </a:lnTo>
                    <a:lnTo>
                      <a:pt x="113" y="87"/>
                    </a:lnTo>
                    <a:lnTo>
                      <a:pt x="109" y="91"/>
                    </a:lnTo>
                    <a:lnTo>
                      <a:pt x="104" y="95"/>
                    </a:lnTo>
                    <a:lnTo>
                      <a:pt x="98" y="98"/>
                    </a:lnTo>
                    <a:lnTo>
                      <a:pt x="93" y="100"/>
                    </a:lnTo>
                    <a:lnTo>
                      <a:pt x="86" y="102"/>
                    </a:lnTo>
                    <a:lnTo>
                      <a:pt x="80" y="103"/>
                    </a:lnTo>
                    <a:lnTo>
                      <a:pt x="74" y="106"/>
                    </a:lnTo>
                    <a:lnTo>
                      <a:pt x="68" y="106"/>
                    </a:lnTo>
                    <a:lnTo>
                      <a:pt x="62" y="106"/>
                    </a:lnTo>
                    <a:lnTo>
                      <a:pt x="56" y="106"/>
                    </a:lnTo>
                    <a:lnTo>
                      <a:pt x="50" y="106"/>
                    </a:lnTo>
                    <a:lnTo>
                      <a:pt x="44" y="104"/>
                    </a:lnTo>
                    <a:lnTo>
                      <a:pt x="38" y="103"/>
                    </a:lnTo>
                    <a:lnTo>
                      <a:pt x="32" y="100"/>
                    </a:lnTo>
                    <a:lnTo>
                      <a:pt x="26" y="99"/>
                    </a:lnTo>
                    <a:lnTo>
                      <a:pt x="20" y="96"/>
                    </a:lnTo>
                    <a:lnTo>
                      <a:pt x="14" y="95"/>
                    </a:lnTo>
                    <a:lnTo>
                      <a:pt x="9" y="91"/>
                    </a:lnTo>
                    <a:lnTo>
                      <a:pt x="4" y="88"/>
                    </a:lnTo>
                    <a:lnTo>
                      <a:pt x="0" y="84"/>
                    </a:lnTo>
                    <a:lnTo>
                      <a:pt x="1" y="80"/>
                    </a:lnTo>
                    <a:lnTo>
                      <a:pt x="4" y="78"/>
                    </a:lnTo>
                    <a:lnTo>
                      <a:pt x="9" y="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4" name="Freeform 111"/>
              <p:cNvSpPr>
                <a:spLocks/>
              </p:cNvSpPr>
              <p:nvPr/>
            </p:nvSpPr>
            <p:spPr bwMode="auto">
              <a:xfrm>
                <a:off x="3653" y="1894"/>
                <a:ext cx="303" cy="47"/>
              </a:xfrm>
              <a:custGeom>
                <a:avLst/>
                <a:gdLst>
                  <a:gd name="T0" fmla="*/ 13 w 303"/>
                  <a:gd name="T1" fmla="*/ 2 h 47"/>
                  <a:gd name="T2" fmla="*/ 29 w 303"/>
                  <a:gd name="T3" fmla="*/ 12 h 47"/>
                  <a:gd name="T4" fmla="*/ 46 w 303"/>
                  <a:gd name="T5" fmla="*/ 20 h 47"/>
                  <a:gd name="T6" fmla="*/ 63 w 303"/>
                  <a:gd name="T7" fmla="*/ 24 h 47"/>
                  <a:gd name="T8" fmla="*/ 79 w 303"/>
                  <a:gd name="T9" fmla="*/ 27 h 47"/>
                  <a:gd name="T10" fmla="*/ 96 w 303"/>
                  <a:gd name="T11" fmla="*/ 27 h 47"/>
                  <a:gd name="T12" fmla="*/ 113 w 303"/>
                  <a:gd name="T13" fmla="*/ 25 h 47"/>
                  <a:gd name="T14" fmla="*/ 129 w 303"/>
                  <a:gd name="T15" fmla="*/ 22 h 47"/>
                  <a:gd name="T16" fmla="*/ 148 w 303"/>
                  <a:gd name="T17" fmla="*/ 20 h 47"/>
                  <a:gd name="T18" fmla="*/ 164 w 303"/>
                  <a:gd name="T19" fmla="*/ 17 h 47"/>
                  <a:gd name="T20" fmla="*/ 181 w 303"/>
                  <a:gd name="T21" fmla="*/ 13 h 47"/>
                  <a:gd name="T22" fmla="*/ 200 w 303"/>
                  <a:gd name="T23" fmla="*/ 10 h 47"/>
                  <a:gd name="T24" fmla="*/ 219 w 303"/>
                  <a:gd name="T25" fmla="*/ 9 h 47"/>
                  <a:gd name="T26" fmla="*/ 236 w 303"/>
                  <a:gd name="T27" fmla="*/ 8 h 47"/>
                  <a:gd name="T28" fmla="*/ 255 w 303"/>
                  <a:gd name="T29" fmla="*/ 9 h 47"/>
                  <a:gd name="T30" fmla="*/ 273 w 303"/>
                  <a:gd name="T31" fmla="*/ 12 h 47"/>
                  <a:gd name="T32" fmla="*/ 293 w 303"/>
                  <a:gd name="T33" fmla="*/ 17 h 47"/>
                  <a:gd name="T34" fmla="*/ 296 w 303"/>
                  <a:gd name="T35" fmla="*/ 18 h 47"/>
                  <a:gd name="T36" fmla="*/ 299 w 303"/>
                  <a:gd name="T37" fmla="*/ 20 h 47"/>
                  <a:gd name="T38" fmla="*/ 301 w 303"/>
                  <a:gd name="T39" fmla="*/ 22 h 47"/>
                  <a:gd name="T40" fmla="*/ 303 w 303"/>
                  <a:gd name="T41" fmla="*/ 24 h 47"/>
                  <a:gd name="T42" fmla="*/ 303 w 303"/>
                  <a:gd name="T43" fmla="*/ 29 h 47"/>
                  <a:gd name="T44" fmla="*/ 303 w 303"/>
                  <a:gd name="T45" fmla="*/ 36 h 47"/>
                  <a:gd name="T46" fmla="*/ 300 w 303"/>
                  <a:gd name="T47" fmla="*/ 40 h 47"/>
                  <a:gd name="T48" fmla="*/ 296 w 303"/>
                  <a:gd name="T49" fmla="*/ 45 h 47"/>
                  <a:gd name="T50" fmla="*/ 293 w 303"/>
                  <a:gd name="T51" fmla="*/ 45 h 47"/>
                  <a:gd name="T52" fmla="*/ 291 w 303"/>
                  <a:gd name="T53" fmla="*/ 47 h 47"/>
                  <a:gd name="T54" fmla="*/ 287 w 303"/>
                  <a:gd name="T55" fmla="*/ 47 h 47"/>
                  <a:gd name="T56" fmla="*/ 284 w 303"/>
                  <a:gd name="T57" fmla="*/ 47 h 47"/>
                  <a:gd name="T58" fmla="*/ 264 w 303"/>
                  <a:gd name="T59" fmla="*/ 40 h 47"/>
                  <a:gd name="T60" fmla="*/ 245 w 303"/>
                  <a:gd name="T61" fmla="*/ 37 h 47"/>
                  <a:gd name="T62" fmla="*/ 227 w 303"/>
                  <a:gd name="T63" fmla="*/ 36 h 47"/>
                  <a:gd name="T64" fmla="*/ 208 w 303"/>
                  <a:gd name="T65" fmla="*/ 36 h 47"/>
                  <a:gd name="T66" fmla="*/ 189 w 303"/>
                  <a:gd name="T67" fmla="*/ 36 h 47"/>
                  <a:gd name="T68" fmla="*/ 172 w 303"/>
                  <a:gd name="T69" fmla="*/ 37 h 47"/>
                  <a:gd name="T70" fmla="*/ 155 w 303"/>
                  <a:gd name="T71" fmla="*/ 40 h 47"/>
                  <a:gd name="T72" fmla="*/ 137 w 303"/>
                  <a:gd name="T73" fmla="*/ 41 h 47"/>
                  <a:gd name="T74" fmla="*/ 120 w 303"/>
                  <a:gd name="T75" fmla="*/ 43 h 47"/>
                  <a:gd name="T76" fmla="*/ 103 w 303"/>
                  <a:gd name="T77" fmla="*/ 44 h 47"/>
                  <a:gd name="T78" fmla="*/ 84 w 303"/>
                  <a:gd name="T79" fmla="*/ 43 h 47"/>
                  <a:gd name="T80" fmla="*/ 68 w 303"/>
                  <a:gd name="T81" fmla="*/ 43 h 47"/>
                  <a:gd name="T82" fmla="*/ 52 w 303"/>
                  <a:gd name="T83" fmla="*/ 39 h 47"/>
                  <a:gd name="T84" fmla="*/ 36 w 303"/>
                  <a:gd name="T85" fmla="*/ 33 h 47"/>
                  <a:gd name="T86" fmla="*/ 20 w 303"/>
                  <a:gd name="T87" fmla="*/ 25 h 47"/>
                  <a:gd name="T88" fmla="*/ 4 w 303"/>
                  <a:gd name="T89" fmla="*/ 14 h 47"/>
                  <a:gd name="T90" fmla="*/ 0 w 303"/>
                  <a:gd name="T91" fmla="*/ 12 h 47"/>
                  <a:gd name="T92" fmla="*/ 0 w 303"/>
                  <a:gd name="T93" fmla="*/ 9 h 47"/>
                  <a:gd name="T94" fmla="*/ 0 w 303"/>
                  <a:gd name="T95" fmla="*/ 6 h 47"/>
                  <a:gd name="T96" fmla="*/ 1 w 303"/>
                  <a:gd name="T97" fmla="*/ 4 h 47"/>
                  <a:gd name="T98" fmla="*/ 4 w 303"/>
                  <a:gd name="T99" fmla="*/ 1 h 47"/>
                  <a:gd name="T100" fmla="*/ 6 w 303"/>
                  <a:gd name="T101" fmla="*/ 0 h 47"/>
                  <a:gd name="T102" fmla="*/ 10 w 303"/>
                  <a:gd name="T103" fmla="*/ 0 h 47"/>
                  <a:gd name="T104" fmla="*/ 13 w 303"/>
                  <a:gd name="T105" fmla="*/ 2 h 47"/>
                  <a:gd name="T106" fmla="*/ 13 w 303"/>
                  <a:gd name="T107" fmla="*/ 2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3" h="47">
                    <a:moveTo>
                      <a:pt x="13" y="2"/>
                    </a:moveTo>
                    <a:lnTo>
                      <a:pt x="29" y="12"/>
                    </a:lnTo>
                    <a:lnTo>
                      <a:pt x="46" y="20"/>
                    </a:lnTo>
                    <a:lnTo>
                      <a:pt x="63" y="24"/>
                    </a:lnTo>
                    <a:lnTo>
                      <a:pt x="79" y="27"/>
                    </a:lnTo>
                    <a:lnTo>
                      <a:pt x="96" y="27"/>
                    </a:lnTo>
                    <a:lnTo>
                      <a:pt x="113" y="25"/>
                    </a:lnTo>
                    <a:lnTo>
                      <a:pt x="129" y="22"/>
                    </a:lnTo>
                    <a:lnTo>
                      <a:pt x="148" y="20"/>
                    </a:lnTo>
                    <a:lnTo>
                      <a:pt x="164" y="17"/>
                    </a:lnTo>
                    <a:lnTo>
                      <a:pt x="181" y="13"/>
                    </a:lnTo>
                    <a:lnTo>
                      <a:pt x="200" y="10"/>
                    </a:lnTo>
                    <a:lnTo>
                      <a:pt x="219" y="9"/>
                    </a:lnTo>
                    <a:lnTo>
                      <a:pt x="236" y="8"/>
                    </a:lnTo>
                    <a:lnTo>
                      <a:pt x="255" y="9"/>
                    </a:lnTo>
                    <a:lnTo>
                      <a:pt x="273" y="12"/>
                    </a:lnTo>
                    <a:lnTo>
                      <a:pt x="293" y="17"/>
                    </a:lnTo>
                    <a:lnTo>
                      <a:pt x="296" y="18"/>
                    </a:lnTo>
                    <a:lnTo>
                      <a:pt x="299" y="20"/>
                    </a:lnTo>
                    <a:lnTo>
                      <a:pt x="301" y="22"/>
                    </a:lnTo>
                    <a:lnTo>
                      <a:pt x="303" y="24"/>
                    </a:lnTo>
                    <a:lnTo>
                      <a:pt x="303" y="29"/>
                    </a:lnTo>
                    <a:lnTo>
                      <a:pt x="303" y="36"/>
                    </a:lnTo>
                    <a:lnTo>
                      <a:pt x="300" y="40"/>
                    </a:lnTo>
                    <a:lnTo>
                      <a:pt x="296" y="45"/>
                    </a:lnTo>
                    <a:lnTo>
                      <a:pt x="293" y="45"/>
                    </a:lnTo>
                    <a:lnTo>
                      <a:pt x="291" y="47"/>
                    </a:lnTo>
                    <a:lnTo>
                      <a:pt x="287" y="47"/>
                    </a:lnTo>
                    <a:lnTo>
                      <a:pt x="284" y="47"/>
                    </a:lnTo>
                    <a:lnTo>
                      <a:pt x="264" y="40"/>
                    </a:lnTo>
                    <a:lnTo>
                      <a:pt x="245" y="37"/>
                    </a:lnTo>
                    <a:lnTo>
                      <a:pt x="227" y="36"/>
                    </a:lnTo>
                    <a:lnTo>
                      <a:pt x="208" y="36"/>
                    </a:lnTo>
                    <a:lnTo>
                      <a:pt x="189" y="36"/>
                    </a:lnTo>
                    <a:lnTo>
                      <a:pt x="172" y="37"/>
                    </a:lnTo>
                    <a:lnTo>
                      <a:pt x="155" y="40"/>
                    </a:lnTo>
                    <a:lnTo>
                      <a:pt x="137" y="41"/>
                    </a:lnTo>
                    <a:lnTo>
                      <a:pt x="120" y="43"/>
                    </a:lnTo>
                    <a:lnTo>
                      <a:pt x="103" y="44"/>
                    </a:lnTo>
                    <a:lnTo>
                      <a:pt x="84" y="43"/>
                    </a:lnTo>
                    <a:lnTo>
                      <a:pt x="68" y="43"/>
                    </a:lnTo>
                    <a:lnTo>
                      <a:pt x="52" y="39"/>
                    </a:lnTo>
                    <a:lnTo>
                      <a:pt x="36" y="33"/>
                    </a:lnTo>
                    <a:lnTo>
                      <a:pt x="20" y="25"/>
                    </a:lnTo>
                    <a:lnTo>
                      <a:pt x="4" y="14"/>
                    </a:lnTo>
                    <a:lnTo>
                      <a:pt x="0" y="12"/>
                    </a:lnTo>
                    <a:lnTo>
                      <a:pt x="0" y="9"/>
                    </a:lnTo>
                    <a:lnTo>
                      <a:pt x="0" y="6"/>
                    </a:lnTo>
                    <a:lnTo>
                      <a:pt x="1" y="4"/>
                    </a:lnTo>
                    <a:lnTo>
                      <a:pt x="4" y="1"/>
                    </a:lnTo>
                    <a:lnTo>
                      <a:pt x="6" y="0"/>
                    </a:lnTo>
                    <a:lnTo>
                      <a:pt x="10" y="0"/>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5" name="Freeform 112"/>
              <p:cNvSpPr>
                <a:spLocks/>
              </p:cNvSpPr>
              <p:nvPr/>
            </p:nvSpPr>
            <p:spPr bwMode="auto">
              <a:xfrm>
                <a:off x="4053" y="1970"/>
                <a:ext cx="174" cy="179"/>
              </a:xfrm>
              <a:custGeom>
                <a:avLst/>
                <a:gdLst>
                  <a:gd name="T0" fmla="*/ 21 w 174"/>
                  <a:gd name="T1" fmla="*/ 9 h 179"/>
                  <a:gd name="T2" fmla="*/ 35 w 174"/>
                  <a:gd name="T3" fmla="*/ 17 h 179"/>
                  <a:gd name="T4" fmla="*/ 48 w 174"/>
                  <a:gd name="T5" fmla="*/ 24 h 179"/>
                  <a:gd name="T6" fmla="*/ 60 w 174"/>
                  <a:gd name="T7" fmla="*/ 28 h 179"/>
                  <a:gd name="T8" fmla="*/ 74 w 174"/>
                  <a:gd name="T9" fmla="*/ 32 h 179"/>
                  <a:gd name="T10" fmla="*/ 86 w 174"/>
                  <a:gd name="T11" fmla="*/ 36 h 179"/>
                  <a:gd name="T12" fmla="*/ 99 w 174"/>
                  <a:gd name="T13" fmla="*/ 41 h 179"/>
                  <a:gd name="T14" fmla="*/ 111 w 174"/>
                  <a:gd name="T15" fmla="*/ 51 h 179"/>
                  <a:gd name="T16" fmla="*/ 124 w 174"/>
                  <a:gd name="T17" fmla="*/ 61 h 179"/>
                  <a:gd name="T18" fmla="*/ 135 w 174"/>
                  <a:gd name="T19" fmla="*/ 73 h 179"/>
                  <a:gd name="T20" fmla="*/ 144 w 174"/>
                  <a:gd name="T21" fmla="*/ 85 h 179"/>
                  <a:gd name="T22" fmla="*/ 152 w 174"/>
                  <a:gd name="T23" fmla="*/ 97 h 179"/>
                  <a:gd name="T24" fmla="*/ 158 w 174"/>
                  <a:gd name="T25" fmla="*/ 111 h 179"/>
                  <a:gd name="T26" fmla="*/ 163 w 174"/>
                  <a:gd name="T27" fmla="*/ 125 h 179"/>
                  <a:gd name="T28" fmla="*/ 167 w 174"/>
                  <a:gd name="T29" fmla="*/ 141 h 179"/>
                  <a:gd name="T30" fmla="*/ 171 w 174"/>
                  <a:gd name="T31" fmla="*/ 157 h 179"/>
                  <a:gd name="T32" fmla="*/ 172 w 174"/>
                  <a:gd name="T33" fmla="*/ 171 h 179"/>
                  <a:gd name="T34" fmla="*/ 168 w 174"/>
                  <a:gd name="T35" fmla="*/ 175 h 179"/>
                  <a:gd name="T36" fmla="*/ 163 w 174"/>
                  <a:gd name="T37" fmla="*/ 179 h 179"/>
                  <a:gd name="T38" fmla="*/ 158 w 174"/>
                  <a:gd name="T39" fmla="*/ 173 h 179"/>
                  <a:gd name="T40" fmla="*/ 155 w 174"/>
                  <a:gd name="T41" fmla="*/ 163 h 179"/>
                  <a:gd name="T42" fmla="*/ 151 w 174"/>
                  <a:gd name="T43" fmla="*/ 147 h 179"/>
                  <a:gd name="T44" fmla="*/ 147 w 174"/>
                  <a:gd name="T45" fmla="*/ 133 h 179"/>
                  <a:gd name="T46" fmla="*/ 142 w 174"/>
                  <a:gd name="T47" fmla="*/ 121 h 179"/>
                  <a:gd name="T48" fmla="*/ 135 w 174"/>
                  <a:gd name="T49" fmla="*/ 109 h 179"/>
                  <a:gd name="T50" fmla="*/ 127 w 174"/>
                  <a:gd name="T51" fmla="*/ 99 h 179"/>
                  <a:gd name="T52" fmla="*/ 119 w 174"/>
                  <a:gd name="T53" fmla="*/ 88 h 179"/>
                  <a:gd name="T54" fmla="*/ 108 w 174"/>
                  <a:gd name="T55" fmla="*/ 79 h 179"/>
                  <a:gd name="T56" fmla="*/ 96 w 174"/>
                  <a:gd name="T57" fmla="*/ 68 h 179"/>
                  <a:gd name="T58" fmla="*/ 84 w 174"/>
                  <a:gd name="T59" fmla="*/ 59 h 179"/>
                  <a:gd name="T60" fmla="*/ 71 w 174"/>
                  <a:gd name="T61" fmla="*/ 53 h 179"/>
                  <a:gd name="T62" fmla="*/ 59 w 174"/>
                  <a:gd name="T63" fmla="*/ 48 h 179"/>
                  <a:gd name="T64" fmla="*/ 47 w 174"/>
                  <a:gd name="T65" fmla="*/ 43 h 179"/>
                  <a:gd name="T66" fmla="*/ 33 w 174"/>
                  <a:gd name="T67" fmla="*/ 36 h 179"/>
                  <a:gd name="T68" fmla="*/ 21 w 174"/>
                  <a:gd name="T69" fmla="*/ 31 h 179"/>
                  <a:gd name="T70" fmla="*/ 9 w 174"/>
                  <a:gd name="T71" fmla="*/ 21 h 179"/>
                  <a:gd name="T72" fmla="*/ 1 w 174"/>
                  <a:gd name="T73" fmla="*/ 12 h 179"/>
                  <a:gd name="T74" fmla="*/ 1 w 174"/>
                  <a:gd name="T75" fmla="*/ 5 h 179"/>
                  <a:gd name="T76" fmla="*/ 7 w 174"/>
                  <a:gd name="T77" fmla="*/ 1 h 179"/>
                  <a:gd name="T78" fmla="*/ 13 w 174"/>
                  <a:gd name="T79" fmla="*/ 1 h 179"/>
                  <a:gd name="T80" fmla="*/ 16 w 174"/>
                  <a:gd name="T81" fmla="*/ 4 h 1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74" h="179">
                    <a:moveTo>
                      <a:pt x="16" y="4"/>
                    </a:moveTo>
                    <a:lnTo>
                      <a:pt x="21" y="9"/>
                    </a:lnTo>
                    <a:lnTo>
                      <a:pt x="28" y="13"/>
                    </a:lnTo>
                    <a:lnTo>
                      <a:pt x="35" y="17"/>
                    </a:lnTo>
                    <a:lnTo>
                      <a:pt x="41" y="21"/>
                    </a:lnTo>
                    <a:lnTo>
                      <a:pt x="48" y="24"/>
                    </a:lnTo>
                    <a:lnTo>
                      <a:pt x="54" y="25"/>
                    </a:lnTo>
                    <a:lnTo>
                      <a:pt x="60" y="28"/>
                    </a:lnTo>
                    <a:lnTo>
                      <a:pt x="67" y="31"/>
                    </a:lnTo>
                    <a:lnTo>
                      <a:pt x="74" y="32"/>
                    </a:lnTo>
                    <a:lnTo>
                      <a:pt x="79" y="35"/>
                    </a:lnTo>
                    <a:lnTo>
                      <a:pt x="86" y="36"/>
                    </a:lnTo>
                    <a:lnTo>
                      <a:pt x="92" y="39"/>
                    </a:lnTo>
                    <a:lnTo>
                      <a:pt x="99" y="41"/>
                    </a:lnTo>
                    <a:lnTo>
                      <a:pt x="104" y="45"/>
                    </a:lnTo>
                    <a:lnTo>
                      <a:pt x="111" y="51"/>
                    </a:lnTo>
                    <a:lnTo>
                      <a:pt x="118" y="56"/>
                    </a:lnTo>
                    <a:lnTo>
                      <a:pt x="124" y="61"/>
                    </a:lnTo>
                    <a:lnTo>
                      <a:pt x="130" y="67"/>
                    </a:lnTo>
                    <a:lnTo>
                      <a:pt x="135" y="73"/>
                    </a:lnTo>
                    <a:lnTo>
                      <a:pt x="140" y="80"/>
                    </a:lnTo>
                    <a:lnTo>
                      <a:pt x="144" y="85"/>
                    </a:lnTo>
                    <a:lnTo>
                      <a:pt x="148" y="92"/>
                    </a:lnTo>
                    <a:lnTo>
                      <a:pt x="152" y="97"/>
                    </a:lnTo>
                    <a:lnTo>
                      <a:pt x="155" y="105"/>
                    </a:lnTo>
                    <a:lnTo>
                      <a:pt x="158" y="111"/>
                    </a:lnTo>
                    <a:lnTo>
                      <a:pt x="160" y="119"/>
                    </a:lnTo>
                    <a:lnTo>
                      <a:pt x="163" y="125"/>
                    </a:lnTo>
                    <a:lnTo>
                      <a:pt x="166" y="133"/>
                    </a:lnTo>
                    <a:lnTo>
                      <a:pt x="167" y="141"/>
                    </a:lnTo>
                    <a:lnTo>
                      <a:pt x="168" y="149"/>
                    </a:lnTo>
                    <a:lnTo>
                      <a:pt x="171" y="157"/>
                    </a:lnTo>
                    <a:lnTo>
                      <a:pt x="174" y="167"/>
                    </a:lnTo>
                    <a:lnTo>
                      <a:pt x="172" y="171"/>
                    </a:lnTo>
                    <a:lnTo>
                      <a:pt x="171" y="173"/>
                    </a:lnTo>
                    <a:lnTo>
                      <a:pt x="168" y="175"/>
                    </a:lnTo>
                    <a:lnTo>
                      <a:pt x="167" y="179"/>
                    </a:lnTo>
                    <a:lnTo>
                      <a:pt x="163" y="179"/>
                    </a:lnTo>
                    <a:lnTo>
                      <a:pt x="160" y="176"/>
                    </a:lnTo>
                    <a:lnTo>
                      <a:pt x="158" y="173"/>
                    </a:lnTo>
                    <a:lnTo>
                      <a:pt x="158" y="171"/>
                    </a:lnTo>
                    <a:lnTo>
                      <a:pt x="155" y="163"/>
                    </a:lnTo>
                    <a:lnTo>
                      <a:pt x="152" y="155"/>
                    </a:lnTo>
                    <a:lnTo>
                      <a:pt x="151" y="147"/>
                    </a:lnTo>
                    <a:lnTo>
                      <a:pt x="150" y="140"/>
                    </a:lnTo>
                    <a:lnTo>
                      <a:pt x="147" y="133"/>
                    </a:lnTo>
                    <a:lnTo>
                      <a:pt x="144" y="127"/>
                    </a:lnTo>
                    <a:lnTo>
                      <a:pt x="142" y="121"/>
                    </a:lnTo>
                    <a:lnTo>
                      <a:pt x="139" y="116"/>
                    </a:lnTo>
                    <a:lnTo>
                      <a:pt x="135" y="109"/>
                    </a:lnTo>
                    <a:lnTo>
                      <a:pt x="132" y="104"/>
                    </a:lnTo>
                    <a:lnTo>
                      <a:pt x="127" y="99"/>
                    </a:lnTo>
                    <a:lnTo>
                      <a:pt x="124" y="93"/>
                    </a:lnTo>
                    <a:lnTo>
                      <a:pt x="119" y="88"/>
                    </a:lnTo>
                    <a:lnTo>
                      <a:pt x="114" y="83"/>
                    </a:lnTo>
                    <a:lnTo>
                      <a:pt x="108" y="79"/>
                    </a:lnTo>
                    <a:lnTo>
                      <a:pt x="103" y="73"/>
                    </a:lnTo>
                    <a:lnTo>
                      <a:pt x="96" y="68"/>
                    </a:lnTo>
                    <a:lnTo>
                      <a:pt x="91" y="64"/>
                    </a:lnTo>
                    <a:lnTo>
                      <a:pt x="84" y="59"/>
                    </a:lnTo>
                    <a:lnTo>
                      <a:pt x="78" y="56"/>
                    </a:lnTo>
                    <a:lnTo>
                      <a:pt x="71" y="53"/>
                    </a:lnTo>
                    <a:lnTo>
                      <a:pt x="66" y="51"/>
                    </a:lnTo>
                    <a:lnTo>
                      <a:pt x="59" y="48"/>
                    </a:lnTo>
                    <a:lnTo>
                      <a:pt x="54" y="45"/>
                    </a:lnTo>
                    <a:lnTo>
                      <a:pt x="47" y="43"/>
                    </a:lnTo>
                    <a:lnTo>
                      <a:pt x="40" y="40"/>
                    </a:lnTo>
                    <a:lnTo>
                      <a:pt x="33" y="36"/>
                    </a:lnTo>
                    <a:lnTo>
                      <a:pt x="28" y="33"/>
                    </a:lnTo>
                    <a:lnTo>
                      <a:pt x="21" y="31"/>
                    </a:lnTo>
                    <a:lnTo>
                      <a:pt x="16" y="25"/>
                    </a:lnTo>
                    <a:lnTo>
                      <a:pt x="9" y="21"/>
                    </a:lnTo>
                    <a:lnTo>
                      <a:pt x="4" y="16"/>
                    </a:lnTo>
                    <a:lnTo>
                      <a:pt x="1" y="12"/>
                    </a:lnTo>
                    <a:lnTo>
                      <a:pt x="0" y="9"/>
                    </a:lnTo>
                    <a:lnTo>
                      <a:pt x="1" y="5"/>
                    </a:lnTo>
                    <a:lnTo>
                      <a:pt x="4" y="3"/>
                    </a:lnTo>
                    <a:lnTo>
                      <a:pt x="7" y="1"/>
                    </a:lnTo>
                    <a:lnTo>
                      <a:pt x="9" y="0"/>
                    </a:lnTo>
                    <a:lnTo>
                      <a:pt x="13" y="1"/>
                    </a:lnTo>
                    <a:lnTo>
                      <a:pt x="1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6" name="Freeform 113"/>
              <p:cNvSpPr>
                <a:spLocks/>
              </p:cNvSpPr>
              <p:nvPr/>
            </p:nvSpPr>
            <p:spPr bwMode="auto">
              <a:xfrm>
                <a:off x="4123" y="1863"/>
                <a:ext cx="158" cy="196"/>
              </a:xfrm>
              <a:custGeom>
                <a:avLst/>
                <a:gdLst>
                  <a:gd name="T0" fmla="*/ 17 w 158"/>
                  <a:gd name="T1" fmla="*/ 3 h 196"/>
                  <a:gd name="T2" fmla="*/ 26 w 158"/>
                  <a:gd name="T3" fmla="*/ 7 h 196"/>
                  <a:gd name="T4" fmla="*/ 36 w 158"/>
                  <a:gd name="T5" fmla="*/ 9 h 196"/>
                  <a:gd name="T6" fmla="*/ 44 w 158"/>
                  <a:gd name="T7" fmla="*/ 12 h 196"/>
                  <a:gd name="T8" fmla="*/ 53 w 158"/>
                  <a:gd name="T9" fmla="*/ 15 h 196"/>
                  <a:gd name="T10" fmla="*/ 60 w 158"/>
                  <a:gd name="T11" fmla="*/ 17 h 196"/>
                  <a:gd name="T12" fmla="*/ 69 w 158"/>
                  <a:gd name="T13" fmla="*/ 20 h 196"/>
                  <a:gd name="T14" fmla="*/ 78 w 158"/>
                  <a:gd name="T15" fmla="*/ 24 h 196"/>
                  <a:gd name="T16" fmla="*/ 93 w 158"/>
                  <a:gd name="T17" fmla="*/ 35 h 196"/>
                  <a:gd name="T18" fmla="*/ 112 w 158"/>
                  <a:gd name="T19" fmla="*/ 48 h 196"/>
                  <a:gd name="T20" fmla="*/ 125 w 158"/>
                  <a:gd name="T21" fmla="*/ 66 h 196"/>
                  <a:gd name="T22" fmla="*/ 137 w 158"/>
                  <a:gd name="T23" fmla="*/ 84 h 196"/>
                  <a:gd name="T24" fmla="*/ 146 w 158"/>
                  <a:gd name="T25" fmla="*/ 103 h 196"/>
                  <a:gd name="T26" fmla="*/ 152 w 158"/>
                  <a:gd name="T27" fmla="*/ 126 h 196"/>
                  <a:gd name="T28" fmla="*/ 156 w 158"/>
                  <a:gd name="T29" fmla="*/ 148 h 196"/>
                  <a:gd name="T30" fmla="*/ 158 w 158"/>
                  <a:gd name="T31" fmla="*/ 172 h 196"/>
                  <a:gd name="T32" fmla="*/ 157 w 158"/>
                  <a:gd name="T33" fmla="*/ 190 h 196"/>
                  <a:gd name="T34" fmla="*/ 150 w 158"/>
                  <a:gd name="T35" fmla="*/ 196 h 196"/>
                  <a:gd name="T36" fmla="*/ 141 w 158"/>
                  <a:gd name="T37" fmla="*/ 196 h 196"/>
                  <a:gd name="T38" fmla="*/ 134 w 158"/>
                  <a:gd name="T39" fmla="*/ 190 h 196"/>
                  <a:gd name="T40" fmla="*/ 133 w 158"/>
                  <a:gd name="T41" fmla="*/ 174 h 196"/>
                  <a:gd name="T42" fmla="*/ 130 w 158"/>
                  <a:gd name="T43" fmla="*/ 154 h 196"/>
                  <a:gd name="T44" fmla="*/ 126 w 158"/>
                  <a:gd name="T45" fmla="*/ 134 h 196"/>
                  <a:gd name="T46" fmla="*/ 122 w 158"/>
                  <a:gd name="T47" fmla="*/ 115 h 196"/>
                  <a:gd name="T48" fmla="*/ 116 w 158"/>
                  <a:gd name="T49" fmla="*/ 98 h 196"/>
                  <a:gd name="T50" fmla="*/ 106 w 158"/>
                  <a:gd name="T51" fmla="*/ 82 h 196"/>
                  <a:gd name="T52" fmla="*/ 93 w 158"/>
                  <a:gd name="T53" fmla="*/ 68 h 196"/>
                  <a:gd name="T54" fmla="*/ 78 w 158"/>
                  <a:gd name="T55" fmla="*/ 56 h 196"/>
                  <a:gd name="T56" fmla="*/ 65 w 158"/>
                  <a:gd name="T57" fmla="*/ 48 h 196"/>
                  <a:gd name="T58" fmla="*/ 57 w 158"/>
                  <a:gd name="T59" fmla="*/ 43 h 196"/>
                  <a:gd name="T60" fmla="*/ 49 w 158"/>
                  <a:gd name="T61" fmla="*/ 39 h 196"/>
                  <a:gd name="T62" fmla="*/ 42 w 158"/>
                  <a:gd name="T63" fmla="*/ 35 h 196"/>
                  <a:gd name="T64" fmla="*/ 34 w 158"/>
                  <a:gd name="T65" fmla="*/ 32 h 196"/>
                  <a:gd name="T66" fmla="*/ 26 w 158"/>
                  <a:gd name="T67" fmla="*/ 27 h 196"/>
                  <a:gd name="T68" fmla="*/ 18 w 158"/>
                  <a:gd name="T69" fmla="*/ 23 h 196"/>
                  <a:gd name="T70" fmla="*/ 9 w 158"/>
                  <a:gd name="T71" fmla="*/ 19 h 196"/>
                  <a:gd name="T72" fmla="*/ 2 w 158"/>
                  <a:gd name="T73" fmla="*/ 13 h 196"/>
                  <a:gd name="T74" fmla="*/ 0 w 158"/>
                  <a:gd name="T75" fmla="*/ 8 h 196"/>
                  <a:gd name="T76" fmla="*/ 2 w 158"/>
                  <a:gd name="T77" fmla="*/ 1 h 196"/>
                  <a:gd name="T78" fmla="*/ 8 w 158"/>
                  <a:gd name="T79" fmla="*/ 0 h 196"/>
                  <a:gd name="T80" fmla="*/ 12 w 158"/>
                  <a:gd name="T81" fmla="*/ 1 h 1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8" h="196">
                    <a:moveTo>
                      <a:pt x="12" y="1"/>
                    </a:moveTo>
                    <a:lnTo>
                      <a:pt x="17" y="3"/>
                    </a:lnTo>
                    <a:lnTo>
                      <a:pt x="21" y="5"/>
                    </a:lnTo>
                    <a:lnTo>
                      <a:pt x="26" y="7"/>
                    </a:lnTo>
                    <a:lnTo>
                      <a:pt x="32" y="8"/>
                    </a:lnTo>
                    <a:lnTo>
                      <a:pt x="36" y="9"/>
                    </a:lnTo>
                    <a:lnTo>
                      <a:pt x="40" y="11"/>
                    </a:lnTo>
                    <a:lnTo>
                      <a:pt x="44" y="12"/>
                    </a:lnTo>
                    <a:lnTo>
                      <a:pt x="49" y="13"/>
                    </a:lnTo>
                    <a:lnTo>
                      <a:pt x="53" y="15"/>
                    </a:lnTo>
                    <a:lnTo>
                      <a:pt x="57" y="16"/>
                    </a:lnTo>
                    <a:lnTo>
                      <a:pt x="60" y="17"/>
                    </a:lnTo>
                    <a:lnTo>
                      <a:pt x="65" y="19"/>
                    </a:lnTo>
                    <a:lnTo>
                      <a:pt x="69" y="20"/>
                    </a:lnTo>
                    <a:lnTo>
                      <a:pt x="73" y="21"/>
                    </a:lnTo>
                    <a:lnTo>
                      <a:pt x="78" y="24"/>
                    </a:lnTo>
                    <a:lnTo>
                      <a:pt x="82" y="27"/>
                    </a:lnTo>
                    <a:lnTo>
                      <a:pt x="93" y="35"/>
                    </a:lnTo>
                    <a:lnTo>
                      <a:pt x="102" y="41"/>
                    </a:lnTo>
                    <a:lnTo>
                      <a:pt x="112" y="48"/>
                    </a:lnTo>
                    <a:lnTo>
                      <a:pt x="118" y="58"/>
                    </a:lnTo>
                    <a:lnTo>
                      <a:pt x="125" y="66"/>
                    </a:lnTo>
                    <a:lnTo>
                      <a:pt x="133" y="75"/>
                    </a:lnTo>
                    <a:lnTo>
                      <a:pt x="137" y="84"/>
                    </a:lnTo>
                    <a:lnTo>
                      <a:pt x="142" y="94"/>
                    </a:lnTo>
                    <a:lnTo>
                      <a:pt x="146" y="103"/>
                    </a:lnTo>
                    <a:lnTo>
                      <a:pt x="149" y="115"/>
                    </a:lnTo>
                    <a:lnTo>
                      <a:pt x="152" y="126"/>
                    </a:lnTo>
                    <a:lnTo>
                      <a:pt x="154" y="136"/>
                    </a:lnTo>
                    <a:lnTo>
                      <a:pt x="156" y="148"/>
                    </a:lnTo>
                    <a:lnTo>
                      <a:pt x="157" y="160"/>
                    </a:lnTo>
                    <a:lnTo>
                      <a:pt x="158" y="172"/>
                    </a:lnTo>
                    <a:lnTo>
                      <a:pt x="158" y="186"/>
                    </a:lnTo>
                    <a:lnTo>
                      <a:pt x="157" y="190"/>
                    </a:lnTo>
                    <a:lnTo>
                      <a:pt x="154" y="194"/>
                    </a:lnTo>
                    <a:lnTo>
                      <a:pt x="150" y="196"/>
                    </a:lnTo>
                    <a:lnTo>
                      <a:pt x="146" y="196"/>
                    </a:lnTo>
                    <a:lnTo>
                      <a:pt x="141" y="196"/>
                    </a:lnTo>
                    <a:lnTo>
                      <a:pt x="137" y="194"/>
                    </a:lnTo>
                    <a:lnTo>
                      <a:pt x="134" y="190"/>
                    </a:lnTo>
                    <a:lnTo>
                      <a:pt x="133" y="186"/>
                    </a:lnTo>
                    <a:lnTo>
                      <a:pt x="133" y="174"/>
                    </a:lnTo>
                    <a:lnTo>
                      <a:pt x="133" y="164"/>
                    </a:lnTo>
                    <a:lnTo>
                      <a:pt x="130" y="154"/>
                    </a:lnTo>
                    <a:lnTo>
                      <a:pt x="129" y="143"/>
                    </a:lnTo>
                    <a:lnTo>
                      <a:pt x="126" y="134"/>
                    </a:lnTo>
                    <a:lnTo>
                      <a:pt x="125" y="124"/>
                    </a:lnTo>
                    <a:lnTo>
                      <a:pt x="122" y="115"/>
                    </a:lnTo>
                    <a:lnTo>
                      <a:pt x="120" y="107"/>
                    </a:lnTo>
                    <a:lnTo>
                      <a:pt x="116" y="98"/>
                    </a:lnTo>
                    <a:lnTo>
                      <a:pt x="112" y="90"/>
                    </a:lnTo>
                    <a:lnTo>
                      <a:pt x="106" y="82"/>
                    </a:lnTo>
                    <a:lnTo>
                      <a:pt x="101" y="76"/>
                    </a:lnTo>
                    <a:lnTo>
                      <a:pt x="93" y="68"/>
                    </a:lnTo>
                    <a:lnTo>
                      <a:pt x="86" y="63"/>
                    </a:lnTo>
                    <a:lnTo>
                      <a:pt x="78" y="56"/>
                    </a:lnTo>
                    <a:lnTo>
                      <a:pt x="70" y="51"/>
                    </a:lnTo>
                    <a:lnTo>
                      <a:pt x="65" y="48"/>
                    </a:lnTo>
                    <a:lnTo>
                      <a:pt x="61" y="45"/>
                    </a:lnTo>
                    <a:lnTo>
                      <a:pt x="57" y="43"/>
                    </a:lnTo>
                    <a:lnTo>
                      <a:pt x="53" y="41"/>
                    </a:lnTo>
                    <a:lnTo>
                      <a:pt x="49" y="39"/>
                    </a:lnTo>
                    <a:lnTo>
                      <a:pt x="45" y="37"/>
                    </a:lnTo>
                    <a:lnTo>
                      <a:pt x="42" y="35"/>
                    </a:lnTo>
                    <a:lnTo>
                      <a:pt x="38" y="33"/>
                    </a:lnTo>
                    <a:lnTo>
                      <a:pt x="34" y="32"/>
                    </a:lnTo>
                    <a:lnTo>
                      <a:pt x="30" y="29"/>
                    </a:lnTo>
                    <a:lnTo>
                      <a:pt x="26" y="27"/>
                    </a:lnTo>
                    <a:lnTo>
                      <a:pt x="22" y="25"/>
                    </a:lnTo>
                    <a:lnTo>
                      <a:pt x="18" y="23"/>
                    </a:lnTo>
                    <a:lnTo>
                      <a:pt x="14" y="20"/>
                    </a:lnTo>
                    <a:lnTo>
                      <a:pt x="9" y="19"/>
                    </a:lnTo>
                    <a:lnTo>
                      <a:pt x="5" y="16"/>
                    </a:lnTo>
                    <a:lnTo>
                      <a:pt x="2" y="13"/>
                    </a:lnTo>
                    <a:lnTo>
                      <a:pt x="1" y="11"/>
                    </a:lnTo>
                    <a:lnTo>
                      <a:pt x="0" y="8"/>
                    </a:lnTo>
                    <a:lnTo>
                      <a:pt x="1" y="5"/>
                    </a:lnTo>
                    <a:lnTo>
                      <a:pt x="2" y="1"/>
                    </a:lnTo>
                    <a:lnTo>
                      <a:pt x="5" y="0"/>
                    </a:lnTo>
                    <a:lnTo>
                      <a:pt x="8" y="0"/>
                    </a:lnTo>
                    <a:lnTo>
                      <a:pt x="1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7" name="Freeform 114"/>
              <p:cNvSpPr>
                <a:spLocks/>
              </p:cNvSpPr>
              <p:nvPr/>
            </p:nvSpPr>
            <p:spPr bwMode="auto">
              <a:xfrm>
                <a:off x="3846" y="1814"/>
                <a:ext cx="216" cy="49"/>
              </a:xfrm>
              <a:custGeom>
                <a:avLst/>
                <a:gdLst>
                  <a:gd name="T0" fmla="*/ 200 w 216"/>
                  <a:gd name="T1" fmla="*/ 46 h 49"/>
                  <a:gd name="T2" fmla="*/ 191 w 216"/>
                  <a:gd name="T3" fmla="*/ 44 h 49"/>
                  <a:gd name="T4" fmla="*/ 183 w 216"/>
                  <a:gd name="T5" fmla="*/ 41 h 49"/>
                  <a:gd name="T6" fmla="*/ 176 w 216"/>
                  <a:gd name="T7" fmla="*/ 40 h 49"/>
                  <a:gd name="T8" fmla="*/ 168 w 216"/>
                  <a:gd name="T9" fmla="*/ 38 h 49"/>
                  <a:gd name="T10" fmla="*/ 160 w 216"/>
                  <a:gd name="T11" fmla="*/ 38 h 49"/>
                  <a:gd name="T12" fmla="*/ 151 w 216"/>
                  <a:gd name="T13" fmla="*/ 37 h 49"/>
                  <a:gd name="T14" fmla="*/ 143 w 216"/>
                  <a:gd name="T15" fmla="*/ 37 h 49"/>
                  <a:gd name="T16" fmla="*/ 130 w 216"/>
                  <a:gd name="T17" fmla="*/ 33 h 49"/>
                  <a:gd name="T18" fmla="*/ 112 w 216"/>
                  <a:gd name="T19" fmla="*/ 32 h 49"/>
                  <a:gd name="T20" fmla="*/ 98 w 216"/>
                  <a:gd name="T21" fmla="*/ 29 h 49"/>
                  <a:gd name="T22" fmla="*/ 83 w 216"/>
                  <a:gd name="T23" fmla="*/ 29 h 49"/>
                  <a:gd name="T24" fmla="*/ 70 w 216"/>
                  <a:gd name="T25" fmla="*/ 28 h 49"/>
                  <a:gd name="T26" fmla="*/ 54 w 216"/>
                  <a:gd name="T27" fmla="*/ 28 h 49"/>
                  <a:gd name="T28" fmla="*/ 39 w 216"/>
                  <a:gd name="T29" fmla="*/ 28 h 49"/>
                  <a:gd name="T30" fmla="*/ 23 w 216"/>
                  <a:gd name="T31" fmla="*/ 28 h 49"/>
                  <a:gd name="T32" fmla="*/ 11 w 216"/>
                  <a:gd name="T33" fmla="*/ 28 h 49"/>
                  <a:gd name="T34" fmla="*/ 6 w 216"/>
                  <a:gd name="T35" fmla="*/ 25 h 49"/>
                  <a:gd name="T36" fmla="*/ 0 w 216"/>
                  <a:gd name="T37" fmla="*/ 18 h 49"/>
                  <a:gd name="T38" fmla="*/ 0 w 216"/>
                  <a:gd name="T39" fmla="*/ 9 h 49"/>
                  <a:gd name="T40" fmla="*/ 6 w 216"/>
                  <a:gd name="T41" fmla="*/ 2 h 49"/>
                  <a:gd name="T42" fmla="*/ 11 w 216"/>
                  <a:gd name="T43" fmla="*/ 1 h 49"/>
                  <a:gd name="T44" fmla="*/ 23 w 216"/>
                  <a:gd name="T45" fmla="*/ 1 h 49"/>
                  <a:gd name="T46" fmla="*/ 40 w 216"/>
                  <a:gd name="T47" fmla="*/ 1 h 49"/>
                  <a:gd name="T48" fmla="*/ 56 w 216"/>
                  <a:gd name="T49" fmla="*/ 0 h 49"/>
                  <a:gd name="T50" fmla="*/ 71 w 216"/>
                  <a:gd name="T51" fmla="*/ 0 h 49"/>
                  <a:gd name="T52" fmla="*/ 86 w 216"/>
                  <a:gd name="T53" fmla="*/ 1 h 49"/>
                  <a:gd name="T54" fmla="*/ 102 w 216"/>
                  <a:gd name="T55" fmla="*/ 1 h 49"/>
                  <a:gd name="T56" fmla="*/ 118 w 216"/>
                  <a:gd name="T57" fmla="*/ 2 h 49"/>
                  <a:gd name="T58" fmla="*/ 134 w 216"/>
                  <a:gd name="T59" fmla="*/ 5 h 49"/>
                  <a:gd name="T60" fmla="*/ 148 w 216"/>
                  <a:gd name="T61" fmla="*/ 8 h 49"/>
                  <a:gd name="T62" fmla="*/ 158 w 216"/>
                  <a:gd name="T63" fmla="*/ 9 h 49"/>
                  <a:gd name="T64" fmla="*/ 166 w 216"/>
                  <a:gd name="T65" fmla="*/ 12 h 49"/>
                  <a:gd name="T66" fmla="*/ 174 w 216"/>
                  <a:gd name="T67" fmla="*/ 16 h 49"/>
                  <a:gd name="T68" fmla="*/ 182 w 216"/>
                  <a:gd name="T69" fmla="*/ 18 h 49"/>
                  <a:gd name="T70" fmla="*/ 188 w 216"/>
                  <a:gd name="T71" fmla="*/ 21 h 49"/>
                  <a:gd name="T72" fmla="*/ 196 w 216"/>
                  <a:gd name="T73" fmla="*/ 25 h 49"/>
                  <a:gd name="T74" fmla="*/ 206 w 216"/>
                  <a:gd name="T75" fmla="*/ 29 h 49"/>
                  <a:gd name="T76" fmla="*/ 214 w 216"/>
                  <a:gd name="T77" fmla="*/ 32 h 49"/>
                  <a:gd name="T78" fmla="*/ 216 w 216"/>
                  <a:gd name="T79" fmla="*/ 38 h 49"/>
                  <a:gd name="T80" fmla="*/ 215 w 216"/>
                  <a:gd name="T81" fmla="*/ 45 h 49"/>
                  <a:gd name="T82" fmla="*/ 208 w 216"/>
                  <a:gd name="T83" fmla="*/ 49 h 49"/>
                  <a:gd name="T84" fmla="*/ 206 w 216"/>
                  <a:gd name="T85" fmla="*/ 48 h 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 h="49">
                    <a:moveTo>
                      <a:pt x="206" y="48"/>
                    </a:moveTo>
                    <a:lnTo>
                      <a:pt x="200" y="46"/>
                    </a:lnTo>
                    <a:lnTo>
                      <a:pt x="196" y="44"/>
                    </a:lnTo>
                    <a:lnTo>
                      <a:pt x="191" y="44"/>
                    </a:lnTo>
                    <a:lnTo>
                      <a:pt x="188" y="42"/>
                    </a:lnTo>
                    <a:lnTo>
                      <a:pt x="183" y="41"/>
                    </a:lnTo>
                    <a:lnTo>
                      <a:pt x="180" y="41"/>
                    </a:lnTo>
                    <a:lnTo>
                      <a:pt x="176" y="40"/>
                    </a:lnTo>
                    <a:lnTo>
                      <a:pt x="172" y="40"/>
                    </a:lnTo>
                    <a:lnTo>
                      <a:pt x="168" y="38"/>
                    </a:lnTo>
                    <a:lnTo>
                      <a:pt x="164" y="38"/>
                    </a:lnTo>
                    <a:lnTo>
                      <a:pt x="160" y="38"/>
                    </a:lnTo>
                    <a:lnTo>
                      <a:pt x="158" y="38"/>
                    </a:lnTo>
                    <a:lnTo>
                      <a:pt x="151" y="37"/>
                    </a:lnTo>
                    <a:lnTo>
                      <a:pt x="147" y="37"/>
                    </a:lnTo>
                    <a:lnTo>
                      <a:pt x="143" y="37"/>
                    </a:lnTo>
                    <a:lnTo>
                      <a:pt x="139" y="36"/>
                    </a:lnTo>
                    <a:lnTo>
                      <a:pt x="130" y="33"/>
                    </a:lnTo>
                    <a:lnTo>
                      <a:pt x="122" y="32"/>
                    </a:lnTo>
                    <a:lnTo>
                      <a:pt x="112" y="32"/>
                    </a:lnTo>
                    <a:lnTo>
                      <a:pt x="106" y="30"/>
                    </a:lnTo>
                    <a:lnTo>
                      <a:pt x="98" y="29"/>
                    </a:lnTo>
                    <a:lnTo>
                      <a:pt x="91" y="29"/>
                    </a:lnTo>
                    <a:lnTo>
                      <a:pt x="83" y="29"/>
                    </a:lnTo>
                    <a:lnTo>
                      <a:pt x="76" y="29"/>
                    </a:lnTo>
                    <a:lnTo>
                      <a:pt x="70" y="28"/>
                    </a:lnTo>
                    <a:lnTo>
                      <a:pt x="62" y="28"/>
                    </a:lnTo>
                    <a:lnTo>
                      <a:pt x="54" y="28"/>
                    </a:lnTo>
                    <a:lnTo>
                      <a:pt x="47" y="28"/>
                    </a:lnTo>
                    <a:lnTo>
                      <a:pt x="39" y="28"/>
                    </a:lnTo>
                    <a:lnTo>
                      <a:pt x="31" y="28"/>
                    </a:lnTo>
                    <a:lnTo>
                      <a:pt x="23" y="28"/>
                    </a:lnTo>
                    <a:lnTo>
                      <a:pt x="14" y="28"/>
                    </a:lnTo>
                    <a:lnTo>
                      <a:pt x="11" y="28"/>
                    </a:lnTo>
                    <a:lnTo>
                      <a:pt x="8" y="26"/>
                    </a:lnTo>
                    <a:lnTo>
                      <a:pt x="6" y="25"/>
                    </a:lnTo>
                    <a:lnTo>
                      <a:pt x="3" y="24"/>
                    </a:lnTo>
                    <a:lnTo>
                      <a:pt x="0" y="18"/>
                    </a:lnTo>
                    <a:lnTo>
                      <a:pt x="0" y="14"/>
                    </a:lnTo>
                    <a:lnTo>
                      <a:pt x="0" y="9"/>
                    </a:lnTo>
                    <a:lnTo>
                      <a:pt x="3" y="5"/>
                    </a:lnTo>
                    <a:lnTo>
                      <a:pt x="6" y="2"/>
                    </a:lnTo>
                    <a:lnTo>
                      <a:pt x="8" y="2"/>
                    </a:lnTo>
                    <a:lnTo>
                      <a:pt x="11" y="1"/>
                    </a:lnTo>
                    <a:lnTo>
                      <a:pt x="14" y="1"/>
                    </a:lnTo>
                    <a:lnTo>
                      <a:pt x="23" y="1"/>
                    </a:lnTo>
                    <a:lnTo>
                      <a:pt x="32" y="1"/>
                    </a:lnTo>
                    <a:lnTo>
                      <a:pt x="40" y="1"/>
                    </a:lnTo>
                    <a:lnTo>
                      <a:pt x="48" y="1"/>
                    </a:lnTo>
                    <a:lnTo>
                      <a:pt x="56" y="0"/>
                    </a:lnTo>
                    <a:lnTo>
                      <a:pt x="64" y="0"/>
                    </a:lnTo>
                    <a:lnTo>
                      <a:pt x="71" y="0"/>
                    </a:lnTo>
                    <a:lnTo>
                      <a:pt x="79" y="1"/>
                    </a:lnTo>
                    <a:lnTo>
                      <a:pt x="86" y="1"/>
                    </a:lnTo>
                    <a:lnTo>
                      <a:pt x="94" y="1"/>
                    </a:lnTo>
                    <a:lnTo>
                      <a:pt x="102" y="1"/>
                    </a:lnTo>
                    <a:lnTo>
                      <a:pt x="110" y="1"/>
                    </a:lnTo>
                    <a:lnTo>
                      <a:pt x="118" y="2"/>
                    </a:lnTo>
                    <a:lnTo>
                      <a:pt x="126" y="2"/>
                    </a:lnTo>
                    <a:lnTo>
                      <a:pt x="134" y="5"/>
                    </a:lnTo>
                    <a:lnTo>
                      <a:pt x="144" y="6"/>
                    </a:lnTo>
                    <a:lnTo>
                      <a:pt x="148" y="8"/>
                    </a:lnTo>
                    <a:lnTo>
                      <a:pt x="154" y="8"/>
                    </a:lnTo>
                    <a:lnTo>
                      <a:pt x="158" y="9"/>
                    </a:lnTo>
                    <a:lnTo>
                      <a:pt x="163" y="10"/>
                    </a:lnTo>
                    <a:lnTo>
                      <a:pt x="166" y="12"/>
                    </a:lnTo>
                    <a:lnTo>
                      <a:pt x="170" y="13"/>
                    </a:lnTo>
                    <a:lnTo>
                      <a:pt x="174" y="16"/>
                    </a:lnTo>
                    <a:lnTo>
                      <a:pt x="178" y="17"/>
                    </a:lnTo>
                    <a:lnTo>
                      <a:pt x="182" y="18"/>
                    </a:lnTo>
                    <a:lnTo>
                      <a:pt x="186" y="20"/>
                    </a:lnTo>
                    <a:lnTo>
                      <a:pt x="188" y="21"/>
                    </a:lnTo>
                    <a:lnTo>
                      <a:pt x="194" y="24"/>
                    </a:lnTo>
                    <a:lnTo>
                      <a:pt x="196" y="25"/>
                    </a:lnTo>
                    <a:lnTo>
                      <a:pt x="202" y="26"/>
                    </a:lnTo>
                    <a:lnTo>
                      <a:pt x="206" y="29"/>
                    </a:lnTo>
                    <a:lnTo>
                      <a:pt x="211" y="32"/>
                    </a:lnTo>
                    <a:lnTo>
                      <a:pt x="214" y="32"/>
                    </a:lnTo>
                    <a:lnTo>
                      <a:pt x="216" y="36"/>
                    </a:lnTo>
                    <a:lnTo>
                      <a:pt x="216" y="38"/>
                    </a:lnTo>
                    <a:lnTo>
                      <a:pt x="216" y="42"/>
                    </a:lnTo>
                    <a:lnTo>
                      <a:pt x="215" y="45"/>
                    </a:lnTo>
                    <a:lnTo>
                      <a:pt x="212" y="48"/>
                    </a:lnTo>
                    <a:lnTo>
                      <a:pt x="208" y="49"/>
                    </a:lnTo>
                    <a:lnTo>
                      <a:pt x="206"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8" name="Freeform 115"/>
              <p:cNvSpPr>
                <a:spLocks/>
              </p:cNvSpPr>
              <p:nvPr/>
            </p:nvSpPr>
            <p:spPr bwMode="auto">
              <a:xfrm>
                <a:off x="3274" y="1910"/>
                <a:ext cx="395" cy="315"/>
              </a:xfrm>
              <a:custGeom>
                <a:avLst/>
                <a:gdLst>
                  <a:gd name="T0" fmla="*/ 381 w 395"/>
                  <a:gd name="T1" fmla="*/ 21 h 315"/>
                  <a:gd name="T2" fmla="*/ 359 w 395"/>
                  <a:gd name="T3" fmla="*/ 45 h 315"/>
                  <a:gd name="T4" fmla="*/ 337 w 395"/>
                  <a:gd name="T5" fmla="*/ 67 h 315"/>
                  <a:gd name="T6" fmla="*/ 317 w 395"/>
                  <a:gd name="T7" fmla="*/ 87 h 315"/>
                  <a:gd name="T8" fmla="*/ 297 w 395"/>
                  <a:gd name="T9" fmla="*/ 105 h 315"/>
                  <a:gd name="T10" fmla="*/ 277 w 395"/>
                  <a:gd name="T11" fmla="*/ 123 h 315"/>
                  <a:gd name="T12" fmla="*/ 253 w 395"/>
                  <a:gd name="T13" fmla="*/ 140 h 315"/>
                  <a:gd name="T14" fmla="*/ 227 w 395"/>
                  <a:gd name="T15" fmla="*/ 157 h 315"/>
                  <a:gd name="T16" fmla="*/ 196 w 395"/>
                  <a:gd name="T17" fmla="*/ 173 h 315"/>
                  <a:gd name="T18" fmla="*/ 164 w 395"/>
                  <a:gd name="T19" fmla="*/ 189 h 315"/>
                  <a:gd name="T20" fmla="*/ 136 w 395"/>
                  <a:gd name="T21" fmla="*/ 201 h 315"/>
                  <a:gd name="T22" fmla="*/ 108 w 395"/>
                  <a:gd name="T23" fmla="*/ 215 h 315"/>
                  <a:gd name="T24" fmla="*/ 83 w 395"/>
                  <a:gd name="T25" fmla="*/ 229 h 315"/>
                  <a:gd name="T26" fmla="*/ 59 w 395"/>
                  <a:gd name="T27" fmla="*/ 248 h 315"/>
                  <a:gd name="T28" fmla="*/ 37 w 395"/>
                  <a:gd name="T29" fmla="*/ 270 h 315"/>
                  <a:gd name="T30" fmla="*/ 18 w 395"/>
                  <a:gd name="T31" fmla="*/ 296 h 315"/>
                  <a:gd name="T32" fmla="*/ 6 w 395"/>
                  <a:gd name="T33" fmla="*/ 315 h 315"/>
                  <a:gd name="T34" fmla="*/ 0 w 395"/>
                  <a:gd name="T35" fmla="*/ 311 h 315"/>
                  <a:gd name="T36" fmla="*/ 8 w 395"/>
                  <a:gd name="T37" fmla="*/ 291 h 315"/>
                  <a:gd name="T38" fmla="*/ 26 w 395"/>
                  <a:gd name="T39" fmla="*/ 261 h 315"/>
                  <a:gd name="T40" fmla="*/ 47 w 395"/>
                  <a:gd name="T41" fmla="*/ 236 h 315"/>
                  <a:gd name="T42" fmla="*/ 71 w 395"/>
                  <a:gd name="T43" fmla="*/ 215 h 315"/>
                  <a:gd name="T44" fmla="*/ 95 w 395"/>
                  <a:gd name="T45" fmla="*/ 197 h 315"/>
                  <a:gd name="T46" fmla="*/ 121 w 395"/>
                  <a:gd name="T47" fmla="*/ 181 h 315"/>
                  <a:gd name="T48" fmla="*/ 151 w 395"/>
                  <a:gd name="T49" fmla="*/ 165 h 315"/>
                  <a:gd name="T50" fmla="*/ 181 w 395"/>
                  <a:gd name="T51" fmla="*/ 149 h 315"/>
                  <a:gd name="T52" fmla="*/ 213 w 395"/>
                  <a:gd name="T53" fmla="*/ 133 h 315"/>
                  <a:gd name="T54" fmla="*/ 239 w 395"/>
                  <a:gd name="T55" fmla="*/ 117 h 315"/>
                  <a:gd name="T56" fmla="*/ 263 w 395"/>
                  <a:gd name="T57" fmla="*/ 101 h 315"/>
                  <a:gd name="T58" fmla="*/ 285 w 395"/>
                  <a:gd name="T59" fmla="*/ 87 h 315"/>
                  <a:gd name="T60" fmla="*/ 307 w 395"/>
                  <a:gd name="T61" fmla="*/ 71 h 315"/>
                  <a:gd name="T62" fmla="*/ 328 w 395"/>
                  <a:gd name="T63" fmla="*/ 53 h 315"/>
                  <a:gd name="T64" fmla="*/ 351 w 395"/>
                  <a:gd name="T65" fmla="*/ 35 h 315"/>
                  <a:gd name="T66" fmla="*/ 373 w 395"/>
                  <a:gd name="T67" fmla="*/ 13 h 315"/>
                  <a:gd name="T68" fmla="*/ 389 w 395"/>
                  <a:gd name="T69" fmla="*/ 0 h 315"/>
                  <a:gd name="T70" fmla="*/ 395 w 395"/>
                  <a:gd name="T71" fmla="*/ 6 h 315"/>
                  <a:gd name="T72" fmla="*/ 393 w 395"/>
                  <a:gd name="T73" fmla="*/ 11 h 31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95" h="315">
                    <a:moveTo>
                      <a:pt x="393" y="11"/>
                    </a:moveTo>
                    <a:lnTo>
                      <a:pt x="381" y="21"/>
                    </a:lnTo>
                    <a:lnTo>
                      <a:pt x="369" y="35"/>
                    </a:lnTo>
                    <a:lnTo>
                      <a:pt x="359" y="45"/>
                    </a:lnTo>
                    <a:lnTo>
                      <a:pt x="348" y="56"/>
                    </a:lnTo>
                    <a:lnTo>
                      <a:pt x="337" y="67"/>
                    </a:lnTo>
                    <a:lnTo>
                      <a:pt x="328" y="77"/>
                    </a:lnTo>
                    <a:lnTo>
                      <a:pt x="317" y="87"/>
                    </a:lnTo>
                    <a:lnTo>
                      <a:pt x="308" y="96"/>
                    </a:lnTo>
                    <a:lnTo>
                      <a:pt x="297" y="105"/>
                    </a:lnTo>
                    <a:lnTo>
                      <a:pt x="288" y="115"/>
                    </a:lnTo>
                    <a:lnTo>
                      <a:pt x="277" y="123"/>
                    </a:lnTo>
                    <a:lnTo>
                      <a:pt x="265" y="132"/>
                    </a:lnTo>
                    <a:lnTo>
                      <a:pt x="253" y="140"/>
                    </a:lnTo>
                    <a:lnTo>
                      <a:pt x="241" y="149"/>
                    </a:lnTo>
                    <a:lnTo>
                      <a:pt x="227" y="157"/>
                    </a:lnTo>
                    <a:lnTo>
                      <a:pt x="213" y="167"/>
                    </a:lnTo>
                    <a:lnTo>
                      <a:pt x="196" y="173"/>
                    </a:lnTo>
                    <a:lnTo>
                      <a:pt x="180" y="181"/>
                    </a:lnTo>
                    <a:lnTo>
                      <a:pt x="164" y="189"/>
                    </a:lnTo>
                    <a:lnTo>
                      <a:pt x="151" y="196"/>
                    </a:lnTo>
                    <a:lnTo>
                      <a:pt x="136" y="201"/>
                    </a:lnTo>
                    <a:lnTo>
                      <a:pt x="123" y="209"/>
                    </a:lnTo>
                    <a:lnTo>
                      <a:pt x="108" y="215"/>
                    </a:lnTo>
                    <a:lnTo>
                      <a:pt x="96" y="223"/>
                    </a:lnTo>
                    <a:lnTo>
                      <a:pt x="83" y="229"/>
                    </a:lnTo>
                    <a:lnTo>
                      <a:pt x="71" y="239"/>
                    </a:lnTo>
                    <a:lnTo>
                      <a:pt x="59" y="248"/>
                    </a:lnTo>
                    <a:lnTo>
                      <a:pt x="48" y="259"/>
                    </a:lnTo>
                    <a:lnTo>
                      <a:pt x="37" y="270"/>
                    </a:lnTo>
                    <a:lnTo>
                      <a:pt x="28" y="282"/>
                    </a:lnTo>
                    <a:lnTo>
                      <a:pt x="18" y="296"/>
                    </a:lnTo>
                    <a:lnTo>
                      <a:pt x="10" y="312"/>
                    </a:lnTo>
                    <a:lnTo>
                      <a:pt x="6" y="315"/>
                    </a:lnTo>
                    <a:lnTo>
                      <a:pt x="2" y="315"/>
                    </a:lnTo>
                    <a:lnTo>
                      <a:pt x="0" y="311"/>
                    </a:lnTo>
                    <a:lnTo>
                      <a:pt x="0" y="307"/>
                    </a:lnTo>
                    <a:lnTo>
                      <a:pt x="8" y="291"/>
                    </a:lnTo>
                    <a:lnTo>
                      <a:pt x="17" y="275"/>
                    </a:lnTo>
                    <a:lnTo>
                      <a:pt x="26" y="261"/>
                    </a:lnTo>
                    <a:lnTo>
                      <a:pt x="37" y="249"/>
                    </a:lnTo>
                    <a:lnTo>
                      <a:pt x="47" y="236"/>
                    </a:lnTo>
                    <a:lnTo>
                      <a:pt x="59" y="225"/>
                    </a:lnTo>
                    <a:lnTo>
                      <a:pt x="71" y="215"/>
                    </a:lnTo>
                    <a:lnTo>
                      <a:pt x="83" y="207"/>
                    </a:lnTo>
                    <a:lnTo>
                      <a:pt x="95" y="197"/>
                    </a:lnTo>
                    <a:lnTo>
                      <a:pt x="108" y="189"/>
                    </a:lnTo>
                    <a:lnTo>
                      <a:pt x="121" y="181"/>
                    </a:lnTo>
                    <a:lnTo>
                      <a:pt x="136" y="173"/>
                    </a:lnTo>
                    <a:lnTo>
                      <a:pt x="151" y="165"/>
                    </a:lnTo>
                    <a:lnTo>
                      <a:pt x="165" y="157"/>
                    </a:lnTo>
                    <a:lnTo>
                      <a:pt x="181" y="149"/>
                    </a:lnTo>
                    <a:lnTo>
                      <a:pt x="197" y="141"/>
                    </a:lnTo>
                    <a:lnTo>
                      <a:pt x="213" y="133"/>
                    </a:lnTo>
                    <a:lnTo>
                      <a:pt x="227" y="125"/>
                    </a:lnTo>
                    <a:lnTo>
                      <a:pt x="239" y="117"/>
                    </a:lnTo>
                    <a:lnTo>
                      <a:pt x="252" y="109"/>
                    </a:lnTo>
                    <a:lnTo>
                      <a:pt x="263" y="101"/>
                    </a:lnTo>
                    <a:lnTo>
                      <a:pt x="275" y="95"/>
                    </a:lnTo>
                    <a:lnTo>
                      <a:pt x="285" y="87"/>
                    </a:lnTo>
                    <a:lnTo>
                      <a:pt x="297" y="80"/>
                    </a:lnTo>
                    <a:lnTo>
                      <a:pt x="307" y="71"/>
                    </a:lnTo>
                    <a:lnTo>
                      <a:pt x="317" y="63"/>
                    </a:lnTo>
                    <a:lnTo>
                      <a:pt x="328" y="53"/>
                    </a:lnTo>
                    <a:lnTo>
                      <a:pt x="339" y="44"/>
                    </a:lnTo>
                    <a:lnTo>
                      <a:pt x="351" y="35"/>
                    </a:lnTo>
                    <a:lnTo>
                      <a:pt x="361" y="24"/>
                    </a:lnTo>
                    <a:lnTo>
                      <a:pt x="373" y="13"/>
                    </a:lnTo>
                    <a:lnTo>
                      <a:pt x="385" y="2"/>
                    </a:lnTo>
                    <a:lnTo>
                      <a:pt x="389" y="0"/>
                    </a:lnTo>
                    <a:lnTo>
                      <a:pt x="393" y="2"/>
                    </a:lnTo>
                    <a:lnTo>
                      <a:pt x="395" y="6"/>
                    </a:lnTo>
                    <a:lnTo>
                      <a:pt x="39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79" name="Freeform 116"/>
              <p:cNvSpPr>
                <a:spLocks/>
              </p:cNvSpPr>
              <p:nvPr/>
            </p:nvSpPr>
            <p:spPr bwMode="auto">
              <a:xfrm>
                <a:off x="3760" y="2135"/>
                <a:ext cx="469" cy="453"/>
              </a:xfrm>
              <a:custGeom>
                <a:avLst/>
                <a:gdLst>
                  <a:gd name="T0" fmla="*/ 451 w 469"/>
                  <a:gd name="T1" fmla="*/ 28 h 453"/>
                  <a:gd name="T2" fmla="*/ 407 w 469"/>
                  <a:gd name="T3" fmla="*/ 66 h 453"/>
                  <a:gd name="T4" fmla="*/ 347 w 469"/>
                  <a:gd name="T5" fmla="*/ 123 h 453"/>
                  <a:gd name="T6" fmla="*/ 276 w 469"/>
                  <a:gd name="T7" fmla="*/ 194 h 453"/>
                  <a:gd name="T8" fmla="*/ 201 w 469"/>
                  <a:gd name="T9" fmla="*/ 270 h 453"/>
                  <a:gd name="T10" fmla="*/ 132 w 469"/>
                  <a:gd name="T11" fmla="*/ 342 h 453"/>
                  <a:gd name="T12" fmla="*/ 73 w 469"/>
                  <a:gd name="T13" fmla="*/ 402 h 453"/>
                  <a:gd name="T14" fmla="*/ 33 w 469"/>
                  <a:gd name="T15" fmla="*/ 442 h 453"/>
                  <a:gd name="T16" fmla="*/ 18 w 469"/>
                  <a:gd name="T17" fmla="*/ 453 h 453"/>
                  <a:gd name="T18" fmla="*/ 13 w 469"/>
                  <a:gd name="T19" fmla="*/ 453 h 453"/>
                  <a:gd name="T20" fmla="*/ 5 w 469"/>
                  <a:gd name="T21" fmla="*/ 452 h 453"/>
                  <a:gd name="T22" fmla="*/ 0 w 469"/>
                  <a:gd name="T23" fmla="*/ 442 h 453"/>
                  <a:gd name="T24" fmla="*/ 0 w 469"/>
                  <a:gd name="T25" fmla="*/ 436 h 453"/>
                  <a:gd name="T26" fmla="*/ 4 w 469"/>
                  <a:gd name="T27" fmla="*/ 432 h 453"/>
                  <a:gd name="T28" fmla="*/ 14 w 469"/>
                  <a:gd name="T29" fmla="*/ 424 h 453"/>
                  <a:gd name="T30" fmla="*/ 28 w 469"/>
                  <a:gd name="T31" fmla="*/ 414 h 453"/>
                  <a:gd name="T32" fmla="*/ 38 w 469"/>
                  <a:gd name="T33" fmla="*/ 404 h 453"/>
                  <a:gd name="T34" fmla="*/ 50 w 469"/>
                  <a:gd name="T35" fmla="*/ 393 h 453"/>
                  <a:gd name="T36" fmla="*/ 60 w 469"/>
                  <a:gd name="T37" fmla="*/ 382 h 453"/>
                  <a:gd name="T38" fmla="*/ 70 w 469"/>
                  <a:gd name="T39" fmla="*/ 372 h 453"/>
                  <a:gd name="T40" fmla="*/ 81 w 469"/>
                  <a:gd name="T41" fmla="*/ 361 h 453"/>
                  <a:gd name="T42" fmla="*/ 92 w 469"/>
                  <a:gd name="T43" fmla="*/ 349 h 453"/>
                  <a:gd name="T44" fmla="*/ 110 w 469"/>
                  <a:gd name="T45" fmla="*/ 330 h 453"/>
                  <a:gd name="T46" fmla="*/ 145 w 469"/>
                  <a:gd name="T47" fmla="*/ 293 h 453"/>
                  <a:gd name="T48" fmla="*/ 193 w 469"/>
                  <a:gd name="T49" fmla="*/ 243 h 453"/>
                  <a:gd name="T50" fmla="*/ 248 w 469"/>
                  <a:gd name="T51" fmla="*/ 189 h 453"/>
                  <a:gd name="T52" fmla="*/ 304 w 469"/>
                  <a:gd name="T53" fmla="*/ 133 h 453"/>
                  <a:gd name="T54" fmla="*/ 359 w 469"/>
                  <a:gd name="T55" fmla="*/ 81 h 453"/>
                  <a:gd name="T56" fmla="*/ 407 w 469"/>
                  <a:gd name="T57" fmla="*/ 38 h 453"/>
                  <a:gd name="T58" fmla="*/ 444 w 469"/>
                  <a:gd name="T59" fmla="*/ 8 h 453"/>
                  <a:gd name="T60" fmla="*/ 460 w 469"/>
                  <a:gd name="T61" fmla="*/ 0 h 453"/>
                  <a:gd name="T62" fmla="*/ 467 w 469"/>
                  <a:gd name="T63" fmla="*/ 4 h 453"/>
                  <a:gd name="T64" fmla="*/ 469 w 469"/>
                  <a:gd name="T65" fmla="*/ 10 h 453"/>
                  <a:gd name="T66" fmla="*/ 467 w 469"/>
                  <a:gd name="T67" fmla="*/ 18 h 453"/>
                  <a:gd name="T68" fmla="*/ 464 w 469"/>
                  <a:gd name="T69" fmla="*/ 20 h 4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9" h="453">
                    <a:moveTo>
                      <a:pt x="464" y="20"/>
                    </a:moveTo>
                    <a:lnTo>
                      <a:pt x="451" y="28"/>
                    </a:lnTo>
                    <a:lnTo>
                      <a:pt x="431" y="43"/>
                    </a:lnTo>
                    <a:lnTo>
                      <a:pt x="407" y="66"/>
                    </a:lnTo>
                    <a:lnTo>
                      <a:pt x="379" y="93"/>
                    </a:lnTo>
                    <a:lnTo>
                      <a:pt x="347" y="123"/>
                    </a:lnTo>
                    <a:lnTo>
                      <a:pt x="312" y="158"/>
                    </a:lnTo>
                    <a:lnTo>
                      <a:pt x="276" y="194"/>
                    </a:lnTo>
                    <a:lnTo>
                      <a:pt x="240" y="233"/>
                    </a:lnTo>
                    <a:lnTo>
                      <a:pt x="201" y="270"/>
                    </a:lnTo>
                    <a:lnTo>
                      <a:pt x="166" y="308"/>
                    </a:lnTo>
                    <a:lnTo>
                      <a:pt x="132" y="342"/>
                    </a:lnTo>
                    <a:lnTo>
                      <a:pt x="101" y="376"/>
                    </a:lnTo>
                    <a:lnTo>
                      <a:pt x="73" y="402"/>
                    </a:lnTo>
                    <a:lnTo>
                      <a:pt x="50" y="425"/>
                    </a:lnTo>
                    <a:lnTo>
                      <a:pt x="33" y="442"/>
                    </a:lnTo>
                    <a:lnTo>
                      <a:pt x="22" y="452"/>
                    </a:lnTo>
                    <a:lnTo>
                      <a:pt x="18" y="453"/>
                    </a:lnTo>
                    <a:lnTo>
                      <a:pt x="16" y="453"/>
                    </a:lnTo>
                    <a:lnTo>
                      <a:pt x="13" y="453"/>
                    </a:lnTo>
                    <a:lnTo>
                      <a:pt x="10" y="453"/>
                    </a:lnTo>
                    <a:lnTo>
                      <a:pt x="5" y="452"/>
                    </a:lnTo>
                    <a:lnTo>
                      <a:pt x="2" y="448"/>
                    </a:lnTo>
                    <a:lnTo>
                      <a:pt x="0" y="442"/>
                    </a:lnTo>
                    <a:lnTo>
                      <a:pt x="0" y="438"/>
                    </a:lnTo>
                    <a:lnTo>
                      <a:pt x="0" y="436"/>
                    </a:lnTo>
                    <a:lnTo>
                      <a:pt x="2" y="433"/>
                    </a:lnTo>
                    <a:lnTo>
                      <a:pt x="4" y="432"/>
                    </a:lnTo>
                    <a:lnTo>
                      <a:pt x="6" y="430"/>
                    </a:lnTo>
                    <a:lnTo>
                      <a:pt x="14" y="424"/>
                    </a:lnTo>
                    <a:lnTo>
                      <a:pt x="21" y="418"/>
                    </a:lnTo>
                    <a:lnTo>
                      <a:pt x="28" y="414"/>
                    </a:lnTo>
                    <a:lnTo>
                      <a:pt x="33" y="409"/>
                    </a:lnTo>
                    <a:lnTo>
                      <a:pt x="38" y="404"/>
                    </a:lnTo>
                    <a:lnTo>
                      <a:pt x="45" y="398"/>
                    </a:lnTo>
                    <a:lnTo>
                      <a:pt x="50" y="393"/>
                    </a:lnTo>
                    <a:lnTo>
                      <a:pt x="56" y="389"/>
                    </a:lnTo>
                    <a:lnTo>
                      <a:pt x="60" y="382"/>
                    </a:lnTo>
                    <a:lnTo>
                      <a:pt x="65" y="377"/>
                    </a:lnTo>
                    <a:lnTo>
                      <a:pt x="70" y="372"/>
                    </a:lnTo>
                    <a:lnTo>
                      <a:pt x="76" y="366"/>
                    </a:lnTo>
                    <a:lnTo>
                      <a:pt x="81" y="361"/>
                    </a:lnTo>
                    <a:lnTo>
                      <a:pt x="86" y="356"/>
                    </a:lnTo>
                    <a:lnTo>
                      <a:pt x="92" y="349"/>
                    </a:lnTo>
                    <a:lnTo>
                      <a:pt x="100" y="342"/>
                    </a:lnTo>
                    <a:lnTo>
                      <a:pt x="110" y="330"/>
                    </a:lnTo>
                    <a:lnTo>
                      <a:pt x="126" y="314"/>
                    </a:lnTo>
                    <a:lnTo>
                      <a:pt x="145" y="293"/>
                    </a:lnTo>
                    <a:lnTo>
                      <a:pt x="168" y="270"/>
                    </a:lnTo>
                    <a:lnTo>
                      <a:pt x="193" y="243"/>
                    </a:lnTo>
                    <a:lnTo>
                      <a:pt x="220" y="217"/>
                    </a:lnTo>
                    <a:lnTo>
                      <a:pt x="248" y="189"/>
                    </a:lnTo>
                    <a:lnTo>
                      <a:pt x="276" y="161"/>
                    </a:lnTo>
                    <a:lnTo>
                      <a:pt x="304" y="133"/>
                    </a:lnTo>
                    <a:lnTo>
                      <a:pt x="332" y="106"/>
                    </a:lnTo>
                    <a:lnTo>
                      <a:pt x="359" y="81"/>
                    </a:lnTo>
                    <a:lnTo>
                      <a:pt x="384" y="58"/>
                    </a:lnTo>
                    <a:lnTo>
                      <a:pt x="407" y="38"/>
                    </a:lnTo>
                    <a:lnTo>
                      <a:pt x="427" y="22"/>
                    </a:lnTo>
                    <a:lnTo>
                      <a:pt x="444" y="8"/>
                    </a:lnTo>
                    <a:lnTo>
                      <a:pt x="457" y="2"/>
                    </a:lnTo>
                    <a:lnTo>
                      <a:pt x="460" y="0"/>
                    </a:lnTo>
                    <a:lnTo>
                      <a:pt x="464" y="2"/>
                    </a:lnTo>
                    <a:lnTo>
                      <a:pt x="467" y="4"/>
                    </a:lnTo>
                    <a:lnTo>
                      <a:pt x="469" y="7"/>
                    </a:lnTo>
                    <a:lnTo>
                      <a:pt x="469" y="10"/>
                    </a:lnTo>
                    <a:lnTo>
                      <a:pt x="469" y="15"/>
                    </a:lnTo>
                    <a:lnTo>
                      <a:pt x="467" y="18"/>
                    </a:lnTo>
                    <a:lnTo>
                      <a:pt x="464"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0" name="Freeform 117"/>
              <p:cNvSpPr>
                <a:spLocks/>
              </p:cNvSpPr>
              <p:nvPr/>
            </p:nvSpPr>
            <p:spPr bwMode="auto">
              <a:xfrm>
                <a:off x="3335" y="2213"/>
                <a:ext cx="501" cy="610"/>
              </a:xfrm>
              <a:custGeom>
                <a:avLst/>
                <a:gdLst>
                  <a:gd name="T0" fmla="*/ 40 w 501"/>
                  <a:gd name="T1" fmla="*/ 1 h 610"/>
                  <a:gd name="T2" fmla="*/ 92 w 501"/>
                  <a:gd name="T3" fmla="*/ 7 h 610"/>
                  <a:gd name="T4" fmla="*/ 159 w 501"/>
                  <a:gd name="T5" fmla="*/ 13 h 610"/>
                  <a:gd name="T6" fmla="*/ 231 w 501"/>
                  <a:gd name="T7" fmla="*/ 24 h 610"/>
                  <a:gd name="T8" fmla="*/ 303 w 501"/>
                  <a:gd name="T9" fmla="*/ 37 h 610"/>
                  <a:gd name="T10" fmla="*/ 371 w 501"/>
                  <a:gd name="T11" fmla="*/ 55 h 610"/>
                  <a:gd name="T12" fmla="*/ 430 w 501"/>
                  <a:gd name="T13" fmla="*/ 76 h 610"/>
                  <a:gd name="T14" fmla="*/ 470 w 501"/>
                  <a:gd name="T15" fmla="*/ 104 h 610"/>
                  <a:gd name="T16" fmla="*/ 489 w 501"/>
                  <a:gd name="T17" fmla="*/ 135 h 610"/>
                  <a:gd name="T18" fmla="*/ 497 w 501"/>
                  <a:gd name="T19" fmla="*/ 177 h 610"/>
                  <a:gd name="T20" fmla="*/ 501 w 501"/>
                  <a:gd name="T21" fmla="*/ 238 h 610"/>
                  <a:gd name="T22" fmla="*/ 501 w 501"/>
                  <a:gd name="T23" fmla="*/ 306 h 610"/>
                  <a:gd name="T24" fmla="*/ 499 w 501"/>
                  <a:gd name="T25" fmla="*/ 379 h 610"/>
                  <a:gd name="T26" fmla="*/ 495 w 501"/>
                  <a:gd name="T27" fmla="*/ 452 h 610"/>
                  <a:gd name="T28" fmla="*/ 491 w 501"/>
                  <a:gd name="T29" fmla="*/ 518 h 610"/>
                  <a:gd name="T30" fmla="*/ 487 w 501"/>
                  <a:gd name="T31" fmla="*/ 575 h 610"/>
                  <a:gd name="T32" fmla="*/ 485 w 501"/>
                  <a:gd name="T33" fmla="*/ 601 h 610"/>
                  <a:gd name="T34" fmla="*/ 482 w 501"/>
                  <a:gd name="T35" fmla="*/ 606 h 610"/>
                  <a:gd name="T36" fmla="*/ 477 w 501"/>
                  <a:gd name="T37" fmla="*/ 609 h 610"/>
                  <a:gd name="T38" fmla="*/ 470 w 501"/>
                  <a:gd name="T39" fmla="*/ 610 h 610"/>
                  <a:gd name="T40" fmla="*/ 465 w 501"/>
                  <a:gd name="T41" fmla="*/ 607 h 610"/>
                  <a:gd name="T42" fmla="*/ 458 w 501"/>
                  <a:gd name="T43" fmla="*/ 603 h 610"/>
                  <a:gd name="T44" fmla="*/ 453 w 501"/>
                  <a:gd name="T45" fmla="*/ 597 h 610"/>
                  <a:gd name="T46" fmla="*/ 450 w 501"/>
                  <a:gd name="T47" fmla="*/ 587 h 610"/>
                  <a:gd name="T48" fmla="*/ 450 w 501"/>
                  <a:gd name="T49" fmla="*/ 561 h 610"/>
                  <a:gd name="T50" fmla="*/ 453 w 501"/>
                  <a:gd name="T51" fmla="*/ 507 h 610"/>
                  <a:gd name="T52" fmla="*/ 454 w 501"/>
                  <a:gd name="T53" fmla="*/ 443 h 610"/>
                  <a:gd name="T54" fmla="*/ 455 w 501"/>
                  <a:gd name="T55" fmla="*/ 375 h 610"/>
                  <a:gd name="T56" fmla="*/ 457 w 501"/>
                  <a:gd name="T57" fmla="*/ 307 h 610"/>
                  <a:gd name="T58" fmla="*/ 454 w 501"/>
                  <a:gd name="T59" fmla="*/ 242 h 610"/>
                  <a:gd name="T60" fmla="*/ 450 w 501"/>
                  <a:gd name="T61" fmla="*/ 185 h 610"/>
                  <a:gd name="T62" fmla="*/ 439 w 501"/>
                  <a:gd name="T63" fmla="*/ 144 h 610"/>
                  <a:gd name="T64" fmla="*/ 419 w 501"/>
                  <a:gd name="T65" fmla="*/ 115 h 610"/>
                  <a:gd name="T66" fmla="*/ 377 w 501"/>
                  <a:gd name="T67" fmla="*/ 88 h 610"/>
                  <a:gd name="T68" fmla="*/ 324 w 501"/>
                  <a:gd name="T69" fmla="*/ 69 h 610"/>
                  <a:gd name="T70" fmla="*/ 264 w 501"/>
                  <a:gd name="T71" fmla="*/ 55 h 610"/>
                  <a:gd name="T72" fmla="*/ 200 w 501"/>
                  <a:gd name="T73" fmla="*/ 45 h 610"/>
                  <a:gd name="T74" fmla="*/ 135 w 501"/>
                  <a:gd name="T75" fmla="*/ 39 h 610"/>
                  <a:gd name="T76" fmla="*/ 75 w 501"/>
                  <a:gd name="T77" fmla="*/ 35 h 610"/>
                  <a:gd name="T78" fmla="*/ 24 w 501"/>
                  <a:gd name="T79" fmla="*/ 31 h 610"/>
                  <a:gd name="T80" fmla="*/ 0 w 501"/>
                  <a:gd name="T81" fmla="*/ 28 h 610"/>
                  <a:gd name="T82" fmla="*/ 2 w 501"/>
                  <a:gd name="T83" fmla="*/ 19 h 610"/>
                  <a:gd name="T84" fmla="*/ 10 w 501"/>
                  <a:gd name="T85" fmla="*/ 8 h 610"/>
                  <a:gd name="T86" fmla="*/ 18 w 501"/>
                  <a:gd name="T87" fmla="*/ 0 h 610"/>
                  <a:gd name="T88" fmla="*/ 22 w 501"/>
                  <a:gd name="T89" fmla="*/ 0 h 6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01" h="610">
                    <a:moveTo>
                      <a:pt x="22" y="0"/>
                    </a:moveTo>
                    <a:lnTo>
                      <a:pt x="40" y="1"/>
                    </a:lnTo>
                    <a:lnTo>
                      <a:pt x="64" y="4"/>
                    </a:lnTo>
                    <a:lnTo>
                      <a:pt x="92" y="7"/>
                    </a:lnTo>
                    <a:lnTo>
                      <a:pt x="124" y="11"/>
                    </a:lnTo>
                    <a:lnTo>
                      <a:pt x="159" y="13"/>
                    </a:lnTo>
                    <a:lnTo>
                      <a:pt x="194" y="19"/>
                    </a:lnTo>
                    <a:lnTo>
                      <a:pt x="231" y="24"/>
                    </a:lnTo>
                    <a:lnTo>
                      <a:pt x="267" y="31"/>
                    </a:lnTo>
                    <a:lnTo>
                      <a:pt x="303" y="37"/>
                    </a:lnTo>
                    <a:lnTo>
                      <a:pt x="338" y="45"/>
                    </a:lnTo>
                    <a:lnTo>
                      <a:pt x="371" y="55"/>
                    </a:lnTo>
                    <a:lnTo>
                      <a:pt x="402" y="65"/>
                    </a:lnTo>
                    <a:lnTo>
                      <a:pt x="430" y="76"/>
                    </a:lnTo>
                    <a:lnTo>
                      <a:pt x="453" y="89"/>
                    </a:lnTo>
                    <a:lnTo>
                      <a:pt x="470" y="104"/>
                    </a:lnTo>
                    <a:lnTo>
                      <a:pt x="483" y="119"/>
                    </a:lnTo>
                    <a:lnTo>
                      <a:pt x="489" y="135"/>
                    </a:lnTo>
                    <a:lnTo>
                      <a:pt x="494" y="155"/>
                    </a:lnTo>
                    <a:lnTo>
                      <a:pt x="497" y="177"/>
                    </a:lnTo>
                    <a:lnTo>
                      <a:pt x="499" y="208"/>
                    </a:lnTo>
                    <a:lnTo>
                      <a:pt x="501" y="238"/>
                    </a:lnTo>
                    <a:lnTo>
                      <a:pt x="501" y="271"/>
                    </a:lnTo>
                    <a:lnTo>
                      <a:pt x="501" y="306"/>
                    </a:lnTo>
                    <a:lnTo>
                      <a:pt x="501" y="343"/>
                    </a:lnTo>
                    <a:lnTo>
                      <a:pt x="499" y="379"/>
                    </a:lnTo>
                    <a:lnTo>
                      <a:pt x="498" y="415"/>
                    </a:lnTo>
                    <a:lnTo>
                      <a:pt x="495" y="452"/>
                    </a:lnTo>
                    <a:lnTo>
                      <a:pt x="494" y="487"/>
                    </a:lnTo>
                    <a:lnTo>
                      <a:pt x="491" y="518"/>
                    </a:lnTo>
                    <a:lnTo>
                      <a:pt x="489" y="549"/>
                    </a:lnTo>
                    <a:lnTo>
                      <a:pt x="487" y="575"/>
                    </a:lnTo>
                    <a:lnTo>
                      <a:pt x="486" y="598"/>
                    </a:lnTo>
                    <a:lnTo>
                      <a:pt x="485" y="601"/>
                    </a:lnTo>
                    <a:lnTo>
                      <a:pt x="483" y="603"/>
                    </a:lnTo>
                    <a:lnTo>
                      <a:pt x="482" y="606"/>
                    </a:lnTo>
                    <a:lnTo>
                      <a:pt x="479" y="607"/>
                    </a:lnTo>
                    <a:lnTo>
                      <a:pt x="477" y="609"/>
                    </a:lnTo>
                    <a:lnTo>
                      <a:pt x="474" y="610"/>
                    </a:lnTo>
                    <a:lnTo>
                      <a:pt x="470" y="610"/>
                    </a:lnTo>
                    <a:lnTo>
                      <a:pt x="467" y="610"/>
                    </a:lnTo>
                    <a:lnTo>
                      <a:pt x="465" y="607"/>
                    </a:lnTo>
                    <a:lnTo>
                      <a:pt x="461" y="606"/>
                    </a:lnTo>
                    <a:lnTo>
                      <a:pt x="458" y="603"/>
                    </a:lnTo>
                    <a:lnTo>
                      <a:pt x="455" y="601"/>
                    </a:lnTo>
                    <a:lnTo>
                      <a:pt x="453" y="597"/>
                    </a:lnTo>
                    <a:lnTo>
                      <a:pt x="451" y="593"/>
                    </a:lnTo>
                    <a:lnTo>
                      <a:pt x="450" y="587"/>
                    </a:lnTo>
                    <a:lnTo>
                      <a:pt x="451" y="582"/>
                    </a:lnTo>
                    <a:lnTo>
                      <a:pt x="450" y="561"/>
                    </a:lnTo>
                    <a:lnTo>
                      <a:pt x="451" y="537"/>
                    </a:lnTo>
                    <a:lnTo>
                      <a:pt x="453" y="507"/>
                    </a:lnTo>
                    <a:lnTo>
                      <a:pt x="453" y="478"/>
                    </a:lnTo>
                    <a:lnTo>
                      <a:pt x="454" y="443"/>
                    </a:lnTo>
                    <a:lnTo>
                      <a:pt x="455" y="410"/>
                    </a:lnTo>
                    <a:lnTo>
                      <a:pt x="455" y="375"/>
                    </a:lnTo>
                    <a:lnTo>
                      <a:pt x="457" y="342"/>
                    </a:lnTo>
                    <a:lnTo>
                      <a:pt x="457" y="307"/>
                    </a:lnTo>
                    <a:lnTo>
                      <a:pt x="457" y="274"/>
                    </a:lnTo>
                    <a:lnTo>
                      <a:pt x="454" y="242"/>
                    </a:lnTo>
                    <a:lnTo>
                      <a:pt x="453" y="213"/>
                    </a:lnTo>
                    <a:lnTo>
                      <a:pt x="450" y="185"/>
                    </a:lnTo>
                    <a:lnTo>
                      <a:pt x="445" y="163"/>
                    </a:lnTo>
                    <a:lnTo>
                      <a:pt x="439" y="144"/>
                    </a:lnTo>
                    <a:lnTo>
                      <a:pt x="433" y="131"/>
                    </a:lnTo>
                    <a:lnTo>
                      <a:pt x="419" y="115"/>
                    </a:lnTo>
                    <a:lnTo>
                      <a:pt x="399" y="100"/>
                    </a:lnTo>
                    <a:lnTo>
                      <a:pt x="377" y="88"/>
                    </a:lnTo>
                    <a:lnTo>
                      <a:pt x="352" y="79"/>
                    </a:lnTo>
                    <a:lnTo>
                      <a:pt x="324" y="69"/>
                    </a:lnTo>
                    <a:lnTo>
                      <a:pt x="295" y="63"/>
                    </a:lnTo>
                    <a:lnTo>
                      <a:pt x="264" y="55"/>
                    </a:lnTo>
                    <a:lnTo>
                      <a:pt x="234" y="51"/>
                    </a:lnTo>
                    <a:lnTo>
                      <a:pt x="200" y="45"/>
                    </a:lnTo>
                    <a:lnTo>
                      <a:pt x="168" y="41"/>
                    </a:lnTo>
                    <a:lnTo>
                      <a:pt x="135" y="39"/>
                    </a:lnTo>
                    <a:lnTo>
                      <a:pt x="104" y="36"/>
                    </a:lnTo>
                    <a:lnTo>
                      <a:pt x="75" y="35"/>
                    </a:lnTo>
                    <a:lnTo>
                      <a:pt x="48" y="32"/>
                    </a:lnTo>
                    <a:lnTo>
                      <a:pt x="24" y="31"/>
                    </a:lnTo>
                    <a:lnTo>
                      <a:pt x="3" y="29"/>
                    </a:lnTo>
                    <a:lnTo>
                      <a:pt x="0" y="28"/>
                    </a:lnTo>
                    <a:lnTo>
                      <a:pt x="0" y="24"/>
                    </a:lnTo>
                    <a:lnTo>
                      <a:pt x="2" y="19"/>
                    </a:lnTo>
                    <a:lnTo>
                      <a:pt x="6" y="13"/>
                    </a:lnTo>
                    <a:lnTo>
                      <a:pt x="10" y="8"/>
                    </a:lnTo>
                    <a:lnTo>
                      <a:pt x="14" y="4"/>
                    </a:lnTo>
                    <a:lnTo>
                      <a:pt x="18"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1" name="Freeform 118"/>
              <p:cNvSpPr>
                <a:spLocks/>
              </p:cNvSpPr>
              <p:nvPr/>
            </p:nvSpPr>
            <p:spPr bwMode="auto">
              <a:xfrm>
                <a:off x="3111" y="2196"/>
                <a:ext cx="314" cy="488"/>
              </a:xfrm>
              <a:custGeom>
                <a:avLst/>
                <a:gdLst>
                  <a:gd name="T0" fmla="*/ 283 w 314"/>
                  <a:gd name="T1" fmla="*/ 48 h 488"/>
                  <a:gd name="T2" fmla="*/ 270 w 314"/>
                  <a:gd name="T3" fmla="*/ 46 h 488"/>
                  <a:gd name="T4" fmla="*/ 256 w 314"/>
                  <a:gd name="T5" fmla="*/ 44 h 488"/>
                  <a:gd name="T6" fmla="*/ 242 w 314"/>
                  <a:gd name="T7" fmla="*/ 42 h 488"/>
                  <a:gd name="T8" fmla="*/ 226 w 314"/>
                  <a:gd name="T9" fmla="*/ 42 h 488"/>
                  <a:gd name="T10" fmla="*/ 211 w 314"/>
                  <a:gd name="T11" fmla="*/ 41 h 488"/>
                  <a:gd name="T12" fmla="*/ 197 w 314"/>
                  <a:gd name="T13" fmla="*/ 41 h 488"/>
                  <a:gd name="T14" fmla="*/ 184 w 314"/>
                  <a:gd name="T15" fmla="*/ 40 h 488"/>
                  <a:gd name="T16" fmla="*/ 168 w 314"/>
                  <a:gd name="T17" fmla="*/ 38 h 488"/>
                  <a:gd name="T18" fmla="*/ 152 w 314"/>
                  <a:gd name="T19" fmla="*/ 36 h 488"/>
                  <a:gd name="T20" fmla="*/ 135 w 314"/>
                  <a:gd name="T21" fmla="*/ 33 h 488"/>
                  <a:gd name="T22" fmla="*/ 117 w 314"/>
                  <a:gd name="T23" fmla="*/ 30 h 488"/>
                  <a:gd name="T24" fmla="*/ 103 w 314"/>
                  <a:gd name="T25" fmla="*/ 30 h 488"/>
                  <a:gd name="T26" fmla="*/ 89 w 314"/>
                  <a:gd name="T27" fmla="*/ 33 h 488"/>
                  <a:gd name="T28" fmla="*/ 76 w 314"/>
                  <a:gd name="T29" fmla="*/ 38 h 488"/>
                  <a:gd name="T30" fmla="*/ 67 w 314"/>
                  <a:gd name="T31" fmla="*/ 48 h 488"/>
                  <a:gd name="T32" fmla="*/ 55 w 314"/>
                  <a:gd name="T33" fmla="*/ 68 h 488"/>
                  <a:gd name="T34" fmla="*/ 45 w 314"/>
                  <a:gd name="T35" fmla="*/ 106 h 488"/>
                  <a:gd name="T36" fmla="*/ 39 w 314"/>
                  <a:gd name="T37" fmla="*/ 157 h 488"/>
                  <a:gd name="T38" fmla="*/ 36 w 314"/>
                  <a:gd name="T39" fmla="*/ 217 h 488"/>
                  <a:gd name="T40" fmla="*/ 33 w 314"/>
                  <a:gd name="T41" fmla="*/ 280 h 488"/>
                  <a:gd name="T42" fmla="*/ 33 w 314"/>
                  <a:gd name="T43" fmla="*/ 341 h 488"/>
                  <a:gd name="T44" fmla="*/ 33 w 314"/>
                  <a:gd name="T45" fmla="*/ 400 h 488"/>
                  <a:gd name="T46" fmla="*/ 32 w 314"/>
                  <a:gd name="T47" fmla="*/ 449 h 488"/>
                  <a:gd name="T48" fmla="*/ 31 w 314"/>
                  <a:gd name="T49" fmla="*/ 475 h 488"/>
                  <a:gd name="T50" fmla="*/ 27 w 314"/>
                  <a:gd name="T51" fmla="*/ 480 h 488"/>
                  <a:gd name="T52" fmla="*/ 20 w 314"/>
                  <a:gd name="T53" fmla="*/ 485 h 488"/>
                  <a:gd name="T54" fmla="*/ 11 w 314"/>
                  <a:gd name="T55" fmla="*/ 487 h 488"/>
                  <a:gd name="T56" fmla="*/ 4 w 314"/>
                  <a:gd name="T57" fmla="*/ 483 h 488"/>
                  <a:gd name="T58" fmla="*/ 3 w 314"/>
                  <a:gd name="T59" fmla="*/ 479 h 488"/>
                  <a:gd name="T60" fmla="*/ 1 w 314"/>
                  <a:gd name="T61" fmla="*/ 451 h 488"/>
                  <a:gd name="T62" fmla="*/ 1 w 314"/>
                  <a:gd name="T63" fmla="*/ 396 h 488"/>
                  <a:gd name="T64" fmla="*/ 0 w 314"/>
                  <a:gd name="T65" fmla="*/ 335 h 488"/>
                  <a:gd name="T66" fmla="*/ 0 w 314"/>
                  <a:gd name="T67" fmla="*/ 271 h 488"/>
                  <a:gd name="T68" fmla="*/ 3 w 314"/>
                  <a:gd name="T69" fmla="*/ 206 h 488"/>
                  <a:gd name="T70" fmla="*/ 7 w 314"/>
                  <a:gd name="T71" fmla="*/ 148 h 488"/>
                  <a:gd name="T72" fmla="*/ 15 w 314"/>
                  <a:gd name="T73" fmla="*/ 96 h 488"/>
                  <a:gd name="T74" fmla="*/ 27 w 314"/>
                  <a:gd name="T75" fmla="*/ 54 h 488"/>
                  <a:gd name="T76" fmla="*/ 39 w 314"/>
                  <a:gd name="T77" fmla="*/ 30 h 488"/>
                  <a:gd name="T78" fmla="*/ 52 w 314"/>
                  <a:gd name="T79" fmla="*/ 17 h 488"/>
                  <a:gd name="T80" fmla="*/ 67 w 314"/>
                  <a:gd name="T81" fmla="*/ 8 h 488"/>
                  <a:gd name="T82" fmla="*/ 85 w 314"/>
                  <a:gd name="T83" fmla="*/ 2 h 488"/>
                  <a:gd name="T84" fmla="*/ 104 w 314"/>
                  <a:gd name="T85" fmla="*/ 0 h 488"/>
                  <a:gd name="T86" fmla="*/ 125 w 314"/>
                  <a:gd name="T87" fmla="*/ 0 h 488"/>
                  <a:gd name="T88" fmla="*/ 147 w 314"/>
                  <a:gd name="T89" fmla="*/ 1 h 488"/>
                  <a:gd name="T90" fmla="*/ 168 w 314"/>
                  <a:gd name="T91" fmla="*/ 4 h 488"/>
                  <a:gd name="T92" fmla="*/ 185 w 314"/>
                  <a:gd name="T93" fmla="*/ 5 h 488"/>
                  <a:gd name="T94" fmla="*/ 200 w 314"/>
                  <a:gd name="T95" fmla="*/ 6 h 488"/>
                  <a:gd name="T96" fmla="*/ 218 w 314"/>
                  <a:gd name="T97" fmla="*/ 8 h 488"/>
                  <a:gd name="T98" fmla="*/ 236 w 314"/>
                  <a:gd name="T99" fmla="*/ 10 h 488"/>
                  <a:gd name="T100" fmla="*/ 255 w 314"/>
                  <a:gd name="T101" fmla="*/ 13 h 488"/>
                  <a:gd name="T102" fmla="*/ 272 w 314"/>
                  <a:gd name="T103" fmla="*/ 16 h 488"/>
                  <a:gd name="T104" fmla="*/ 288 w 314"/>
                  <a:gd name="T105" fmla="*/ 18 h 488"/>
                  <a:gd name="T106" fmla="*/ 303 w 314"/>
                  <a:gd name="T107" fmla="*/ 20 h 488"/>
                  <a:gd name="T108" fmla="*/ 312 w 314"/>
                  <a:gd name="T109" fmla="*/ 22 h 488"/>
                  <a:gd name="T110" fmla="*/ 311 w 314"/>
                  <a:gd name="T111" fmla="*/ 30 h 488"/>
                  <a:gd name="T112" fmla="*/ 303 w 314"/>
                  <a:gd name="T113" fmla="*/ 41 h 488"/>
                  <a:gd name="T114" fmla="*/ 295 w 314"/>
                  <a:gd name="T115" fmla="*/ 48 h 488"/>
                  <a:gd name="T116" fmla="*/ 290 w 314"/>
                  <a:gd name="T117" fmla="*/ 48 h 4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14" h="488">
                    <a:moveTo>
                      <a:pt x="290" y="48"/>
                    </a:moveTo>
                    <a:lnTo>
                      <a:pt x="283" y="48"/>
                    </a:lnTo>
                    <a:lnTo>
                      <a:pt x="278" y="46"/>
                    </a:lnTo>
                    <a:lnTo>
                      <a:pt x="270" y="46"/>
                    </a:lnTo>
                    <a:lnTo>
                      <a:pt x="263" y="45"/>
                    </a:lnTo>
                    <a:lnTo>
                      <a:pt x="256" y="44"/>
                    </a:lnTo>
                    <a:lnTo>
                      <a:pt x="248" y="44"/>
                    </a:lnTo>
                    <a:lnTo>
                      <a:pt x="242" y="42"/>
                    </a:lnTo>
                    <a:lnTo>
                      <a:pt x="235" y="42"/>
                    </a:lnTo>
                    <a:lnTo>
                      <a:pt x="226" y="42"/>
                    </a:lnTo>
                    <a:lnTo>
                      <a:pt x="219" y="41"/>
                    </a:lnTo>
                    <a:lnTo>
                      <a:pt x="211" y="41"/>
                    </a:lnTo>
                    <a:lnTo>
                      <a:pt x="204" y="41"/>
                    </a:lnTo>
                    <a:lnTo>
                      <a:pt x="197" y="41"/>
                    </a:lnTo>
                    <a:lnTo>
                      <a:pt x="191" y="40"/>
                    </a:lnTo>
                    <a:lnTo>
                      <a:pt x="184" y="40"/>
                    </a:lnTo>
                    <a:lnTo>
                      <a:pt x="177" y="40"/>
                    </a:lnTo>
                    <a:lnTo>
                      <a:pt x="168" y="38"/>
                    </a:lnTo>
                    <a:lnTo>
                      <a:pt x="160" y="37"/>
                    </a:lnTo>
                    <a:lnTo>
                      <a:pt x="152" y="36"/>
                    </a:lnTo>
                    <a:lnTo>
                      <a:pt x="144" y="34"/>
                    </a:lnTo>
                    <a:lnTo>
                      <a:pt x="135" y="33"/>
                    </a:lnTo>
                    <a:lnTo>
                      <a:pt x="127" y="32"/>
                    </a:lnTo>
                    <a:lnTo>
                      <a:pt x="117" y="30"/>
                    </a:lnTo>
                    <a:lnTo>
                      <a:pt x="111" y="30"/>
                    </a:lnTo>
                    <a:lnTo>
                      <a:pt x="103" y="30"/>
                    </a:lnTo>
                    <a:lnTo>
                      <a:pt x="96" y="32"/>
                    </a:lnTo>
                    <a:lnTo>
                      <a:pt x="89" y="33"/>
                    </a:lnTo>
                    <a:lnTo>
                      <a:pt x="83" y="36"/>
                    </a:lnTo>
                    <a:lnTo>
                      <a:pt x="76" y="38"/>
                    </a:lnTo>
                    <a:lnTo>
                      <a:pt x="72" y="42"/>
                    </a:lnTo>
                    <a:lnTo>
                      <a:pt x="67" y="48"/>
                    </a:lnTo>
                    <a:lnTo>
                      <a:pt x="63" y="54"/>
                    </a:lnTo>
                    <a:lnTo>
                      <a:pt x="55" y="68"/>
                    </a:lnTo>
                    <a:lnTo>
                      <a:pt x="49" y="85"/>
                    </a:lnTo>
                    <a:lnTo>
                      <a:pt x="45" y="106"/>
                    </a:lnTo>
                    <a:lnTo>
                      <a:pt x="41" y="130"/>
                    </a:lnTo>
                    <a:lnTo>
                      <a:pt x="39" y="157"/>
                    </a:lnTo>
                    <a:lnTo>
                      <a:pt x="37" y="185"/>
                    </a:lnTo>
                    <a:lnTo>
                      <a:pt x="36" y="217"/>
                    </a:lnTo>
                    <a:lnTo>
                      <a:pt x="35" y="248"/>
                    </a:lnTo>
                    <a:lnTo>
                      <a:pt x="33" y="280"/>
                    </a:lnTo>
                    <a:lnTo>
                      <a:pt x="33" y="311"/>
                    </a:lnTo>
                    <a:lnTo>
                      <a:pt x="33" y="341"/>
                    </a:lnTo>
                    <a:lnTo>
                      <a:pt x="33" y="372"/>
                    </a:lnTo>
                    <a:lnTo>
                      <a:pt x="33" y="400"/>
                    </a:lnTo>
                    <a:lnTo>
                      <a:pt x="33" y="425"/>
                    </a:lnTo>
                    <a:lnTo>
                      <a:pt x="32" y="449"/>
                    </a:lnTo>
                    <a:lnTo>
                      <a:pt x="31" y="471"/>
                    </a:lnTo>
                    <a:lnTo>
                      <a:pt x="31" y="475"/>
                    </a:lnTo>
                    <a:lnTo>
                      <a:pt x="29" y="477"/>
                    </a:lnTo>
                    <a:lnTo>
                      <a:pt x="27" y="480"/>
                    </a:lnTo>
                    <a:lnTo>
                      <a:pt x="25" y="483"/>
                    </a:lnTo>
                    <a:lnTo>
                      <a:pt x="20" y="485"/>
                    </a:lnTo>
                    <a:lnTo>
                      <a:pt x="16" y="488"/>
                    </a:lnTo>
                    <a:lnTo>
                      <a:pt x="11" y="487"/>
                    </a:lnTo>
                    <a:lnTo>
                      <a:pt x="5" y="485"/>
                    </a:lnTo>
                    <a:lnTo>
                      <a:pt x="4" y="483"/>
                    </a:lnTo>
                    <a:lnTo>
                      <a:pt x="3" y="481"/>
                    </a:lnTo>
                    <a:lnTo>
                      <a:pt x="3" y="479"/>
                    </a:lnTo>
                    <a:lnTo>
                      <a:pt x="3" y="476"/>
                    </a:lnTo>
                    <a:lnTo>
                      <a:pt x="1" y="451"/>
                    </a:lnTo>
                    <a:lnTo>
                      <a:pt x="1" y="424"/>
                    </a:lnTo>
                    <a:lnTo>
                      <a:pt x="1" y="396"/>
                    </a:lnTo>
                    <a:lnTo>
                      <a:pt x="1" y="365"/>
                    </a:lnTo>
                    <a:lnTo>
                      <a:pt x="0" y="335"/>
                    </a:lnTo>
                    <a:lnTo>
                      <a:pt x="0" y="303"/>
                    </a:lnTo>
                    <a:lnTo>
                      <a:pt x="0" y="271"/>
                    </a:lnTo>
                    <a:lnTo>
                      <a:pt x="3" y="240"/>
                    </a:lnTo>
                    <a:lnTo>
                      <a:pt x="3" y="206"/>
                    </a:lnTo>
                    <a:lnTo>
                      <a:pt x="5" y="177"/>
                    </a:lnTo>
                    <a:lnTo>
                      <a:pt x="7" y="148"/>
                    </a:lnTo>
                    <a:lnTo>
                      <a:pt x="11" y="121"/>
                    </a:lnTo>
                    <a:lnTo>
                      <a:pt x="15" y="96"/>
                    </a:lnTo>
                    <a:lnTo>
                      <a:pt x="20" y="74"/>
                    </a:lnTo>
                    <a:lnTo>
                      <a:pt x="27" y="54"/>
                    </a:lnTo>
                    <a:lnTo>
                      <a:pt x="35" y="40"/>
                    </a:lnTo>
                    <a:lnTo>
                      <a:pt x="39" y="30"/>
                    </a:lnTo>
                    <a:lnTo>
                      <a:pt x="45" y="22"/>
                    </a:lnTo>
                    <a:lnTo>
                      <a:pt x="52" y="17"/>
                    </a:lnTo>
                    <a:lnTo>
                      <a:pt x="60" y="12"/>
                    </a:lnTo>
                    <a:lnTo>
                      <a:pt x="67" y="8"/>
                    </a:lnTo>
                    <a:lnTo>
                      <a:pt x="76" y="5"/>
                    </a:lnTo>
                    <a:lnTo>
                      <a:pt x="85" y="2"/>
                    </a:lnTo>
                    <a:lnTo>
                      <a:pt x="95" y="1"/>
                    </a:lnTo>
                    <a:lnTo>
                      <a:pt x="104" y="0"/>
                    </a:lnTo>
                    <a:lnTo>
                      <a:pt x="115" y="0"/>
                    </a:lnTo>
                    <a:lnTo>
                      <a:pt x="125" y="0"/>
                    </a:lnTo>
                    <a:lnTo>
                      <a:pt x="136" y="1"/>
                    </a:lnTo>
                    <a:lnTo>
                      <a:pt x="147" y="1"/>
                    </a:lnTo>
                    <a:lnTo>
                      <a:pt x="157" y="2"/>
                    </a:lnTo>
                    <a:lnTo>
                      <a:pt x="168" y="4"/>
                    </a:lnTo>
                    <a:lnTo>
                      <a:pt x="180" y="5"/>
                    </a:lnTo>
                    <a:lnTo>
                      <a:pt x="185" y="5"/>
                    </a:lnTo>
                    <a:lnTo>
                      <a:pt x="193" y="5"/>
                    </a:lnTo>
                    <a:lnTo>
                      <a:pt x="200" y="6"/>
                    </a:lnTo>
                    <a:lnTo>
                      <a:pt x="210" y="8"/>
                    </a:lnTo>
                    <a:lnTo>
                      <a:pt x="218" y="8"/>
                    </a:lnTo>
                    <a:lnTo>
                      <a:pt x="227" y="9"/>
                    </a:lnTo>
                    <a:lnTo>
                      <a:pt x="236" y="10"/>
                    </a:lnTo>
                    <a:lnTo>
                      <a:pt x="246" y="12"/>
                    </a:lnTo>
                    <a:lnTo>
                      <a:pt x="255" y="13"/>
                    </a:lnTo>
                    <a:lnTo>
                      <a:pt x="263" y="14"/>
                    </a:lnTo>
                    <a:lnTo>
                      <a:pt x="272" y="16"/>
                    </a:lnTo>
                    <a:lnTo>
                      <a:pt x="280" y="17"/>
                    </a:lnTo>
                    <a:lnTo>
                      <a:pt x="288" y="18"/>
                    </a:lnTo>
                    <a:lnTo>
                      <a:pt x="296" y="20"/>
                    </a:lnTo>
                    <a:lnTo>
                      <a:pt x="303" y="20"/>
                    </a:lnTo>
                    <a:lnTo>
                      <a:pt x="311" y="21"/>
                    </a:lnTo>
                    <a:lnTo>
                      <a:pt x="312" y="22"/>
                    </a:lnTo>
                    <a:lnTo>
                      <a:pt x="314" y="26"/>
                    </a:lnTo>
                    <a:lnTo>
                      <a:pt x="311" y="30"/>
                    </a:lnTo>
                    <a:lnTo>
                      <a:pt x="308" y="37"/>
                    </a:lnTo>
                    <a:lnTo>
                      <a:pt x="303" y="41"/>
                    </a:lnTo>
                    <a:lnTo>
                      <a:pt x="299" y="45"/>
                    </a:lnTo>
                    <a:lnTo>
                      <a:pt x="295" y="48"/>
                    </a:lnTo>
                    <a:lnTo>
                      <a:pt x="29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2" name="Freeform 119"/>
              <p:cNvSpPr>
                <a:spLocks/>
              </p:cNvSpPr>
              <p:nvPr/>
            </p:nvSpPr>
            <p:spPr bwMode="auto">
              <a:xfrm>
                <a:off x="3303" y="2302"/>
                <a:ext cx="304" cy="66"/>
              </a:xfrm>
              <a:custGeom>
                <a:avLst/>
                <a:gdLst>
                  <a:gd name="T0" fmla="*/ 16 w 304"/>
                  <a:gd name="T1" fmla="*/ 0 h 66"/>
                  <a:gd name="T2" fmla="*/ 26 w 304"/>
                  <a:gd name="T3" fmla="*/ 2 h 66"/>
                  <a:gd name="T4" fmla="*/ 35 w 304"/>
                  <a:gd name="T5" fmla="*/ 3 h 66"/>
                  <a:gd name="T6" fmla="*/ 44 w 304"/>
                  <a:gd name="T7" fmla="*/ 6 h 66"/>
                  <a:gd name="T8" fmla="*/ 54 w 304"/>
                  <a:gd name="T9" fmla="*/ 8 h 66"/>
                  <a:gd name="T10" fmla="*/ 63 w 304"/>
                  <a:gd name="T11" fmla="*/ 11 h 66"/>
                  <a:gd name="T12" fmla="*/ 72 w 304"/>
                  <a:gd name="T13" fmla="*/ 14 h 66"/>
                  <a:gd name="T14" fmla="*/ 83 w 304"/>
                  <a:gd name="T15" fmla="*/ 16 h 66"/>
                  <a:gd name="T16" fmla="*/ 103 w 304"/>
                  <a:gd name="T17" fmla="*/ 20 h 66"/>
                  <a:gd name="T18" fmla="*/ 128 w 304"/>
                  <a:gd name="T19" fmla="*/ 24 h 66"/>
                  <a:gd name="T20" fmla="*/ 152 w 304"/>
                  <a:gd name="T21" fmla="*/ 28 h 66"/>
                  <a:gd name="T22" fmla="*/ 176 w 304"/>
                  <a:gd name="T23" fmla="*/ 31 h 66"/>
                  <a:gd name="T24" fmla="*/ 202 w 304"/>
                  <a:gd name="T25" fmla="*/ 32 h 66"/>
                  <a:gd name="T26" fmla="*/ 224 w 304"/>
                  <a:gd name="T27" fmla="*/ 34 h 66"/>
                  <a:gd name="T28" fmla="*/ 250 w 304"/>
                  <a:gd name="T29" fmla="*/ 35 h 66"/>
                  <a:gd name="T30" fmla="*/ 276 w 304"/>
                  <a:gd name="T31" fmla="*/ 36 h 66"/>
                  <a:gd name="T32" fmla="*/ 294 w 304"/>
                  <a:gd name="T33" fmla="*/ 38 h 66"/>
                  <a:gd name="T34" fmla="*/ 299 w 304"/>
                  <a:gd name="T35" fmla="*/ 40 h 66"/>
                  <a:gd name="T36" fmla="*/ 303 w 304"/>
                  <a:gd name="T37" fmla="*/ 47 h 66"/>
                  <a:gd name="T38" fmla="*/ 303 w 304"/>
                  <a:gd name="T39" fmla="*/ 58 h 66"/>
                  <a:gd name="T40" fmla="*/ 298 w 304"/>
                  <a:gd name="T41" fmla="*/ 63 h 66"/>
                  <a:gd name="T42" fmla="*/ 292 w 304"/>
                  <a:gd name="T43" fmla="*/ 66 h 66"/>
                  <a:gd name="T44" fmla="*/ 275 w 304"/>
                  <a:gd name="T45" fmla="*/ 64 h 66"/>
                  <a:gd name="T46" fmla="*/ 247 w 304"/>
                  <a:gd name="T47" fmla="*/ 63 h 66"/>
                  <a:gd name="T48" fmla="*/ 222 w 304"/>
                  <a:gd name="T49" fmla="*/ 60 h 66"/>
                  <a:gd name="T50" fmla="*/ 199 w 304"/>
                  <a:gd name="T51" fmla="*/ 56 h 66"/>
                  <a:gd name="T52" fmla="*/ 174 w 304"/>
                  <a:gd name="T53" fmla="*/ 52 h 66"/>
                  <a:gd name="T54" fmla="*/ 150 w 304"/>
                  <a:gd name="T55" fmla="*/ 48 h 66"/>
                  <a:gd name="T56" fmla="*/ 126 w 304"/>
                  <a:gd name="T57" fmla="*/ 44 h 66"/>
                  <a:gd name="T58" fmla="*/ 99 w 304"/>
                  <a:gd name="T59" fmla="*/ 39 h 66"/>
                  <a:gd name="T60" fmla="*/ 79 w 304"/>
                  <a:gd name="T61" fmla="*/ 35 h 66"/>
                  <a:gd name="T62" fmla="*/ 70 w 304"/>
                  <a:gd name="T63" fmla="*/ 31 h 66"/>
                  <a:gd name="T64" fmla="*/ 60 w 304"/>
                  <a:gd name="T65" fmla="*/ 28 h 66"/>
                  <a:gd name="T66" fmla="*/ 51 w 304"/>
                  <a:gd name="T67" fmla="*/ 26 h 66"/>
                  <a:gd name="T68" fmla="*/ 43 w 304"/>
                  <a:gd name="T69" fmla="*/ 23 h 66"/>
                  <a:gd name="T70" fmla="*/ 34 w 304"/>
                  <a:gd name="T71" fmla="*/ 22 h 66"/>
                  <a:gd name="T72" fmla="*/ 24 w 304"/>
                  <a:gd name="T73" fmla="*/ 19 h 66"/>
                  <a:gd name="T74" fmla="*/ 14 w 304"/>
                  <a:gd name="T75" fmla="*/ 18 h 66"/>
                  <a:gd name="T76" fmla="*/ 4 w 304"/>
                  <a:gd name="T77" fmla="*/ 16 h 66"/>
                  <a:gd name="T78" fmla="*/ 0 w 304"/>
                  <a:gd name="T79" fmla="*/ 11 h 66"/>
                  <a:gd name="T80" fmla="*/ 1 w 304"/>
                  <a:gd name="T81" fmla="*/ 4 h 66"/>
                  <a:gd name="T82" fmla="*/ 5 w 304"/>
                  <a:gd name="T83" fmla="*/ 0 h 66"/>
                  <a:gd name="T84" fmla="*/ 11 w 304"/>
                  <a:gd name="T85" fmla="*/ 0 h 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4" h="66">
                    <a:moveTo>
                      <a:pt x="11" y="0"/>
                    </a:moveTo>
                    <a:lnTo>
                      <a:pt x="16" y="0"/>
                    </a:lnTo>
                    <a:lnTo>
                      <a:pt x="22" y="0"/>
                    </a:lnTo>
                    <a:lnTo>
                      <a:pt x="26" y="2"/>
                    </a:lnTo>
                    <a:lnTo>
                      <a:pt x="31" y="3"/>
                    </a:lnTo>
                    <a:lnTo>
                      <a:pt x="35" y="3"/>
                    </a:lnTo>
                    <a:lnTo>
                      <a:pt x="40" y="4"/>
                    </a:lnTo>
                    <a:lnTo>
                      <a:pt x="44" y="6"/>
                    </a:lnTo>
                    <a:lnTo>
                      <a:pt x="50" y="7"/>
                    </a:lnTo>
                    <a:lnTo>
                      <a:pt x="54" y="8"/>
                    </a:lnTo>
                    <a:lnTo>
                      <a:pt x="59" y="10"/>
                    </a:lnTo>
                    <a:lnTo>
                      <a:pt x="63" y="11"/>
                    </a:lnTo>
                    <a:lnTo>
                      <a:pt x="68" y="12"/>
                    </a:lnTo>
                    <a:lnTo>
                      <a:pt x="72" y="14"/>
                    </a:lnTo>
                    <a:lnTo>
                      <a:pt x="78" y="15"/>
                    </a:lnTo>
                    <a:lnTo>
                      <a:pt x="83" y="16"/>
                    </a:lnTo>
                    <a:lnTo>
                      <a:pt x="90" y="18"/>
                    </a:lnTo>
                    <a:lnTo>
                      <a:pt x="103" y="20"/>
                    </a:lnTo>
                    <a:lnTo>
                      <a:pt x="116" y="23"/>
                    </a:lnTo>
                    <a:lnTo>
                      <a:pt x="128" y="24"/>
                    </a:lnTo>
                    <a:lnTo>
                      <a:pt x="142" y="27"/>
                    </a:lnTo>
                    <a:lnTo>
                      <a:pt x="152" y="28"/>
                    </a:lnTo>
                    <a:lnTo>
                      <a:pt x="164" y="30"/>
                    </a:lnTo>
                    <a:lnTo>
                      <a:pt x="176" y="31"/>
                    </a:lnTo>
                    <a:lnTo>
                      <a:pt x="190" y="32"/>
                    </a:lnTo>
                    <a:lnTo>
                      <a:pt x="202" y="32"/>
                    </a:lnTo>
                    <a:lnTo>
                      <a:pt x="212" y="32"/>
                    </a:lnTo>
                    <a:lnTo>
                      <a:pt x="224" y="34"/>
                    </a:lnTo>
                    <a:lnTo>
                      <a:pt x="238" y="35"/>
                    </a:lnTo>
                    <a:lnTo>
                      <a:pt x="250" y="35"/>
                    </a:lnTo>
                    <a:lnTo>
                      <a:pt x="263" y="36"/>
                    </a:lnTo>
                    <a:lnTo>
                      <a:pt x="276" y="36"/>
                    </a:lnTo>
                    <a:lnTo>
                      <a:pt x="291" y="38"/>
                    </a:lnTo>
                    <a:lnTo>
                      <a:pt x="294" y="38"/>
                    </a:lnTo>
                    <a:lnTo>
                      <a:pt x="296" y="39"/>
                    </a:lnTo>
                    <a:lnTo>
                      <a:pt x="299" y="40"/>
                    </a:lnTo>
                    <a:lnTo>
                      <a:pt x="302" y="43"/>
                    </a:lnTo>
                    <a:lnTo>
                      <a:pt x="303" y="47"/>
                    </a:lnTo>
                    <a:lnTo>
                      <a:pt x="304" y="52"/>
                    </a:lnTo>
                    <a:lnTo>
                      <a:pt x="303" y="58"/>
                    </a:lnTo>
                    <a:lnTo>
                      <a:pt x="300" y="62"/>
                    </a:lnTo>
                    <a:lnTo>
                      <a:pt x="298" y="63"/>
                    </a:lnTo>
                    <a:lnTo>
                      <a:pt x="295" y="64"/>
                    </a:lnTo>
                    <a:lnTo>
                      <a:pt x="292" y="66"/>
                    </a:lnTo>
                    <a:lnTo>
                      <a:pt x="290" y="66"/>
                    </a:lnTo>
                    <a:lnTo>
                      <a:pt x="275" y="64"/>
                    </a:lnTo>
                    <a:lnTo>
                      <a:pt x="260" y="63"/>
                    </a:lnTo>
                    <a:lnTo>
                      <a:pt x="247" y="63"/>
                    </a:lnTo>
                    <a:lnTo>
                      <a:pt x="235" y="62"/>
                    </a:lnTo>
                    <a:lnTo>
                      <a:pt x="222" y="60"/>
                    </a:lnTo>
                    <a:lnTo>
                      <a:pt x="210" y="58"/>
                    </a:lnTo>
                    <a:lnTo>
                      <a:pt x="199" y="56"/>
                    </a:lnTo>
                    <a:lnTo>
                      <a:pt x="187" y="55"/>
                    </a:lnTo>
                    <a:lnTo>
                      <a:pt x="174" y="52"/>
                    </a:lnTo>
                    <a:lnTo>
                      <a:pt x="162" y="51"/>
                    </a:lnTo>
                    <a:lnTo>
                      <a:pt x="150" y="48"/>
                    </a:lnTo>
                    <a:lnTo>
                      <a:pt x="139" y="47"/>
                    </a:lnTo>
                    <a:lnTo>
                      <a:pt x="126" y="44"/>
                    </a:lnTo>
                    <a:lnTo>
                      <a:pt x="112" y="42"/>
                    </a:lnTo>
                    <a:lnTo>
                      <a:pt x="99" y="39"/>
                    </a:lnTo>
                    <a:lnTo>
                      <a:pt x="86" y="36"/>
                    </a:lnTo>
                    <a:lnTo>
                      <a:pt x="79" y="35"/>
                    </a:lnTo>
                    <a:lnTo>
                      <a:pt x="75" y="32"/>
                    </a:lnTo>
                    <a:lnTo>
                      <a:pt x="70" y="31"/>
                    </a:lnTo>
                    <a:lnTo>
                      <a:pt x="66" y="30"/>
                    </a:lnTo>
                    <a:lnTo>
                      <a:pt x="60" y="28"/>
                    </a:lnTo>
                    <a:lnTo>
                      <a:pt x="55" y="27"/>
                    </a:lnTo>
                    <a:lnTo>
                      <a:pt x="51" y="26"/>
                    </a:lnTo>
                    <a:lnTo>
                      <a:pt x="47" y="24"/>
                    </a:lnTo>
                    <a:lnTo>
                      <a:pt x="43" y="23"/>
                    </a:lnTo>
                    <a:lnTo>
                      <a:pt x="39" y="22"/>
                    </a:lnTo>
                    <a:lnTo>
                      <a:pt x="34" y="22"/>
                    </a:lnTo>
                    <a:lnTo>
                      <a:pt x="30" y="20"/>
                    </a:lnTo>
                    <a:lnTo>
                      <a:pt x="24" y="19"/>
                    </a:lnTo>
                    <a:lnTo>
                      <a:pt x="19" y="19"/>
                    </a:lnTo>
                    <a:lnTo>
                      <a:pt x="14" y="18"/>
                    </a:lnTo>
                    <a:lnTo>
                      <a:pt x="10" y="18"/>
                    </a:lnTo>
                    <a:lnTo>
                      <a:pt x="4" y="16"/>
                    </a:lnTo>
                    <a:lnTo>
                      <a:pt x="1" y="15"/>
                    </a:lnTo>
                    <a:lnTo>
                      <a:pt x="0" y="11"/>
                    </a:lnTo>
                    <a:lnTo>
                      <a:pt x="0" y="8"/>
                    </a:lnTo>
                    <a:lnTo>
                      <a:pt x="1" y="4"/>
                    </a:lnTo>
                    <a:lnTo>
                      <a:pt x="3" y="2"/>
                    </a:lnTo>
                    <a:lnTo>
                      <a:pt x="5"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3" name="Freeform 120"/>
              <p:cNvSpPr>
                <a:spLocks/>
              </p:cNvSpPr>
              <p:nvPr/>
            </p:nvSpPr>
            <p:spPr bwMode="auto">
              <a:xfrm>
                <a:off x="3558" y="2349"/>
                <a:ext cx="36" cy="284"/>
              </a:xfrm>
              <a:custGeom>
                <a:avLst/>
                <a:gdLst>
                  <a:gd name="T0" fmla="*/ 36 w 36"/>
                  <a:gd name="T1" fmla="*/ 9 h 284"/>
                  <a:gd name="T2" fmla="*/ 32 w 36"/>
                  <a:gd name="T3" fmla="*/ 27 h 284"/>
                  <a:gd name="T4" fmla="*/ 31 w 36"/>
                  <a:gd name="T5" fmla="*/ 44 h 284"/>
                  <a:gd name="T6" fmla="*/ 28 w 36"/>
                  <a:gd name="T7" fmla="*/ 61 h 284"/>
                  <a:gd name="T8" fmla="*/ 27 w 36"/>
                  <a:gd name="T9" fmla="*/ 79 h 284"/>
                  <a:gd name="T10" fmla="*/ 25 w 36"/>
                  <a:gd name="T11" fmla="*/ 95 h 284"/>
                  <a:gd name="T12" fmla="*/ 24 w 36"/>
                  <a:gd name="T13" fmla="*/ 112 h 284"/>
                  <a:gd name="T14" fmla="*/ 23 w 36"/>
                  <a:gd name="T15" fmla="*/ 128 h 284"/>
                  <a:gd name="T16" fmla="*/ 23 w 36"/>
                  <a:gd name="T17" fmla="*/ 146 h 284"/>
                  <a:gd name="T18" fmla="*/ 23 w 36"/>
                  <a:gd name="T19" fmla="*/ 162 h 284"/>
                  <a:gd name="T20" fmla="*/ 23 w 36"/>
                  <a:gd name="T21" fmla="*/ 178 h 284"/>
                  <a:gd name="T22" fmla="*/ 23 w 36"/>
                  <a:gd name="T23" fmla="*/ 195 h 284"/>
                  <a:gd name="T24" fmla="*/ 24 w 36"/>
                  <a:gd name="T25" fmla="*/ 211 h 284"/>
                  <a:gd name="T26" fmla="*/ 24 w 36"/>
                  <a:gd name="T27" fmla="*/ 228 h 284"/>
                  <a:gd name="T28" fmla="*/ 25 w 36"/>
                  <a:gd name="T29" fmla="*/ 244 h 284"/>
                  <a:gd name="T30" fmla="*/ 27 w 36"/>
                  <a:gd name="T31" fmla="*/ 262 h 284"/>
                  <a:gd name="T32" fmla="*/ 28 w 36"/>
                  <a:gd name="T33" fmla="*/ 280 h 284"/>
                  <a:gd name="T34" fmla="*/ 27 w 36"/>
                  <a:gd name="T35" fmla="*/ 282 h 284"/>
                  <a:gd name="T36" fmla="*/ 24 w 36"/>
                  <a:gd name="T37" fmla="*/ 284 h 284"/>
                  <a:gd name="T38" fmla="*/ 19 w 36"/>
                  <a:gd name="T39" fmla="*/ 284 h 284"/>
                  <a:gd name="T40" fmla="*/ 15 w 36"/>
                  <a:gd name="T41" fmla="*/ 283 h 284"/>
                  <a:gd name="T42" fmla="*/ 9 w 36"/>
                  <a:gd name="T43" fmla="*/ 280 h 284"/>
                  <a:gd name="T44" fmla="*/ 5 w 36"/>
                  <a:gd name="T45" fmla="*/ 276 h 284"/>
                  <a:gd name="T46" fmla="*/ 4 w 36"/>
                  <a:gd name="T47" fmla="*/ 274 h 284"/>
                  <a:gd name="T48" fmla="*/ 3 w 36"/>
                  <a:gd name="T49" fmla="*/ 271 h 284"/>
                  <a:gd name="T50" fmla="*/ 3 w 36"/>
                  <a:gd name="T51" fmla="*/ 267 h 284"/>
                  <a:gd name="T52" fmla="*/ 4 w 36"/>
                  <a:gd name="T53" fmla="*/ 264 h 284"/>
                  <a:gd name="T54" fmla="*/ 3 w 36"/>
                  <a:gd name="T55" fmla="*/ 246 h 284"/>
                  <a:gd name="T56" fmla="*/ 1 w 36"/>
                  <a:gd name="T57" fmla="*/ 230 h 284"/>
                  <a:gd name="T58" fmla="*/ 0 w 36"/>
                  <a:gd name="T59" fmla="*/ 212 h 284"/>
                  <a:gd name="T60" fmla="*/ 0 w 36"/>
                  <a:gd name="T61" fmla="*/ 198 h 284"/>
                  <a:gd name="T62" fmla="*/ 0 w 36"/>
                  <a:gd name="T63" fmla="*/ 183 h 284"/>
                  <a:gd name="T64" fmla="*/ 0 w 36"/>
                  <a:gd name="T65" fmla="*/ 167 h 284"/>
                  <a:gd name="T66" fmla="*/ 1 w 36"/>
                  <a:gd name="T67" fmla="*/ 154 h 284"/>
                  <a:gd name="T68" fmla="*/ 3 w 36"/>
                  <a:gd name="T69" fmla="*/ 139 h 284"/>
                  <a:gd name="T70" fmla="*/ 3 w 36"/>
                  <a:gd name="T71" fmla="*/ 124 h 284"/>
                  <a:gd name="T72" fmla="*/ 5 w 36"/>
                  <a:gd name="T73" fmla="*/ 110 h 284"/>
                  <a:gd name="T74" fmla="*/ 7 w 36"/>
                  <a:gd name="T75" fmla="*/ 95 h 284"/>
                  <a:gd name="T76" fmla="*/ 8 w 36"/>
                  <a:gd name="T77" fmla="*/ 79 h 284"/>
                  <a:gd name="T78" fmla="*/ 11 w 36"/>
                  <a:gd name="T79" fmla="*/ 64 h 284"/>
                  <a:gd name="T80" fmla="*/ 13 w 36"/>
                  <a:gd name="T81" fmla="*/ 47 h 284"/>
                  <a:gd name="T82" fmla="*/ 16 w 36"/>
                  <a:gd name="T83" fmla="*/ 29 h 284"/>
                  <a:gd name="T84" fmla="*/ 19 w 36"/>
                  <a:gd name="T85" fmla="*/ 12 h 284"/>
                  <a:gd name="T86" fmla="*/ 20 w 36"/>
                  <a:gd name="T87" fmla="*/ 7 h 284"/>
                  <a:gd name="T88" fmla="*/ 23 w 36"/>
                  <a:gd name="T89" fmla="*/ 4 h 284"/>
                  <a:gd name="T90" fmla="*/ 25 w 36"/>
                  <a:gd name="T91" fmla="*/ 1 h 284"/>
                  <a:gd name="T92" fmla="*/ 28 w 36"/>
                  <a:gd name="T93" fmla="*/ 0 h 284"/>
                  <a:gd name="T94" fmla="*/ 32 w 36"/>
                  <a:gd name="T95" fmla="*/ 0 h 284"/>
                  <a:gd name="T96" fmla="*/ 33 w 36"/>
                  <a:gd name="T97" fmla="*/ 1 h 284"/>
                  <a:gd name="T98" fmla="*/ 35 w 36"/>
                  <a:gd name="T99" fmla="*/ 4 h 284"/>
                  <a:gd name="T100" fmla="*/ 36 w 36"/>
                  <a:gd name="T101" fmla="*/ 9 h 284"/>
                  <a:gd name="T102" fmla="*/ 36 w 36"/>
                  <a:gd name="T103" fmla="*/ 9 h 2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 h="284">
                    <a:moveTo>
                      <a:pt x="36" y="9"/>
                    </a:moveTo>
                    <a:lnTo>
                      <a:pt x="32" y="27"/>
                    </a:lnTo>
                    <a:lnTo>
                      <a:pt x="31" y="44"/>
                    </a:lnTo>
                    <a:lnTo>
                      <a:pt x="28" y="61"/>
                    </a:lnTo>
                    <a:lnTo>
                      <a:pt x="27" y="79"/>
                    </a:lnTo>
                    <a:lnTo>
                      <a:pt x="25" y="95"/>
                    </a:lnTo>
                    <a:lnTo>
                      <a:pt x="24" y="112"/>
                    </a:lnTo>
                    <a:lnTo>
                      <a:pt x="23" y="128"/>
                    </a:lnTo>
                    <a:lnTo>
                      <a:pt x="23" y="146"/>
                    </a:lnTo>
                    <a:lnTo>
                      <a:pt x="23" y="162"/>
                    </a:lnTo>
                    <a:lnTo>
                      <a:pt x="23" y="178"/>
                    </a:lnTo>
                    <a:lnTo>
                      <a:pt x="23" y="195"/>
                    </a:lnTo>
                    <a:lnTo>
                      <a:pt x="24" y="211"/>
                    </a:lnTo>
                    <a:lnTo>
                      <a:pt x="24" y="228"/>
                    </a:lnTo>
                    <a:lnTo>
                      <a:pt x="25" y="244"/>
                    </a:lnTo>
                    <a:lnTo>
                      <a:pt x="27" y="262"/>
                    </a:lnTo>
                    <a:lnTo>
                      <a:pt x="28" y="280"/>
                    </a:lnTo>
                    <a:lnTo>
                      <a:pt x="27" y="282"/>
                    </a:lnTo>
                    <a:lnTo>
                      <a:pt x="24" y="284"/>
                    </a:lnTo>
                    <a:lnTo>
                      <a:pt x="19" y="284"/>
                    </a:lnTo>
                    <a:lnTo>
                      <a:pt x="15" y="283"/>
                    </a:lnTo>
                    <a:lnTo>
                      <a:pt x="9" y="280"/>
                    </a:lnTo>
                    <a:lnTo>
                      <a:pt x="5" y="276"/>
                    </a:lnTo>
                    <a:lnTo>
                      <a:pt x="4" y="274"/>
                    </a:lnTo>
                    <a:lnTo>
                      <a:pt x="3" y="271"/>
                    </a:lnTo>
                    <a:lnTo>
                      <a:pt x="3" y="267"/>
                    </a:lnTo>
                    <a:lnTo>
                      <a:pt x="4" y="264"/>
                    </a:lnTo>
                    <a:lnTo>
                      <a:pt x="3" y="246"/>
                    </a:lnTo>
                    <a:lnTo>
                      <a:pt x="1" y="230"/>
                    </a:lnTo>
                    <a:lnTo>
                      <a:pt x="0" y="212"/>
                    </a:lnTo>
                    <a:lnTo>
                      <a:pt x="0" y="198"/>
                    </a:lnTo>
                    <a:lnTo>
                      <a:pt x="0" y="183"/>
                    </a:lnTo>
                    <a:lnTo>
                      <a:pt x="0" y="167"/>
                    </a:lnTo>
                    <a:lnTo>
                      <a:pt x="1" y="154"/>
                    </a:lnTo>
                    <a:lnTo>
                      <a:pt x="3" y="139"/>
                    </a:lnTo>
                    <a:lnTo>
                      <a:pt x="3" y="124"/>
                    </a:lnTo>
                    <a:lnTo>
                      <a:pt x="5" y="110"/>
                    </a:lnTo>
                    <a:lnTo>
                      <a:pt x="7" y="95"/>
                    </a:lnTo>
                    <a:lnTo>
                      <a:pt x="8" y="79"/>
                    </a:lnTo>
                    <a:lnTo>
                      <a:pt x="11" y="64"/>
                    </a:lnTo>
                    <a:lnTo>
                      <a:pt x="13" y="47"/>
                    </a:lnTo>
                    <a:lnTo>
                      <a:pt x="16" y="29"/>
                    </a:lnTo>
                    <a:lnTo>
                      <a:pt x="19" y="12"/>
                    </a:lnTo>
                    <a:lnTo>
                      <a:pt x="20" y="7"/>
                    </a:lnTo>
                    <a:lnTo>
                      <a:pt x="23" y="4"/>
                    </a:lnTo>
                    <a:lnTo>
                      <a:pt x="25" y="1"/>
                    </a:lnTo>
                    <a:lnTo>
                      <a:pt x="28" y="0"/>
                    </a:lnTo>
                    <a:lnTo>
                      <a:pt x="32" y="0"/>
                    </a:lnTo>
                    <a:lnTo>
                      <a:pt x="33" y="1"/>
                    </a:lnTo>
                    <a:lnTo>
                      <a:pt x="35" y="4"/>
                    </a:lnTo>
                    <a:lnTo>
                      <a:pt x="3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4" name="Freeform 121"/>
              <p:cNvSpPr>
                <a:spLocks/>
              </p:cNvSpPr>
              <p:nvPr/>
            </p:nvSpPr>
            <p:spPr bwMode="auto">
              <a:xfrm>
                <a:off x="3292" y="2413"/>
                <a:ext cx="105" cy="60"/>
              </a:xfrm>
              <a:custGeom>
                <a:avLst/>
                <a:gdLst>
                  <a:gd name="T0" fmla="*/ 7 w 105"/>
                  <a:gd name="T1" fmla="*/ 43 h 60"/>
                  <a:gd name="T2" fmla="*/ 14 w 105"/>
                  <a:gd name="T3" fmla="*/ 42 h 60"/>
                  <a:gd name="T4" fmla="*/ 19 w 105"/>
                  <a:gd name="T5" fmla="*/ 40 h 60"/>
                  <a:gd name="T6" fmla="*/ 25 w 105"/>
                  <a:gd name="T7" fmla="*/ 38 h 60"/>
                  <a:gd name="T8" fmla="*/ 31 w 105"/>
                  <a:gd name="T9" fmla="*/ 36 h 60"/>
                  <a:gd name="T10" fmla="*/ 35 w 105"/>
                  <a:gd name="T11" fmla="*/ 32 h 60"/>
                  <a:gd name="T12" fmla="*/ 41 w 105"/>
                  <a:gd name="T13" fmla="*/ 30 h 60"/>
                  <a:gd name="T14" fmla="*/ 45 w 105"/>
                  <a:gd name="T15" fmla="*/ 27 h 60"/>
                  <a:gd name="T16" fmla="*/ 50 w 105"/>
                  <a:gd name="T17" fmla="*/ 24 h 60"/>
                  <a:gd name="T18" fmla="*/ 55 w 105"/>
                  <a:gd name="T19" fmla="*/ 21 h 60"/>
                  <a:gd name="T20" fmla="*/ 59 w 105"/>
                  <a:gd name="T21" fmla="*/ 17 h 60"/>
                  <a:gd name="T22" fmla="*/ 65 w 105"/>
                  <a:gd name="T23" fmla="*/ 15 h 60"/>
                  <a:gd name="T24" fmla="*/ 70 w 105"/>
                  <a:gd name="T25" fmla="*/ 12 h 60"/>
                  <a:gd name="T26" fmla="*/ 74 w 105"/>
                  <a:gd name="T27" fmla="*/ 8 h 60"/>
                  <a:gd name="T28" fmla="*/ 81 w 105"/>
                  <a:gd name="T29" fmla="*/ 5 h 60"/>
                  <a:gd name="T30" fmla="*/ 86 w 105"/>
                  <a:gd name="T31" fmla="*/ 3 h 60"/>
                  <a:gd name="T32" fmla="*/ 93 w 105"/>
                  <a:gd name="T33" fmla="*/ 0 h 60"/>
                  <a:gd name="T34" fmla="*/ 95 w 105"/>
                  <a:gd name="T35" fmla="*/ 0 h 60"/>
                  <a:gd name="T36" fmla="*/ 98 w 105"/>
                  <a:gd name="T37" fmla="*/ 1 h 60"/>
                  <a:gd name="T38" fmla="*/ 101 w 105"/>
                  <a:gd name="T39" fmla="*/ 3 h 60"/>
                  <a:gd name="T40" fmla="*/ 103 w 105"/>
                  <a:gd name="T41" fmla="*/ 7 h 60"/>
                  <a:gd name="T42" fmla="*/ 105 w 105"/>
                  <a:gd name="T43" fmla="*/ 11 h 60"/>
                  <a:gd name="T44" fmla="*/ 105 w 105"/>
                  <a:gd name="T45" fmla="*/ 15 h 60"/>
                  <a:gd name="T46" fmla="*/ 102 w 105"/>
                  <a:gd name="T47" fmla="*/ 17 h 60"/>
                  <a:gd name="T48" fmla="*/ 98 w 105"/>
                  <a:gd name="T49" fmla="*/ 20 h 60"/>
                  <a:gd name="T50" fmla="*/ 91 w 105"/>
                  <a:gd name="T51" fmla="*/ 23 h 60"/>
                  <a:gd name="T52" fmla="*/ 85 w 105"/>
                  <a:gd name="T53" fmla="*/ 26 h 60"/>
                  <a:gd name="T54" fmla="*/ 79 w 105"/>
                  <a:gd name="T55" fmla="*/ 28 h 60"/>
                  <a:gd name="T56" fmla="*/ 74 w 105"/>
                  <a:gd name="T57" fmla="*/ 31 h 60"/>
                  <a:gd name="T58" fmla="*/ 69 w 105"/>
                  <a:gd name="T59" fmla="*/ 34 h 60"/>
                  <a:gd name="T60" fmla="*/ 65 w 105"/>
                  <a:gd name="T61" fmla="*/ 36 h 60"/>
                  <a:gd name="T62" fmla="*/ 59 w 105"/>
                  <a:gd name="T63" fmla="*/ 39 h 60"/>
                  <a:gd name="T64" fmla="*/ 55 w 105"/>
                  <a:gd name="T65" fmla="*/ 43 h 60"/>
                  <a:gd name="T66" fmla="*/ 50 w 105"/>
                  <a:gd name="T67" fmla="*/ 44 h 60"/>
                  <a:gd name="T68" fmla="*/ 45 w 105"/>
                  <a:gd name="T69" fmla="*/ 47 h 60"/>
                  <a:gd name="T70" fmla="*/ 41 w 105"/>
                  <a:gd name="T71" fmla="*/ 50 h 60"/>
                  <a:gd name="T72" fmla="*/ 35 w 105"/>
                  <a:gd name="T73" fmla="*/ 52 h 60"/>
                  <a:gd name="T74" fmla="*/ 30 w 105"/>
                  <a:gd name="T75" fmla="*/ 55 h 60"/>
                  <a:gd name="T76" fmla="*/ 25 w 105"/>
                  <a:gd name="T77" fmla="*/ 56 h 60"/>
                  <a:gd name="T78" fmla="*/ 18 w 105"/>
                  <a:gd name="T79" fmla="*/ 59 h 60"/>
                  <a:gd name="T80" fmla="*/ 11 w 105"/>
                  <a:gd name="T81" fmla="*/ 60 h 60"/>
                  <a:gd name="T82" fmla="*/ 7 w 105"/>
                  <a:gd name="T83" fmla="*/ 60 h 60"/>
                  <a:gd name="T84" fmla="*/ 4 w 105"/>
                  <a:gd name="T85" fmla="*/ 59 h 60"/>
                  <a:gd name="T86" fmla="*/ 2 w 105"/>
                  <a:gd name="T87" fmla="*/ 56 h 60"/>
                  <a:gd name="T88" fmla="*/ 0 w 105"/>
                  <a:gd name="T89" fmla="*/ 54 h 60"/>
                  <a:gd name="T90" fmla="*/ 0 w 105"/>
                  <a:gd name="T91" fmla="*/ 50 h 60"/>
                  <a:gd name="T92" fmla="*/ 2 w 105"/>
                  <a:gd name="T93" fmla="*/ 47 h 60"/>
                  <a:gd name="T94" fmla="*/ 3 w 105"/>
                  <a:gd name="T95" fmla="*/ 44 h 60"/>
                  <a:gd name="T96" fmla="*/ 7 w 105"/>
                  <a:gd name="T97" fmla="*/ 43 h 60"/>
                  <a:gd name="T98" fmla="*/ 7 w 105"/>
                  <a:gd name="T99" fmla="*/ 43 h 6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5" h="60">
                    <a:moveTo>
                      <a:pt x="7" y="43"/>
                    </a:moveTo>
                    <a:lnTo>
                      <a:pt x="14" y="42"/>
                    </a:lnTo>
                    <a:lnTo>
                      <a:pt x="19" y="40"/>
                    </a:lnTo>
                    <a:lnTo>
                      <a:pt x="25" y="38"/>
                    </a:lnTo>
                    <a:lnTo>
                      <a:pt x="31" y="36"/>
                    </a:lnTo>
                    <a:lnTo>
                      <a:pt x="35" y="32"/>
                    </a:lnTo>
                    <a:lnTo>
                      <a:pt x="41" y="30"/>
                    </a:lnTo>
                    <a:lnTo>
                      <a:pt x="45" y="27"/>
                    </a:lnTo>
                    <a:lnTo>
                      <a:pt x="50" y="24"/>
                    </a:lnTo>
                    <a:lnTo>
                      <a:pt x="55" y="21"/>
                    </a:lnTo>
                    <a:lnTo>
                      <a:pt x="59" y="17"/>
                    </a:lnTo>
                    <a:lnTo>
                      <a:pt x="65" y="15"/>
                    </a:lnTo>
                    <a:lnTo>
                      <a:pt x="70" y="12"/>
                    </a:lnTo>
                    <a:lnTo>
                      <a:pt x="74" y="8"/>
                    </a:lnTo>
                    <a:lnTo>
                      <a:pt x="81" y="5"/>
                    </a:lnTo>
                    <a:lnTo>
                      <a:pt x="86" y="3"/>
                    </a:lnTo>
                    <a:lnTo>
                      <a:pt x="93" y="0"/>
                    </a:lnTo>
                    <a:lnTo>
                      <a:pt x="95" y="0"/>
                    </a:lnTo>
                    <a:lnTo>
                      <a:pt x="98" y="1"/>
                    </a:lnTo>
                    <a:lnTo>
                      <a:pt x="101" y="3"/>
                    </a:lnTo>
                    <a:lnTo>
                      <a:pt x="103" y="7"/>
                    </a:lnTo>
                    <a:lnTo>
                      <a:pt x="105" y="11"/>
                    </a:lnTo>
                    <a:lnTo>
                      <a:pt x="105" y="15"/>
                    </a:lnTo>
                    <a:lnTo>
                      <a:pt x="102" y="17"/>
                    </a:lnTo>
                    <a:lnTo>
                      <a:pt x="98" y="20"/>
                    </a:lnTo>
                    <a:lnTo>
                      <a:pt x="91" y="23"/>
                    </a:lnTo>
                    <a:lnTo>
                      <a:pt x="85" y="26"/>
                    </a:lnTo>
                    <a:lnTo>
                      <a:pt x="79" y="28"/>
                    </a:lnTo>
                    <a:lnTo>
                      <a:pt x="74" y="31"/>
                    </a:lnTo>
                    <a:lnTo>
                      <a:pt x="69" y="34"/>
                    </a:lnTo>
                    <a:lnTo>
                      <a:pt x="65" y="36"/>
                    </a:lnTo>
                    <a:lnTo>
                      <a:pt x="59" y="39"/>
                    </a:lnTo>
                    <a:lnTo>
                      <a:pt x="55" y="43"/>
                    </a:lnTo>
                    <a:lnTo>
                      <a:pt x="50" y="44"/>
                    </a:lnTo>
                    <a:lnTo>
                      <a:pt x="45" y="47"/>
                    </a:lnTo>
                    <a:lnTo>
                      <a:pt x="41" y="50"/>
                    </a:lnTo>
                    <a:lnTo>
                      <a:pt x="35" y="52"/>
                    </a:lnTo>
                    <a:lnTo>
                      <a:pt x="30" y="55"/>
                    </a:lnTo>
                    <a:lnTo>
                      <a:pt x="25" y="56"/>
                    </a:lnTo>
                    <a:lnTo>
                      <a:pt x="18" y="59"/>
                    </a:lnTo>
                    <a:lnTo>
                      <a:pt x="11" y="60"/>
                    </a:lnTo>
                    <a:lnTo>
                      <a:pt x="7" y="60"/>
                    </a:lnTo>
                    <a:lnTo>
                      <a:pt x="4" y="59"/>
                    </a:lnTo>
                    <a:lnTo>
                      <a:pt x="2" y="56"/>
                    </a:lnTo>
                    <a:lnTo>
                      <a:pt x="0" y="54"/>
                    </a:lnTo>
                    <a:lnTo>
                      <a:pt x="0" y="50"/>
                    </a:lnTo>
                    <a:lnTo>
                      <a:pt x="2" y="47"/>
                    </a:lnTo>
                    <a:lnTo>
                      <a:pt x="3" y="44"/>
                    </a:lnTo>
                    <a:lnTo>
                      <a:pt x="7"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5" name="Freeform 122"/>
              <p:cNvSpPr>
                <a:spLocks/>
              </p:cNvSpPr>
              <p:nvPr/>
            </p:nvSpPr>
            <p:spPr bwMode="auto">
              <a:xfrm>
                <a:off x="3387" y="2425"/>
                <a:ext cx="11" cy="9"/>
              </a:xfrm>
              <a:custGeom>
                <a:avLst/>
                <a:gdLst>
                  <a:gd name="T0" fmla="*/ 0 w 11"/>
                  <a:gd name="T1" fmla="*/ 5 h 9"/>
                  <a:gd name="T2" fmla="*/ 2 w 11"/>
                  <a:gd name="T3" fmla="*/ 1 h 9"/>
                  <a:gd name="T4" fmla="*/ 6 w 11"/>
                  <a:gd name="T5" fmla="*/ 0 h 9"/>
                  <a:gd name="T6" fmla="*/ 10 w 11"/>
                  <a:gd name="T7" fmla="*/ 1 h 9"/>
                  <a:gd name="T8" fmla="*/ 11 w 11"/>
                  <a:gd name="T9" fmla="*/ 5 h 9"/>
                  <a:gd name="T10" fmla="*/ 10 w 11"/>
                  <a:gd name="T11" fmla="*/ 8 h 9"/>
                  <a:gd name="T12" fmla="*/ 6 w 11"/>
                  <a:gd name="T13" fmla="*/ 9 h 9"/>
                  <a:gd name="T14" fmla="*/ 2 w 11"/>
                  <a:gd name="T15" fmla="*/ 8 h 9"/>
                  <a:gd name="T16" fmla="*/ 0 w 11"/>
                  <a:gd name="T17" fmla="*/ 5 h 9"/>
                  <a:gd name="T18" fmla="*/ 0 w 11"/>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9">
                    <a:moveTo>
                      <a:pt x="0" y="5"/>
                    </a:moveTo>
                    <a:lnTo>
                      <a:pt x="2" y="1"/>
                    </a:lnTo>
                    <a:lnTo>
                      <a:pt x="6" y="0"/>
                    </a:lnTo>
                    <a:lnTo>
                      <a:pt x="10" y="1"/>
                    </a:lnTo>
                    <a:lnTo>
                      <a:pt x="11" y="5"/>
                    </a:lnTo>
                    <a:lnTo>
                      <a:pt x="10" y="8"/>
                    </a:lnTo>
                    <a:lnTo>
                      <a:pt x="6" y="9"/>
                    </a:lnTo>
                    <a:lnTo>
                      <a:pt x="2" y="8"/>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6" name="Freeform 123"/>
              <p:cNvSpPr>
                <a:spLocks/>
              </p:cNvSpPr>
              <p:nvPr/>
            </p:nvSpPr>
            <p:spPr bwMode="auto">
              <a:xfrm>
                <a:off x="3374" y="2381"/>
                <a:ext cx="107" cy="103"/>
              </a:xfrm>
              <a:custGeom>
                <a:avLst/>
                <a:gdLst>
                  <a:gd name="T0" fmla="*/ 20 w 107"/>
                  <a:gd name="T1" fmla="*/ 36 h 103"/>
                  <a:gd name="T2" fmla="*/ 23 w 107"/>
                  <a:gd name="T3" fmla="*/ 43 h 103"/>
                  <a:gd name="T4" fmla="*/ 25 w 107"/>
                  <a:gd name="T5" fmla="*/ 49 h 103"/>
                  <a:gd name="T6" fmla="*/ 27 w 107"/>
                  <a:gd name="T7" fmla="*/ 58 h 103"/>
                  <a:gd name="T8" fmla="*/ 29 w 107"/>
                  <a:gd name="T9" fmla="*/ 64 h 103"/>
                  <a:gd name="T10" fmla="*/ 32 w 107"/>
                  <a:gd name="T11" fmla="*/ 71 h 103"/>
                  <a:gd name="T12" fmla="*/ 35 w 107"/>
                  <a:gd name="T13" fmla="*/ 79 h 103"/>
                  <a:gd name="T14" fmla="*/ 39 w 107"/>
                  <a:gd name="T15" fmla="*/ 86 h 103"/>
                  <a:gd name="T16" fmla="*/ 43 w 107"/>
                  <a:gd name="T17" fmla="*/ 88 h 103"/>
                  <a:gd name="T18" fmla="*/ 48 w 107"/>
                  <a:gd name="T19" fmla="*/ 84 h 103"/>
                  <a:gd name="T20" fmla="*/ 53 w 107"/>
                  <a:gd name="T21" fmla="*/ 75 h 103"/>
                  <a:gd name="T22" fmla="*/ 61 w 107"/>
                  <a:gd name="T23" fmla="*/ 63 h 103"/>
                  <a:gd name="T24" fmla="*/ 71 w 107"/>
                  <a:gd name="T25" fmla="*/ 48 h 103"/>
                  <a:gd name="T26" fmla="*/ 79 w 107"/>
                  <a:gd name="T27" fmla="*/ 33 h 103"/>
                  <a:gd name="T28" fmla="*/ 84 w 107"/>
                  <a:gd name="T29" fmla="*/ 19 h 103"/>
                  <a:gd name="T30" fmla="*/ 91 w 107"/>
                  <a:gd name="T31" fmla="*/ 8 h 103"/>
                  <a:gd name="T32" fmla="*/ 95 w 107"/>
                  <a:gd name="T33" fmla="*/ 3 h 103"/>
                  <a:gd name="T34" fmla="*/ 100 w 107"/>
                  <a:gd name="T35" fmla="*/ 0 h 103"/>
                  <a:gd name="T36" fmla="*/ 105 w 107"/>
                  <a:gd name="T37" fmla="*/ 3 h 103"/>
                  <a:gd name="T38" fmla="*/ 107 w 107"/>
                  <a:gd name="T39" fmla="*/ 9 h 103"/>
                  <a:gd name="T40" fmla="*/ 104 w 107"/>
                  <a:gd name="T41" fmla="*/ 16 h 103"/>
                  <a:gd name="T42" fmla="*/ 99 w 107"/>
                  <a:gd name="T43" fmla="*/ 28 h 103"/>
                  <a:gd name="T44" fmla="*/ 88 w 107"/>
                  <a:gd name="T45" fmla="*/ 43 h 103"/>
                  <a:gd name="T46" fmla="*/ 77 w 107"/>
                  <a:gd name="T47" fmla="*/ 59 h 103"/>
                  <a:gd name="T48" fmla="*/ 65 w 107"/>
                  <a:gd name="T49" fmla="*/ 75 h 103"/>
                  <a:gd name="T50" fmla="*/ 55 w 107"/>
                  <a:gd name="T51" fmla="*/ 90 h 103"/>
                  <a:gd name="T52" fmla="*/ 45 w 107"/>
                  <a:gd name="T53" fmla="*/ 99 h 103"/>
                  <a:gd name="T54" fmla="*/ 40 w 107"/>
                  <a:gd name="T55" fmla="*/ 103 h 103"/>
                  <a:gd name="T56" fmla="*/ 35 w 107"/>
                  <a:gd name="T57" fmla="*/ 99 h 103"/>
                  <a:gd name="T58" fmla="*/ 31 w 107"/>
                  <a:gd name="T59" fmla="*/ 91 h 103"/>
                  <a:gd name="T60" fmla="*/ 25 w 107"/>
                  <a:gd name="T61" fmla="*/ 84 h 103"/>
                  <a:gd name="T62" fmla="*/ 20 w 107"/>
                  <a:gd name="T63" fmla="*/ 78 h 103"/>
                  <a:gd name="T64" fmla="*/ 16 w 107"/>
                  <a:gd name="T65" fmla="*/ 71 h 103"/>
                  <a:gd name="T66" fmla="*/ 11 w 107"/>
                  <a:gd name="T67" fmla="*/ 63 h 103"/>
                  <a:gd name="T68" fmla="*/ 7 w 107"/>
                  <a:gd name="T69" fmla="*/ 56 h 103"/>
                  <a:gd name="T70" fmla="*/ 3 w 107"/>
                  <a:gd name="T71" fmla="*/ 48 h 103"/>
                  <a:gd name="T72" fmla="*/ 0 w 107"/>
                  <a:gd name="T73" fmla="*/ 40 h 103"/>
                  <a:gd name="T74" fmla="*/ 3 w 107"/>
                  <a:gd name="T75" fmla="*/ 32 h 103"/>
                  <a:gd name="T76" fmla="*/ 9 w 107"/>
                  <a:gd name="T77" fmla="*/ 27 h 103"/>
                  <a:gd name="T78" fmla="*/ 16 w 107"/>
                  <a:gd name="T79" fmla="*/ 29 h 103"/>
                  <a:gd name="T80" fmla="*/ 20 w 107"/>
                  <a:gd name="T81" fmla="*/ 3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7" h="103">
                    <a:moveTo>
                      <a:pt x="20" y="32"/>
                    </a:moveTo>
                    <a:lnTo>
                      <a:pt x="20" y="36"/>
                    </a:lnTo>
                    <a:lnTo>
                      <a:pt x="23" y="40"/>
                    </a:lnTo>
                    <a:lnTo>
                      <a:pt x="23" y="43"/>
                    </a:lnTo>
                    <a:lnTo>
                      <a:pt x="25" y="47"/>
                    </a:lnTo>
                    <a:lnTo>
                      <a:pt x="25" y="49"/>
                    </a:lnTo>
                    <a:lnTo>
                      <a:pt x="27" y="53"/>
                    </a:lnTo>
                    <a:lnTo>
                      <a:pt x="27" y="58"/>
                    </a:lnTo>
                    <a:lnTo>
                      <a:pt x="29" y="62"/>
                    </a:lnTo>
                    <a:lnTo>
                      <a:pt x="29" y="64"/>
                    </a:lnTo>
                    <a:lnTo>
                      <a:pt x="31" y="68"/>
                    </a:lnTo>
                    <a:lnTo>
                      <a:pt x="32" y="71"/>
                    </a:lnTo>
                    <a:lnTo>
                      <a:pt x="33" y="75"/>
                    </a:lnTo>
                    <a:lnTo>
                      <a:pt x="35" y="79"/>
                    </a:lnTo>
                    <a:lnTo>
                      <a:pt x="37" y="82"/>
                    </a:lnTo>
                    <a:lnTo>
                      <a:pt x="39" y="86"/>
                    </a:lnTo>
                    <a:lnTo>
                      <a:pt x="41" y="88"/>
                    </a:lnTo>
                    <a:lnTo>
                      <a:pt x="43" y="88"/>
                    </a:lnTo>
                    <a:lnTo>
                      <a:pt x="45" y="87"/>
                    </a:lnTo>
                    <a:lnTo>
                      <a:pt x="48" y="84"/>
                    </a:lnTo>
                    <a:lnTo>
                      <a:pt x="51" y="80"/>
                    </a:lnTo>
                    <a:lnTo>
                      <a:pt x="53" y="75"/>
                    </a:lnTo>
                    <a:lnTo>
                      <a:pt x="59" y="70"/>
                    </a:lnTo>
                    <a:lnTo>
                      <a:pt x="61" y="63"/>
                    </a:lnTo>
                    <a:lnTo>
                      <a:pt x="67" y="56"/>
                    </a:lnTo>
                    <a:lnTo>
                      <a:pt x="71" y="48"/>
                    </a:lnTo>
                    <a:lnTo>
                      <a:pt x="75" y="41"/>
                    </a:lnTo>
                    <a:lnTo>
                      <a:pt x="79" y="33"/>
                    </a:lnTo>
                    <a:lnTo>
                      <a:pt x="81" y="27"/>
                    </a:lnTo>
                    <a:lnTo>
                      <a:pt x="84" y="19"/>
                    </a:lnTo>
                    <a:lnTo>
                      <a:pt x="88" y="13"/>
                    </a:lnTo>
                    <a:lnTo>
                      <a:pt x="91" y="8"/>
                    </a:lnTo>
                    <a:lnTo>
                      <a:pt x="92" y="5"/>
                    </a:lnTo>
                    <a:lnTo>
                      <a:pt x="95" y="3"/>
                    </a:lnTo>
                    <a:lnTo>
                      <a:pt x="97" y="1"/>
                    </a:lnTo>
                    <a:lnTo>
                      <a:pt x="100" y="0"/>
                    </a:lnTo>
                    <a:lnTo>
                      <a:pt x="104" y="3"/>
                    </a:lnTo>
                    <a:lnTo>
                      <a:pt x="105" y="3"/>
                    </a:lnTo>
                    <a:lnTo>
                      <a:pt x="107" y="5"/>
                    </a:lnTo>
                    <a:lnTo>
                      <a:pt x="107" y="9"/>
                    </a:lnTo>
                    <a:lnTo>
                      <a:pt x="107" y="13"/>
                    </a:lnTo>
                    <a:lnTo>
                      <a:pt x="104" y="16"/>
                    </a:lnTo>
                    <a:lnTo>
                      <a:pt x="101" y="21"/>
                    </a:lnTo>
                    <a:lnTo>
                      <a:pt x="99" y="28"/>
                    </a:lnTo>
                    <a:lnTo>
                      <a:pt x="93" y="36"/>
                    </a:lnTo>
                    <a:lnTo>
                      <a:pt x="88" y="43"/>
                    </a:lnTo>
                    <a:lnTo>
                      <a:pt x="84" y="51"/>
                    </a:lnTo>
                    <a:lnTo>
                      <a:pt x="77" y="59"/>
                    </a:lnTo>
                    <a:lnTo>
                      <a:pt x="72" y="68"/>
                    </a:lnTo>
                    <a:lnTo>
                      <a:pt x="65" y="75"/>
                    </a:lnTo>
                    <a:lnTo>
                      <a:pt x="60" y="83"/>
                    </a:lnTo>
                    <a:lnTo>
                      <a:pt x="55" y="90"/>
                    </a:lnTo>
                    <a:lnTo>
                      <a:pt x="51" y="95"/>
                    </a:lnTo>
                    <a:lnTo>
                      <a:pt x="45" y="99"/>
                    </a:lnTo>
                    <a:lnTo>
                      <a:pt x="43" y="102"/>
                    </a:lnTo>
                    <a:lnTo>
                      <a:pt x="40" y="103"/>
                    </a:lnTo>
                    <a:lnTo>
                      <a:pt x="39" y="103"/>
                    </a:lnTo>
                    <a:lnTo>
                      <a:pt x="35" y="99"/>
                    </a:lnTo>
                    <a:lnTo>
                      <a:pt x="33" y="95"/>
                    </a:lnTo>
                    <a:lnTo>
                      <a:pt x="31" y="91"/>
                    </a:lnTo>
                    <a:lnTo>
                      <a:pt x="28" y="88"/>
                    </a:lnTo>
                    <a:lnTo>
                      <a:pt x="25" y="84"/>
                    </a:lnTo>
                    <a:lnTo>
                      <a:pt x="23" y="82"/>
                    </a:lnTo>
                    <a:lnTo>
                      <a:pt x="20" y="78"/>
                    </a:lnTo>
                    <a:lnTo>
                      <a:pt x="19" y="75"/>
                    </a:lnTo>
                    <a:lnTo>
                      <a:pt x="16" y="71"/>
                    </a:lnTo>
                    <a:lnTo>
                      <a:pt x="13" y="67"/>
                    </a:lnTo>
                    <a:lnTo>
                      <a:pt x="11" y="63"/>
                    </a:lnTo>
                    <a:lnTo>
                      <a:pt x="9" y="60"/>
                    </a:lnTo>
                    <a:lnTo>
                      <a:pt x="7" y="56"/>
                    </a:lnTo>
                    <a:lnTo>
                      <a:pt x="4" y="52"/>
                    </a:lnTo>
                    <a:lnTo>
                      <a:pt x="3" y="48"/>
                    </a:lnTo>
                    <a:lnTo>
                      <a:pt x="1" y="44"/>
                    </a:lnTo>
                    <a:lnTo>
                      <a:pt x="0" y="40"/>
                    </a:lnTo>
                    <a:lnTo>
                      <a:pt x="0" y="36"/>
                    </a:lnTo>
                    <a:lnTo>
                      <a:pt x="3" y="32"/>
                    </a:lnTo>
                    <a:lnTo>
                      <a:pt x="5" y="29"/>
                    </a:lnTo>
                    <a:lnTo>
                      <a:pt x="9" y="27"/>
                    </a:lnTo>
                    <a:lnTo>
                      <a:pt x="13" y="27"/>
                    </a:lnTo>
                    <a:lnTo>
                      <a:pt x="16" y="29"/>
                    </a:lnTo>
                    <a:lnTo>
                      <a:pt x="2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7" name="Freeform 124"/>
              <p:cNvSpPr>
                <a:spLocks/>
              </p:cNvSpPr>
              <p:nvPr/>
            </p:nvSpPr>
            <p:spPr bwMode="auto">
              <a:xfrm>
                <a:off x="3465" y="2380"/>
                <a:ext cx="113" cy="99"/>
              </a:xfrm>
              <a:custGeom>
                <a:avLst/>
                <a:gdLst>
                  <a:gd name="T0" fmla="*/ 26 w 113"/>
                  <a:gd name="T1" fmla="*/ 12 h 99"/>
                  <a:gd name="T2" fmla="*/ 29 w 113"/>
                  <a:gd name="T3" fmla="*/ 20 h 99"/>
                  <a:gd name="T4" fmla="*/ 30 w 113"/>
                  <a:gd name="T5" fmla="*/ 30 h 99"/>
                  <a:gd name="T6" fmla="*/ 33 w 113"/>
                  <a:gd name="T7" fmla="*/ 40 h 99"/>
                  <a:gd name="T8" fmla="*/ 34 w 113"/>
                  <a:gd name="T9" fmla="*/ 49 h 99"/>
                  <a:gd name="T10" fmla="*/ 37 w 113"/>
                  <a:gd name="T11" fmla="*/ 57 h 99"/>
                  <a:gd name="T12" fmla="*/ 38 w 113"/>
                  <a:gd name="T13" fmla="*/ 64 h 99"/>
                  <a:gd name="T14" fmla="*/ 40 w 113"/>
                  <a:gd name="T15" fmla="*/ 68 h 99"/>
                  <a:gd name="T16" fmla="*/ 45 w 113"/>
                  <a:gd name="T17" fmla="*/ 69 h 99"/>
                  <a:gd name="T18" fmla="*/ 56 w 113"/>
                  <a:gd name="T19" fmla="*/ 65 h 99"/>
                  <a:gd name="T20" fmla="*/ 65 w 113"/>
                  <a:gd name="T21" fmla="*/ 57 h 99"/>
                  <a:gd name="T22" fmla="*/ 74 w 113"/>
                  <a:gd name="T23" fmla="*/ 52 h 99"/>
                  <a:gd name="T24" fmla="*/ 82 w 113"/>
                  <a:gd name="T25" fmla="*/ 52 h 99"/>
                  <a:gd name="T26" fmla="*/ 88 w 113"/>
                  <a:gd name="T27" fmla="*/ 53 h 99"/>
                  <a:gd name="T28" fmla="*/ 92 w 113"/>
                  <a:gd name="T29" fmla="*/ 56 h 99"/>
                  <a:gd name="T30" fmla="*/ 96 w 113"/>
                  <a:gd name="T31" fmla="*/ 59 h 99"/>
                  <a:gd name="T32" fmla="*/ 104 w 113"/>
                  <a:gd name="T33" fmla="*/ 61 h 99"/>
                  <a:gd name="T34" fmla="*/ 109 w 113"/>
                  <a:gd name="T35" fmla="*/ 67 h 99"/>
                  <a:gd name="T36" fmla="*/ 112 w 113"/>
                  <a:gd name="T37" fmla="*/ 72 h 99"/>
                  <a:gd name="T38" fmla="*/ 112 w 113"/>
                  <a:gd name="T39" fmla="*/ 80 h 99"/>
                  <a:gd name="T40" fmla="*/ 110 w 113"/>
                  <a:gd name="T41" fmla="*/ 87 h 99"/>
                  <a:gd name="T42" fmla="*/ 106 w 113"/>
                  <a:gd name="T43" fmla="*/ 92 h 99"/>
                  <a:gd name="T44" fmla="*/ 100 w 113"/>
                  <a:gd name="T45" fmla="*/ 95 h 99"/>
                  <a:gd name="T46" fmla="*/ 93 w 113"/>
                  <a:gd name="T47" fmla="*/ 96 h 99"/>
                  <a:gd name="T48" fmla="*/ 86 w 113"/>
                  <a:gd name="T49" fmla="*/ 93 h 99"/>
                  <a:gd name="T50" fmla="*/ 84 w 113"/>
                  <a:gd name="T51" fmla="*/ 87 h 99"/>
                  <a:gd name="T52" fmla="*/ 81 w 113"/>
                  <a:gd name="T53" fmla="*/ 79 h 99"/>
                  <a:gd name="T54" fmla="*/ 78 w 113"/>
                  <a:gd name="T55" fmla="*/ 73 h 99"/>
                  <a:gd name="T56" fmla="*/ 73 w 113"/>
                  <a:gd name="T57" fmla="*/ 73 h 99"/>
                  <a:gd name="T58" fmla="*/ 66 w 113"/>
                  <a:gd name="T59" fmla="*/ 75 h 99"/>
                  <a:gd name="T60" fmla="*/ 58 w 113"/>
                  <a:gd name="T61" fmla="*/ 81 h 99"/>
                  <a:gd name="T62" fmla="*/ 48 w 113"/>
                  <a:gd name="T63" fmla="*/ 92 h 99"/>
                  <a:gd name="T64" fmla="*/ 37 w 113"/>
                  <a:gd name="T65" fmla="*/ 99 h 99"/>
                  <a:gd name="T66" fmla="*/ 29 w 113"/>
                  <a:gd name="T67" fmla="*/ 97 h 99"/>
                  <a:gd name="T68" fmla="*/ 25 w 113"/>
                  <a:gd name="T69" fmla="*/ 91 h 99"/>
                  <a:gd name="T70" fmla="*/ 20 w 113"/>
                  <a:gd name="T71" fmla="*/ 81 h 99"/>
                  <a:gd name="T72" fmla="*/ 16 w 113"/>
                  <a:gd name="T73" fmla="*/ 69 h 99"/>
                  <a:gd name="T74" fmla="*/ 12 w 113"/>
                  <a:gd name="T75" fmla="*/ 56 h 99"/>
                  <a:gd name="T76" fmla="*/ 9 w 113"/>
                  <a:gd name="T77" fmla="*/ 44 h 99"/>
                  <a:gd name="T78" fmla="*/ 5 w 113"/>
                  <a:gd name="T79" fmla="*/ 30 h 99"/>
                  <a:gd name="T80" fmla="*/ 4 w 113"/>
                  <a:gd name="T81" fmla="*/ 21 h 99"/>
                  <a:gd name="T82" fmla="*/ 1 w 113"/>
                  <a:gd name="T83" fmla="*/ 14 h 99"/>
                  <a:gd name="T84" fmla="*/ 0 w 113"/>
                  <a:gd name="T85" fmla="*/ 9 h 99"/>
                  <a:gd name="T86" fmla="*/ 5 w 113"/>
                  <a:gd name="T87" fmla="*/ 4 h 99"/>
                  <a:gd name="T88" fmla="*/ 13 w 113"/>
                  <a:gd name="T89" fmla="*/ 0 h 99"/>
                  <a:gd name="T90" fmla="*/ 20 w 113"/>
                  <a:gd name="T91" fmla="*/ 1 h 99"/>
                  <a:gd name="T92" fmla="*/ 25 w 113"/>
                  <a:gd name="T93" fmla="*/ 5 h 99"/>
                  <a:gd name="T94" fmla="*/ 26 w 113"/>
                  <a:gd name="T95" fmla="*/ 9 h 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13" h="99">
                    <a:moveTo>
                      <a:pt x="26" y="9"/>
                    </a:moveTo>
                    <a:lnTo>
                      <a:pt x="26" y="12"/>
                    </a:lnTo>
                    <a:lnTo>
                      <a:pt x="28" y="16"/>
                    </a:lnTo>
                    <a:lnTo>
                      <a:pt x="29" y="20"/>
                    </a:lnTo>
                    <a:lnTo>
                      <a:pt x="30" y="25"/>
                    </a:lnTo>
                    <a:lnTo>
                      <a:pt x="30" y="30"/>
                    </a:lnTo>
                    <a:lnTo>
                      <a:pt x="33" y="36"/>
                    </a:lnTo>
                    <a:lnTo>
                      <a:pt x="33" y="40"/>
                    </a:lnTo>
                    <a:lnTo>
                      <a:pt x="34" y="45"/>
                    </a:lnTo>
                    <a:lnTo>
                      <a:pt x="34" y="49"/>
                    </a:lnTo>
                    <a:lnTo>
                      <a:pt x="36" y="53"/>
                    </a:lnTo>
                    <a:lnTo>
                      <a:pt x="37" y="57"/>
                    </a:lnTo>
                    <a:lnTo>
                      <a:pt x="37" y="61"/>
                    </a:lnTo>
                    <a:lnTo>
                      <a:pt x="38" y="64"/>
                    </a:lnTo>
                    <a:lnTo>
                      <a:pt x="40" y="67"/>
                    </a:lnTo>
                    <a:lnTo>
                      <a:pt x="40" y="68"/>
                    </a:lnTo>
                    <a:lnTo>
                      <a:pt x="42" y="69"/>
                    </a:lnTo>
                    <a:lnTo>
                      <a:pt x="45" y="69"/>
                    </a:lnTo>
                    <a:lnTo>
                      <a:pt x="50" y="68"/>
                    </a:lnTo>
                    <a:lnTo>
                      <a:pt x="56" y="65"/>
                    </a:lnTo>
                    <a:lnTo>
                      <a:pt x="61" y="61"/>
                    </a:lnTo>
                    <a:lnTo>
                      <a:pt x="65" y="57"/>
                    </a:lnTo>
                    <a:lnTo>
                      <a:pt x="69" y="54"/>
                    </a:lnTo>
                    <a:lnTo>
                      <a:pt x="74" y="52"/>
                    </a:lnTo>
                    <a:lnTo>
                      <a:pt x="78" y="52"/>
                    </a:lnTo>
                    <a:lnTo>
                      <a:pt x="82" y="52"/>
                    </a:lnTo>
                    <a:lnTo>
                      <a:pt x="86" y="52"/>
                    </a:lnTo>
                    <a:lnTo>
                      <a:pt x="88" y="53"/>
                    </a:lnTo>
                    <a:lnTo>
                      <a:pt x="89" y="54"/>
                    </a:lnTo>
                    <a:lnTo>
                      <a:pt x="92" y="56"/>
                    </a:lnTo>
                    <a:lnTo>
                      <a:pt x="93" y="57"/>
                    </a:lnTo>
                    <a:lnTo>
                      <a:pt x="96" y="59"/>
                    </a:lnTo>
                    <a:lnTo>
                      <a:pt x="101" y="60"/>
                    </a:lnTo>
                    <a:lnTo>
                      <a:pt x="104" y="61"/>
                    </a:lnTo>
                    <a:lnTo>
                      <a:pt x="108" y="64"/>
                    </a:lnTo>
                    <a:lnTo>
                      <a:pt x="109" y="67"/>
                    </a:lnTo>
                    <a:lnTo>
                      <a:pt x="112" y="69"/>
                    </a:lnTo>
                    <a:lnTo>
                      <a:pt x="112" y="72"/>
                    </a:lnTo>
                    <a:lnTo>
                      <a:pt x="113" y="76"/>
                    </a:lnTo>
                    <a:lnTo>
                      <a:pt x="112" y="80"/>
                    </a:lnTo>
                    <a:lnTo>
                      <a:pt x="112" y="84"/>
                    </a:lnTo>
                    <a:lnTo>
                      <a:pt x="110" y="87"/>
                    </a:lnTo>
                    <a:lnTo>
                      <a:pt x="109" y="89"/>
                    </a:lnTo>
                    <a:lnTo>
                      <a:pt x="106" y="92"/>
                    </a:lnTo>
                    <a:lnTo>
                      <a:pt x="104" y="95"/>
                    </a:lnTo>
                    <a:lnTo>
                      <a:pt x="100" y="95"/>
                    </a:lnTo>
                    <a:lnTo>
                      <a:pt x="97" y="96"/>
                    </a:lnTo>
                    <a:lnTo>
                      <a:pt x="93" y="96"/>
                    </a:lnTo>
                    <a:lnTo>
                      <a:pt x="89" y="96"/>
                    </a:lnTo>
                    <a:lnTo>
                      <a:pt x="86" y="93"/>
                    </a:lnTo>
                    <a:lnTo>
                      <a:pt x="84" y="91"/>
                    </a:lnTo>
                    <a:lnTo>
                      <a:pt x="84" y="87"/>
                    </a:lnTo>
                    <a:lnTo>
                      <a:pt x="82" y="83"/>
                    </a:lnTo>
                    <a:lnTo>
                      <a:pt x="81" y="79"/>
                    </a:lnTo>
                    <a:lnTo>
                      <a:pt x="81" y="76"/>
                    </a:lnTo>
                    <a:lnTo>
                      <a:pt x="78" y="73"/>
                    </a:lnTo>
                    <a:lnTo>
                      <a:pt x="76" y="73"/>
                    </a:lnTo>
                    <a:lnTo>
                      <a:pt x="73" y="73"/>
                    </a:lnTo>
                    <a:lnTo>
                      <a:pt x="70" y="75"/>
                    </a:lnTo>
                    <a:lnTo>
                      <a:pt x="66" y="75"/>
                    </a:lnTo>
                    <a:lnTo>
                      <a:pt x="64" y="77"/>
                    </a:lnTo>
                    <a:lnTo>
                      <a:pt x="58" y="81"/>
                    </a:lnTo>
                    <a:lnTo>
                      <a:pt x="53" y="87"/>
                    </a:lnTo>
                    <a:lnTo>
                      <a:pt x="48" y="92"/>
                    </a:lnTo>
                    <a:lnTo>
                      <a:pt x="42" y="96"/>
                    </a:lnTo>
                    <a:lnTo>
                      <a:pt x="37" y="99"/>
                    </a:lnTo>
                    <a:lnTo>
                      <a:pt x="33" y="99"/>
                    </a:lnTo>
                    <a:lnTo>
                      <a:pt x="29" y="97"/>
                    </a:lnTo>
                    <a:lnTo>
                      <a:pt x="28" y="95"/>
                    </a:lnTo>
                    <a:lnTo>
                      <a:pt x="25" y="91"/>
                    </a:lnTo>
                    <a:lnTo>
                      <a:pt x="22" y="87"/>
                    </a:lnTo>
                    <a:lnTo>
                      <a:pt x="20" y="81"/>
                    </a:lnTo>
                    <a:lnTo>
                      <a:pt x="17" y="76"/>
                    </a:lnTo>
                    <a:lnTo>
                      <a:pt x="16" y="69"/>
                    </a:lnTo>
                    <a:lnTo>
                      <a:pt x="14" y="64"/>
                    </a:lnTo>
                    <a:lnTo>
                      <a:pt x="12" y="56"/>
                    </a:lnTo>
                    <a:lnTo>
                      <a:pt x="10" y="49"/>
                    </a:lnTo>
                    <a:lnTo>
                      <a:pt x="9" y="44"/>
                    </a:lnTo>
                    <a:lnTo>
                      <a:pt x="8" y="37"/>
                    </a:lnTo>
                    <a:lnTo>
                      <a:pt x="5" y="30"/>
                    </a:lnTo>
                    <a:lnTo>
                      <a:pt x="5" y="26"/>
                    </a:lnTo>
                    <a:lnTo>
                      <a:pt x="4" y="21"/>
                    </a:lnTo>
                    <a:lnTo>
                      <a:pt x="2" y="17"/>
                    </a:lnTo>
                    <a:lnTo>
                      <a:pt x="1" y="14"/>
                    </a:lnTo>
                    <a:lnTo>
                      <a:pt x="0" y="12"/>
                    </a:lnTo>
                    <a:lnTo>
                      <a:pt x="0" y="9"/>
                    </a:lnTo>
                    <a:lnTo>
                      <a:pt x="2" y="6"/>
                    </a:lnTo>
                    <a:lnTo>
                      <a:pt x="5" y="4"/>
                    </a:lnTo>
                    <a:lnTo>
                      <a:pt x="9" y="1"/>
                    </a:lnTo>
                    <a:lnTo>
                      <a:pt x="13" y="0"/>
                    </a:lnTo>
                    <a:lnTo>
                      <a:pt x="18" y="1"/>
                    </a:lnTo>
                    <a:lnTo>
                      <a:pt x="20" y="1"/>
                    </a:lnTo>
                    <a:lnTo>
                      <a:pt x="22" y="4"/>
                    </a:lnTo>
                    <a:lnTo>
                      <a:pt x="25" y="5"/>
                    </a:lnTo>
                    <a:lnTo>
                      <a:pt x="2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8" name="Freeform 125"/>
              <p:cNvSpPr>
                <a:spLocks/>
              </p:cNvSpPr>
              <p:nvPr/>
            </p:nvSpPr>
            <p:spPr bwMode="auto">
              <a:xfrm>
                <a:off x="3238" y="2302"/>
                <a:ext cx="87" cy="246"/>
              </a:xfrm>
              <a:custGeom>
                <a:avLst/>
                <a:gdLst>
                  <a:gd name="T0" fmla="*/ 85 w 87"/>
                  <a:gd name="T1" fmla="*/ 19 h 246"/>
                  <a:gd name="T2" fmla="*/ 80 w 87"/>
                  <a:gd name="T3" fmla="*/ 34 h 246"/>
                  <a:gd name="T4" fmla="*/ 76 w 87"/>
                  <a:gd name="T5" fmla="*/ 48 h 246"/>
                  <a:gd name="T6" fmla="*/ 73 w 87"/>
                  <a:gd name="T7" fmla="*/ 63 h 246"/>
                  <a:gd name="T8" fmla="*/ 70 w 87"/>
                  <a:gd name="T9" fmla="*/ 79 h 246"/>
                  <a:gd name="T10" fmla="*/ 69 w 87"/>
                  <a:gd name="T11" fmla="*/ 92 h 246"/>
                  <a:gd name="T12" fmla="*/ 69 w 87"/>
                  <a:gd name="T13" fmla="*/ 108 h 246"/>
                  <a:gd name="T14" fmla="*/ 66 w 87"/>
                  <a:gd name="T15" fmla="*/ 122 h 246"/>
                  <a:gd name="T16" fmla="*/ 66 w 87"/>
                  <a:gd name="T17" fmla="*/ 137 h 246"/>
                  <a:gd name="T18" fmla="*/ 64 w 87"/>
                  <a:gd name="T19" fmla="*/ 150 h 246"/>
                  <a:gd name="T20" fmla="*/ 62 w 87"/>
                  <a:gd name="T21" fmla="*/ 163 h 246"/>
                  <a:gd name="T22" fmla="*/ 60 w 87"/>
                  <a:gd name="T23" fmla="*/ 177 h 246"/>
                  <a:gd name="T24" fmla="*/ 56 w 87"/>
                  <a:gd name="T25" fmla="*/ 190 h 246"/>
                  <a:gd name="T26" fmla="*/ 50 w 87"/>
                  <a:gd name="T27" fmla="*/ 202 h 246"/>
                  <a:gd name="T28" fmla="*/ 44 w 87"/>
                  <a:gd name="T29" fmla="*/ 215 h 246"/>
                  <a:gd name="T30" fmla="*/ 36 w 87"/>
                  <a:gd name="T31" fmla="*/ 227 h 246"/>
                  <a:gd name="T32" fmla="*/ 25 w 87"/>
                  <a:gd name="T33" fmla="*/ 239 h 246"/>
                  <a:gd name="T34" fmla="*/ 22 w 87"/>
                  <a:gd name="T35" fmla="*/ 242 h 246"/>
                  <a:gd name="T36" fmla="*/ 20 w 87"/>
                  <a:gd name="T37" fmla="*/ 243 h 246"/>
                  <a:gd name="T38" fmla="*/ 16 w 87"/>
                  <a:gd name="T39" fmla="*/ 245 h 246"/>
                  <a:gd name="T40" fmla="*/ 13 w 87"/>
                  <a:gd name="T41" fmla="*/ 246 h 246"/>
                  <a:gd name="T42" fmla="*/ 10 w 87"/>
                  <a:gd name="T43" fmla="*/ 245 h 246"/>
                  <a:gd name="T44" fmla="*/ 8 w 87"/>
                  <a:gd name="T45" fmla="*/ 245 h 246"/>
                  <a:gd name="T46" fmla="*/ 5 w 87"/>
                  <a:gd name="T47" fmla="*/ 243 h 246"/>
                  <a:gd name="T48" fmla="*/ 4 w 87"/>
                  <a:gd name="T49" fmla="*/ 242 h 246"/>
                  <a:gd name="T50" fmla="*/ 0 w 87"/>
                  <a:gd name="T51" fmla="*/ 237 h 246"/>
                  <a:gd name="T52" fmla="*/ 0 w 87"/>
                  <a:gd name="T53" fmla="*/ 233 h 246"/>
                  <a:gd name="T54" fmla="*/ 0 w 87"/>
                  <a:gd name="T55" fmla="*/ 230 h 246"/>
                  <a:gd name="T56" fmla="*/ 1 w 87"/>
                  <a:gd name="T57" fmla="*/ 226 h 246"/>
                  <a:gd name="T58" fmla="*/ 2 w 87"/>
                  <a:gd name="T59" fmla="*/ 223 h 246"/>
                  <a:gd name="T60" fmla="*/ 5 w 87"/>
                  <a:gd name="T61" fmla="*/ 221 h 246"/>
                  <a:gd name="T62" fmla="*/ 16 w 87"/>
                  <a:gd name="T63" fmla="*/ 209 h 246"/>
                  <a:gd name="T64" fmla="*/ 24 w 87"/>
                  <a:gd name="T65" fmla="*/ 198 h 246"/>
                  <a:gd name="T66" fmla="*/ 32 w 87"/>
                  <a:gd name="T67" fmla="*/ 186 h 246"/>
                  <a:gd name="T68" fmla="*/ 38 w 87"/>
                  <a:gd name="T69" fmla="*/ 173 h 246"/>
                  <a:gd name="T70" fmla="*/ 44 w 87"/>
                  <a:gd name="T71" fmla="*/ 161 h 246"/>
                  <a:gd name="T72" fmla="*/ 48 w 87"/>
                  <a:gd name="T73" fmla="*/ 147 h 246"/>
                  <a:gd name="T74" fmla="*/ 52 w 87"/>
                  <a:gd name="T75" fmla="*/ 134 h 246"/>
                  <a:gd name="T76" fmla="*/ 56 w 87"/>
                  <a:gd name="T77" fmla="*/ 122 h 246"/>
                  <a:gd name="T78" fmla="*/ 58 w 87"/>
                  <a:gd name="T79" fmla="*/ 107 h 246"/>
                  <a:gd name="T80" fmla="*/ 60 w 87"/>
                  <a:gd name="T81" fmla="*/ 92 h 246"/>
                  <a:gd name="T82" fmla="*/ 61 w 87"/>
                  <a:gd name="T83" fmla="*/ 79 h 246"/>
                  <a:gd name="T84" fmla="*/ 64 w 87"/>
                  <a:gd name="T85" fmla="*/ 66 h 246"/>
                  <a:gd name="T86" fmla="*/ 65 w 87"/>
                  <a:gd name="T87" fmla="*/ 51 h 246"/>
                  <a:gd name="T88" fmla="*/ 66 w 87"/>
                  <a:gd name="T89" fmla="*/ 38 h 246"/>
                  <a:gd name="T90" fmla="*/ 68 w 87"/>
                  <a:gd name="T91" fmla="*/ 23 h 246"/>
                  <a:gd name="T92" fmla="*/ 70 w 87"/>
                  <a:gd name="T93" fmla="*/ 10 h 246"/>
                  <a:gd name="T94" fmla="*/ 70 w 87"/>
                  <a:gd name="T95" fmla="*/ 6 h 246"/>
                  <a:gd name="T96" fmla="*/ 73 w 87"/>
                  <a:gd name="T97" fmla="*/ 4 h 246"/>
                  <a:gd name="T98" fmla="*/ 75 w 87"/>
                  <a:gd name="T99" fmla="*/ 2 h 246"/>
                  <a:gd name="T100" fmla="*/ 76 w 87"/>
                  <a:gd name="T101" fmla="*/ 2 h 246"/>
                  <a:gd name="T102" fmla="*/ 79 w 87"/>
                  <a:gd name="T103" fmla="*/ 0 h 246"/>
                  <a:gd name="T104" fmla="*/ 83 w 87"/>
                  <a:gd name="T105" fmla="*/ 2 h 246"/>
                  <a:gd name="T106" fmla="*/ 84 w 87"/>
                  <a:gd name="T107" fmla="*/ 4 h 246"/>
                  <a:gd name="T108" fmla="*/ 87 w 87"/>
                  <a:gd name="T109" fmla="*/ 8 h 246"/>
                  <a:gd name="T110" fmla="*/ 87 w 87"/>
                  <a:gd name="T111" fmla="*/ 10 h 246"/>
                  <a:gd name="T112" fmla="*/ 87 w 87"/>
                  <a:gd name="T113" fmla="*/ 12 h 246"/>
                  <a:gd name="T114" fmla="*/ 85 w 87"/>
                  <a:gd name="T115" fmla="*/ 16 h 246"/>
                  <a:gd name="T116" fmla="*/ 85 w 87"/>
                  <a:gd name="T117" fmla="*/ 19 h 246"/>
                  <a:gd name="T118" fmla="*/ 85 w 87"/>
                  <a:gd name="T119" fmla="*/ 19 h 2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 h="246">
                    <a:moveTo>
                      <a:pt x="85" y="19"/>
                    </a:moveTo>
                    <a:lnTo>
                      <a:pt x="80" y="34"/>
                    </a:lnTo>
                    <a:lnTo>
                      <a:pt x="76" y="48"/>
                    </a:lnTo>
                    <a:lnTo>
                      <a:pt x="73" y="63"/>
                    </a:lnTo>
                    <a:lnTo>
                      <a:pt x="70" y="79"/>
                    </a:lnTo>
                    <a:lnTo>
                      <a:pt x="69" y="92"/>
                    </a:lnTo>
                    <a:lnTo>
                      <a:pt x="69" y="108"/>
                    </a:lnTo>
                    <a:lnTo>
                      <a:pt x="66" y="122"/>
                    </a:lnTo>
                    <a:lnTo>
                      <a:pt x="66" y="137"/>
                    </a:lnTo>
                    <a:lnTo>
                      <a:pt x="64" y="150"/>
                    </a:lnTo>
                    <a:lnTo>
                      <a:pt x="62" y="163"/>
                    </a:lnTo>
                    <a:lnTo>
                      <a:pt x="60" y="177"/>
                    </a:lnTo>
                    <a:lnTo>
                      <a:pt x="56" y="190"/>
                    </a:lnTo>
                    <a:lnTo>
                      <a:pt x="50" y="202"/>
                    </a:lnTo>
                    <a:lnTo>
                      <a:pt x="44" y="215"/>
                    </a:lnTo>
                    <a:lnTo>
                      <a:pt x="36" y="227"/>
                    </a:lnTo>
                    <a:lnTo>
                      <a:pt x="25" y="239"/>
                    </a:lnTo>
                    <a:lnTo>
                      <a:pt x="22" y="242"/>
                    </a:lnTo>
                    <a:lnTo>
                      <a:pt x="20" y="243"/>
                    </a:lnTo>
                    <a:lnTo>
                      <a:pt x="16" y="245"/>
                    </a:lnTo>
                    <a:lnTo>
                      <a:pt x="13" y="246"/>
                    </a:lnTo>
                    <a:lnTo>
                      <a:pt x="10" y="245"/>
                    </a:lnTo>
                    <a:lnTo>
                      <a:pt x="8" y="245"/>
                    </a:lnTo>
                    <a:lnTo>
                      <a:pt x="5" y="243"/>
                    </a:lnTo>
                    <a:lnTo>
                      <a:pt x="4" y="242"/>
                    </a:lnTo>
                    <a:lnTo>
                      <a:pt x="0" y="237"/>
                    </a:lnTo>
                    <a:lnTo>
                      <a:pt x="0" y="233"/>
                    </a:lnTo>
                    <a:lnTo>
                      <a:pt x="0" y="230"/>
                    </a:lnTo>
                    <a:lnTo>
                      <a:pt x="1" y="226"/>
                    </a:lnTo>
                    <a:lnTo>
                      <a:pt x="2" y="223"/>
                    </a:lnTo>
                    <a:lnTo>
                      <a:pt x="5" y="221"/>
                    </a:lnTo>
                    <a:lnTo>
                      <a:pt x="16" y="209"/>
                    </a:lnTo>
                    <a:lnTo>
                      <a:pt x="24" y="198"/>
                    </a:lnTo>
                    <a:lnTo>
                      <a:pt x="32" y="186"/>
                    </a:lnTo>
                    <a:lnTo>
                      <a:pt x="38" y="173"/>
                    </a:lnTo>
                    <a:lnTo>
                      <a:pt x="44" y="161"/>
                    </a:lnTo>
                    <a:lnTo>
                      <a:pt x="48" y="147"/>
                    </a:lnTo>
                    <a:lnTo>
                      <a:pt x="52" y="134"/>
                    </a:lnTo>
                    <a:lnTo>
                      <a:pt x="56" y="122"/>
                    </a:lnTo>
                    <a:lnTo>
                      <a:pt x="58" y="107"/>
                    </a:lnTo>
                    <a:lnTo>
                      <a:pt x="60" y="92"/>
                    </a:lnTo>
                    <a:lnTo>
                      <a:pt x="61" y="79"/>
                    </a:lnTo>
                    <a:lnTo>
                      <a:pt x="64" y="66"/>
                    </a:lnTo>
                    <a:lnTo>
                      <a:pt x="65" y="51"/>
                    </a:lnTo>
                    <a:lnTo>
                      <a:pt x="66" y="38"/>
                    </a:lnTo>
                    <a:lnTo>
                      <a:pt x="68" y="23"/>
                    </a:lnTo>
                    <a:lnTo>
                      <a:pt x="70" y="10"/>
                    </a:lnTo>
                    <a:lnTo>
                      <a:pt x="70" y="6"/>
                    </a:lnTo>
                    <a:lnTo>
                      <a:pt x="73" y="4"/>
                    </a:lnTo>
                    <a:lnTo>
                      <a:pt x="75" y="2"/>
                    </a:lnTo>
                    <a:lnTo>
                      <a:pt x="76" y="2"/>
                    </a:lnTo>
                    <a:lnTo>
                      <a:pt x="79" y="0"/>
                    </a:lnTo>
                    <a:lnTo>
                      <a:pt x="83" y="2"/>
                    </a:lnTo>
                    <a:lnTo>
                      <a:pt x="84" y="4"/>
                    </a:lnTo>
                    <a:lnTo>
                      <a:pt x="87" y="8"/>
                    </a:lnTo>
                    <a:lnTo>
                      <a:pt x="87" y="10"/>
                    </a:lnTo>
                    <a:lnTo>
                      <a:pt x="87" y="12"/>
                    </a:lnTo>
                    <a:lnTo>
                      <a:pt x="85" y="16"/>
                    </a:lnTo>
                    <a:lnTo>
                      <a:pt x="85"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89" name="Freeform 126"/>
              <p:cNvSpPr>
                <a:spLocks/>
              </p:cNvSpPr>
              <p:nvPr/>
            </p:nvSpPr>
            <p:spPr bwMode="auto">
              <a:xfrm>
                <a:off x="3239" y="2529"/>
                <a:ext cx="340" cy="100"/>
              </a:xfrm>
              <a:custGeom>
                <a:avLst/>
                <a:gdLst>
                  <a:gd name="T0" fmla="*/ 8 w 340"/>
                  <a:gd name="T1" fmla="*/ 0 h 100"/>
                  <a:gd name="T2" fmla="*/ 29 w 340"/>
                  <a:gd name="T3" fmla="*/ 0 h 100"/>
                  <a:gd name="T4" fmla="*/ 52 w 340"/>
                  <a:gd name="T5" fmla="*/ 0 h 100"/>
                  <a:gd name="T6" fmla="*/ 74 w 340"/>
                  <a:gd name="T7" fmla="*/ 2 h 100"/>
                  <a:gd name="T8" fmla="*/ 94 w 340"/>
                  <a:gd name="T9" fmla="*/ 3 h 100"/>
                  <a:gd name="T10" fmla="*/ 114 w 340"/>
                  <a:gd name="T11" fmla="*/ 4 h 100"/>
                  <a:gd name="T12" fmla="*/ 134 w 340"/>
                  <a:gd name="T13" fmla="*/ 6 h 100"/>
                  <a:gd name="T14" fmla="*/ 152 w 340"/>
                  <a:gd name="T15" fmla="*/ 8 h 100"/>
                  <a:gd name="T16" fmla="*/ 171 w 340"/>
                  <a:gd name="T17" fmla="*/ 12 h 100"/>
                  <a:gd name="T18" fmla="*/ 190 w 340"/>
                  <a:gd name="T19" fmla="*/ 15 h 100"/>
                  <a:gd name="T20" fmla="*/ 208 w 340"/>
                  <a:gd name="T21" fmla="*/ 20 h 100"/>
                  <a:gd name="T22" fmla="*/ 226 w 340"/>
                  <a:gd name="T23" fmla="*/ 26 h 100"/>
                  <a:gd name="T24" fmla="*/ 246 w 340"/>
                  <a:gd name="T25" fmla="*/ 31 h 100"/>
                  <a:gd name="T26" fmla="*/ 266 w 340"/>
                  <a:gd name="T27" fmla="*/ 38 h 100"/>
                  <a:gd name="T28" fmla="*/ 286 w 340"/>
                  <a:gd name="T29" fmla="*/ 46 h 100"/>
                  <a:gd name="T30" fmla="*/ 306 w 340"/>
                  <a:gd name="T31" fmla="*/ 55 h 100"/>
                  <a:gd name="T32" fmla="*/ 327 w 340"/>
                  <a:gd name="T33" fmla="*/ 66 h 100"/>
                  <a:gd name="T34" fmla="*/ 330 w 340"/>
                  <a:gd name="T35" fmla="*/ 67 h 100"/>
                  <a:gd name="T36" fmla="*/ 332 w 340"/>
                  <a:gd name="T37" fmla="*/ 71 h 100"/>
                  <a:gd name="T38" fmla="*/ 335 w 340"/>
                  <a:gd name="T39" fmla="*/ 74 h 100"/>
                  <a:gd name="T40" fmla="*/ 338 w 340"/>
                  <a:gd name="T41" fmla="*/ 78 h 100"/>
                  <a:gd name="T42" fmla="*/ 339 w 340"/>
                  <a:gd name="T43" fmla="*/ 80 h 100"/>
                  <a:gd name="T44" fmla="*/ 339 w 340"/>
                  <a:gd name="T45" fmla="*/ 83 h 100"/>
                  <a:gd name="T46" fmla="*/ 339 w 340"/>
                  <a:gd name="T47" fmla="*/ 87 h 100"/>
                  <a:gd name="T48" fmla="*/ 340 w 340"/>
                  <a:gd name="T49" fmla="*/ 90 h 100"/>
                  <a:gd name="T50" fmla="*/ 338 w 340"/>
                  <a:gd name="T51" fmla="*/ 92 h 100"/>
                  <a:gd name="T52" fmla="*/ 338 w 340"/>
                  <a:gd name="T53" fmla="*/ 95 h 100"/>
                  <a:gd name="T54" fmla="*/ 335 w 340"/>
                  <a:gd name="T55" fmla="*/ 98 h 100"/>
                  <a:gd name="T56" fmla="*/ 332 w 340"/>
                  <a:gd name="T57" fmla="*/ 99 h 100"/>
                  <a:gd name="T58" fmla="*/ 330 w 340"/>
                  <a:gd name="T59" fmla="*/ 100 h 100"/>
                  <a:gd name="T60" fmla="*/ 327 w 340"/>
                  <a:gd name="T61" fmla="*/ 100 h 100"/>
                  <a:gd name="T62" fmla="*/ 323 w 340"/>
                  <a:gd name="T63" fmla="*/ 100 h 100"/>
                  <a:gd name="T64" fmla="*/ 319 w 340"/>
                  <a:gd name="T65" fmla="*/ 99 h 100"/>
                  <a:gd name="T66" fmla="*/ 299 w 340"/>
                  <a:gd name="T67" fmla="*/ 88 h 100"/>
                  <a:gd name="T68" fmla="*/ 279 w 340"/>
                  <a:gd name="T69" fmla="*/ 79 h 100"/>
                  <a:gd name="T70" fmla="*/ 260 w 340"/>
                  <a:gd name="T71" fmla="*/ 70 h 100"/>
                  <a:gd name="T72" fmla="*/ 240 w 340"/>
                  <a:gd name="T73" fmla="*/ 63 h 100"/>
                  <a:gd name="T74" fmla="*/ 222 w 340"/>
                  <a:gd name="T75" fmla="*/ 55 h 100"/>
                  <a:gd name="T76" fmla="*/ 203 w 340"/>
                  <a:gd name="T77" fmla="*/ 48 h 100"/>
                  <a:gd name="T78" fmla="*/ 186 w 340"/>
                  <a:gd name="T79" fmla="*/ 42 h 100"/>
                  <a:gd name="T80" fmla="*/ 167 w 340"/>
                  <a:gd name="T81" fmla="*/ 36 h 100"/>
                  <a:gd name="T82" fmla="*/ 150 w 340"/>
                  <a:gd name="T83" fmla="*/ 31 h 100"/>
                  <a:gd name="T84" fmla="*/ 131 w 340"/>
                  <a:gd name="T85" fmla="*/ 27 h 100"/>
                  <a:gd name="T86" fmla="*/ 111 w 340"/>
                  <a:gd name="T87" fmla="*/ 23 h 100"/>
                  <a:gd name="T88" fmla="*/ 92 w 340"/>
                  <a:gd name="T89" fmla="*/ 20 h 100"/>
                  <a:gd name="T90" fmla="*/ 72 w 340"/>
                  <a:gd name="T91" fmla="*/ 18 h 100"/>
                  <a:gd name="T92" fmla="*/ 51 w 340"/>
                  <a:gd name="T93" fmla="*/ 16 h 100"/>
                  <a:gd name="T94" fmla="*/ 29 w 340"/>
                  <a:gd name="T95" fmla="*/ 15 h 100"/>
                  <a:gd name="T96" fmla="*/ 8 w 340"/>
                  <a:gd name="T97" fmla="*/ 15 h 100"/>
                  <a:gd name="T98" fmla="*/ 4 w 340"/>
                  <a:gd name="T99" fmla="*/ 15 h 100"/>
                  <a:gd name="T100" fmla="*/ 1 w 340"/>
                  <a:gd name="T101" fmla="*/ 12 h 100"/>
                  <a:gd name="T102" fmla="*/ 0 w 340"/>
                  <a:gd name="T103" fmla="*/ 10 h 100"/>
                  <a:gd name="T104" fmla="*/ 0 w 340"/>
                  <a:gd name="T105" fmla="*/ 8 h 100"/>
                  <a:gd name="T106" fmla="*/ 0 w 340"/>
                  <a:gd name="T107" fmla="*/ 4 h 100"/>
                  <a:gd name="T108" fmla="*/ 1 w 340"/>
                  <a:gd name="T109" fmla="*/ 3 h 100"/>
                  <a:gd name="T110" fmla="*/ 4 w 340"/>
                  <a:gd name="T111" fmla="*/ 0 h 100"/>
                  <a:gd name="T112" fmla="*/ 8 w 340"/>
                  <a:gd name="T113" fmla="*/ 0 h 100"/>
                  <a:gd name="T114" fmla="*/ 8 w 340"/>
                  <a:gd name="T115" fmla="*/ 0 h 1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0" h="100">
                    <a:moveTo>
                      <a:pt x="8" y="0"/>
                    </a:moveTo>
                    <a:lnTo>
                      <a:pt x="29" y="0"/>
                    </a:lnTo>
                    <a:lnTo>
                      <a:pt x="52" y="0"/>
                    </a:lnTo>
                    <a:lnTo>
                      <a:pt x="74" y="2"/>
                    </a:lnTo>
                    <a:lnTo>
                      <a:pt x="94" y="3"/>
                    </a:lnTo>
                    <a:lnTo>
                      <a:pt x="114" y="4"/>
                    </a:lnTo>
                    <a:lnTo>
                      <a:pt x="134" y="6"/>
                    </a:lnTo>
                    <a:lnTo>
                      <a:pt x="152" y="8"/>
                    </a:lnTo>
                    <a:lnTo>
                      <a:pt x="171" y="12"/>
                    </a:lnTo>
                    <a:lnTo>
                      <a:pt x="190" y="15"/>
                    </a:lnTo>
                    <a:lnTo>
                      <a:pt x="208" y="20"/>
                    </a:lnTo>
                    <a:lnTo>
                      <a:pt x="226" y="26"/>
                    </a:lnTo>
                    <a:lnTo>
                      <a:pt x="246" y="31"/>
                    </a:lnTo>
                    <a:lnTo>
                      <a:pt x="266" y="38"/>
                    </a:lnTo>
                    <a:lnTo>
                      <a:pt x="286" y="46"/>
                    </a:lnTo>
                    <a:lnTo>
                      <a:pt x="306" y="55"/>
                    </a:lnTo>
                    <a:lnTo>
                      <a:pt x="327" y="66"/>
                    </a:lnTo>
                    <a:lnTo>
                      <a:pt x="330" y="67"/>
                    </a:lnTo>
                    <a:lnTo>
                      <a:pt x="332" y="71"/>
                    </a:lnTo>
                    <a:lnTo>
                      <a:pt x="335" y="74"/>
                    </a:lnTo>
                    <a:lnTo>
                      <a:pt x="338" y="78"/>
                    </a:lnTo>
                    <a:lnTo>
                      <a:pt x="339" y="80"/>
                    </a:lnTo>
                    <a:lnTo>
                      <a:pt x="339" y="83"/>
                    </a:lnTo>
                    <a:lnTo>
                      <a:pt x="339" y="87"/>
                    </a:lnTo>
                    <a:lnTo>
                      <a:pt x="340" y="90"/>
                    </a:lnTo>
                    <a:lnTo>
                      <a:pt x="338" y="92"/>
                    </a:lnTo>
                    <a:lnTo>
                      <a:pt x="338" y="95"/>
                    </a:lnTo>
                    <a:lnTo>
                      <a:pt x="335" y="98"/>
                    </a:lnTo>
                    <a:lnTo>
                      <a:pt x="332" y="99"/>
                    </a:lnTo>
                    <a:lnTo>
                      <a:pt x="330" y="100"/>
                    </a:lnTo>
                    <a:lnTo>
                      <a:pt x="327" y="100"/>
                    </a:lnTo>
                    <a:lnTo>
                      <a:pt x="323" y="100"/>
                    </a:lnTo>
                    <a:lnTo>
                      <a:pt x="319" y="99"/>
                    </a:lnTo>
                    <a:lnTo>
                      <a:pt x="299" y="88"/>
                    </a:lnTo>
                    <a:lnTo>
                      <a:pt x="279" y="79"/>
                    </a:lnTo>
                    <a:lnTo>
                      <a:pt x="260" y="70"/>
                    </a:lnTo>
                    <a:lnTo>
                      <a:pt x="240" y="63"/>
                    </a:lnTo>
                    <a:lnTo>
                      <a:pt x="222" y="55"/>
                    </a:lnTo>
                    <a:lnTo>
                      <a:pt x="203" y="48"/>
                    </a:lnTo>
                    <a:lnTo>
                      <a:pt x="186" y="42"/>
                    </a:lnTo>
                    <a:lnTo>
                      <a:pt x="167" y="36"/>
                    </a:lnTo>
                    <a:lnTo>
                      <a:pt x="150" y="31"/>
                    </a:lnTo>
                    <a:lnTo>
                      <a:pt x="131" y="27"/>
                    </a:lnTo>
                    <a:lnTo>
                      <a:pt x="111" y="23"/>
                    </a:lnTo>
                    <a:lnTo>
                      <a:pt x="92" y="20"/>
                    </a:lnTo>
                    <a:lnTo>
                      <a:pt x="72" y="18"/>
                    </a:lnTo>
                    <a:lnTo>
                      <a:pt x="51" y="16"/>
                    </a:lnTo>
                    <a:lnTo>
                      <a:pt x="29" y="15"/>
                    </a:lnTo>
                    <a:lnTo>
                      <a:pt x="8" y="15"/>
                    </a:lnTo>
                    <a:lnTo>
                      <a:pt x="4" y="15"/>
                    </a:lnTo>
                    <a:lnTo>
                      <a:pt x="1" y="12"/>
                    </a:lnTo>
                    <a:lnTo>
                      <a:pt x="0" y="10"/>
                    </a:lnTo>
                    <a:lnTo>
                      <a:pt x="0" y="8"/>
                    </a:lnTo>
                    <a:lnTo>
                      <a:pt x="0" y="4"/>
                    </a:lnTo>
                    <a:lnTo>
                      <a:pt x="1" y="3"/>
                    </a:lnTo>
                    <a:lnTo>
                      <a:pt x="4"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0" name="Freeform 127"/>
              <p:cNvSpPr>
                <a:spLocks/>
              </p:cNvSpPr>
              <p:nvPr/>
            </p:nvSpPr>
            <p:spPr bwMode="auto">
              <a:xfrm>
                <a:off x="3519" y="2218"/>
                <a:ext cx="70" cy="136"/>
              </a:xfrm>
              <a:custGeom>
                <a:avLst/>
                <a:gdLst>
                  <a:gd name="T0" fmla="*/ 60 w 70"/>
                  <a:gd name="T1" fmla="*/ 24 h 136"/>
                  <a:gd name="T2" fmla="*/ 54 w 70"/>
                  <a:gd name="T3" fmla="*/ 26 h 136"/>
                  <a:gd name="T4" fmla="*/ 48 w 70"/>
                  <a:gd name="T5" fmla="*/ 28 h 136"/>
                  <a:gd name="T6" fmla="*/ 43 w 70"/>
                  <a:gd name="T7" fmla="*/ 32 h 136"/>
                  <a:gd name="T8" fmla="*/ 39 w 70"/>
                  <a:gd name="T9" fmla="*/ 38 h 136"/>
                  <a:gd name="T10" fmla="*/ 34 w 70"/>
                  <a:gd name="T11" fmla="*/ 44 h 136"/>
                  <a:gd name="T12" fmla="*/ 31 w 70"/>
                  <a:gd name="T13" fmla="*/ 50 h 136"/>
                  <a:gd name="T14" fmla="*/ 27 w 70"/>
                  <a:gd name="T15" fmla="*/ 58 h 136"/>
                  <a:gd name="T16" fmla="*/ 26 w 70"/>
                  <a:gd name="T17" fmla="*/ 64 h 136"/>
                  <a:gd name="T18" fmla="*/ 23 w 70"/>
                  <a:gd name="T19" fmla="*/ 72 h 136"/>
                  <a:gd name="T20" fmla="*/ 22 w 70"/>
                  <a:gd name="T21" fmla="*/ 80 h 136"/>
                  <a:gd name="T22" fmla="*/ 20 w 70"/>
                  <a:gd name="T23" fmla="*/ 88 h 136"/>
                  <a:gd name="T24" fmla="*/ 20 w 70"/>
                  <a:gd name="T25" fmla="*/ 95 h 136"/>
                  <a:gd name="T26" fmla="*/ 20 w 70"/>
                  <a:gd name="T27" fmla="*/ 103 h 136"/>
                  <a:gd name="T28" fmla="*/ 22 w 70"/>
                  <a:gd name="T29" fmla="*/ 110 h 136"/>
                  <a:gd name="T30" fmla="*/ 23 w 70"/>
                  <a:gd name="T31" fmla="*/ 116 h 136"/>
                  <a:gd name="T32" fmla="*/ 24 w 70"/>
                  <a:gd name="T33" fmla="*/ 123 h 136"/>
                  <a:gd name="T34" fmla="*/ 26 w 70"/>
                  <a:gd name="T35" fmla="*/ 126 h 136"/>
                  <a:gd name="T36" fmla="*/ 26 w 70"/>
                  <a:gd name="T37" fmla="*/ 128 h 136"/>
                  <a:gd name="T38" fmla="*/ 26 w 70"/>
                  <a:gd name="T39" fmla="*/ 131 h 136"/>
                  <a:gd name="T40" fmla="*/ 26 w 70"/>
                  <a:gd name="T41" fmla="*/ 132 h 136"/>
                  <a:gd name="T42" fmla="*/ 24 w 70"/>
                  <a:gd name="T43" fmla="*/ 135 h 136"/>
                  <a:gd name="T44" fmla="*/ 22 w 70"/>
                  <a:gd name="T45" fmla="*/ 136 h 136"/>
                  <a:gd name="T46" fmla="*/ 18 w 70"/>
                  <a:gd name="T47" fmla="*/ 136 h 136"/>
                  <a:gd name="T48" fmla="*/ 14 w 70"/>
                  <a:gd name="T49" fmla="*/ 135 h 136"/>
                  <a:gd name="T50" fmla="*/ 12 w 70"/>
                  <a:gd name="T51" fmla="*/ 132 h 136"/>
                  <a:gd name="T52" fmla="*/ 11 w 70"/>
                  <a:gd name="T53" fmla="*/ 131 h 136"/>
                  <a:gd name="T54" fmla="*/ 8 w 70"/>
                  <a:gd name="T55" fmla="*/ 128 h 136"/>
                  <a:gd name="T56" fmla="*/ 8 w 70"/>
                  <a:gd name="T57" fmla="*/ 126 h 136"/>
                  <a:gd name="T58" fmla="*/ 4 w 70"/>
                  <a:gd name="T59" fmla="*/ 116 h 136"/>
                  <a:gd name="T60" fmla="*/ 3 w 70"/>
                  <a:gd name="T61" fmla="*/ 107 h 136"/>
                  <a:gd name="T62" fmla="*/ 0 w 70"/>
                  <a:gd name="T63" fmla="*/ 96 h 136"/>
                  <a:gd name="T64" fmla="*/ 0 w 70"/>
                  <a:gd name="T65" fmla="*/ 87 h 136"/>
                  <a:gd name="T66" fmla="*/ 0 w 70"/>
                  <a:gd name="T67" fmla="*/ 78 h 136"/>
                  <a:gd name="T68" fmla="*/ 2 w 70"/>
                  <a:gd name="T69" fmla="*/ 67 h 136"/>
                  <a:gd name="T70" fmla="*/ 3 w 70"/>
                  <a:gd name="T71" fmla="*/ 58 h 136"/>
                  <a:gd name="T72" fmla="*/ 6 w 70"/>
                  <a:gd name="T73" fmla="*/ 50 h 136"/>
                  <a:gd name="T74" fmla="*/ 8 w 70"/>
                  <a:gd name="T75" fmla="*/ 40 h 136"/>
                  <a:gd name="T76" fmla="*/ 14 w 70"/>
                  <a:gd name="T77" fmla="*/ 32 h 136"/>
                  <a:gd name="T78" fmla="*/ 18 w 70"/>
                  <a:gd name="T79" fmla="*/ 24 h 136"/>
                  <a:gd name="T80" fmla="*/ 24 w 70"/>
                  <a:gd name="T81" fmla="*/ 18 h 136"/>
                  <a:gd name="T82" fmla="*/ 30 w 70"/>
                  <a:gd name="T83" fmla="*/ 11 h 136"/>
                  <a:gd name="T84" fmla="*/ 38 w 70"/>
                  <a:gd name="T85" fmla="*/ 7 h 136"/>
                  <a:gd name="T86" fmla="*/ 44 w 70"/>
                  <a:gd name="T87" fmla="*/ 3 h 136"/>
                  <a:gd name="T88" fmla="*/ 55 w 70"/>
                  <a:gd name="T89" fmla="*/ 0 h 136"/>
                  <a:gd name="T90" fmla="*/ 60 w 70"/>
                  <a:gd name="T91" fmla="*/ 0 h 136"/>
                  <a:gd name="T92" fmla="*/ 64 w 70"/>
                  <a:gd name="T93" fmla="*/ 2 h 136"/>
                  <a:gd name="T94" fmla="*/ 67 w 70"/>
                  <a:gd name="T95" fmla="*/ 6 h 136"/>
                  <a:gd name="T96" fmla="*/ 70 w 70"/>
                  <a:gd name="T97" fmla="*/ 10 h 136"/>
                  <a:gd name="T98" fmla="*/ 70 w 70"/>
                  <a:gd name="T99" fmla="*/ 14 h 136"/>
                  <a:gd name="T100" fmla="*/ 68 w 70"/>
                  <a:gd name="T101" fmla="*/ 19 h 136"/>
                  <a:gd name="T102" fmla="*/ 66 w 70"/>
                  <a:gd name="T103" fmla="*/ 20 h 136"/>
                  <a:gd name="T104" fmla="*/ 64 w 70"/>
                  <a:gd name="T105" fmla="*/ 22 h 136"/>
                  <a:gd name="T106" fmla="*/ 62 w 70"/>
                  <a:gd name="T107" fmla="*/ 23 h 136"/>
                  <a:gd name="T108" fmla="*/ 60 w 70"/>
                  <a:gd name="T109" fmla="*/ 24 h 136"/>
                  <a:gd name="T110" fmla="*/ 60 w 70"/>
                  <a:gd name="T111" fmla="*/ 24 h 1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0" h="136">
                    <a:moveTo>
                      <a:pt x="60" y="24"/>
                    </a:moveTo>
                    <a:lnTo>
                      <a:pt x="54" y="26"/>
                    </a:lnTo>
                    <a:lnTo>
                      <a:pt x="48" y="28"/>
                    </a:lnTo>
                    <a:lnTo>
                      <a:pt x="43" y="32"/>
                    </a:lnTo>
                    <a:lnTo>
                      <a:pt x="39" y="38"/>
                    </a:lnTo>
                    <a:lnTo>
                      <a:pt x="34" y="44"/>
                    </a:lnTo>
                    <a:lnTo>
                      <a:pt x="31" y="50"/>
                    </a:lnTo>
                    <a:lnTo>
                      <a:pt x="27" y="58"/>
                    </a:lnTo>
                    <a:lnTo>
                      <a:pt x="26" y="64"/>
                    </a:lnTo>
                    <a:lnTo>
                      <a:pt x="23" y="72"/>
                    </a:lnTo>
                    <a:lnTo>
                      <a:pt x="22" y="80"/>
                    </a:lnTo>
                    <a:lnTo>
                      <a:pt x="20" y="88"/>
                    </a:lnTo>
                    <a:lnTo>
                      <a:pt x="20" y="95"/>
                    </a:lnTo>
                    <a:lnTo>
                      <a:pt x="20" y="103"/>
                    </a:lnTo>
                    <a:lnTo>
                      <a:pt x="22" y="110"/>
                    </a:lnTo>
                    <a:lnTo>
                      <a:pt x="23" y="116"/>
                    </a:lnTo>
                    <a:lnTo>
                      <a:pt x="24" y="123"/>
                    </a:lnTo>
                    <a:lnTo>
                      <a:pt x="26" y="126"/>
                    </a:lnTo>
                    <a:lnTo>
                      <a:pt x="26" y="128"/>
                    </a:lnTo>
                    <a:lnTo>
                      <a:pt x="26" y="131"/>
                    </a:lnTo>
                    <a:lnTo>
                      <a:pt x="26" y="132"/>
                    </a:lnTo>
                    <a:lnTo>
                      <a:pt x="24" y="135"/>
                    </a:lnTo>
                    <a:lnTo>
                      <a:pt x="22" y="136"/>
                    </a:lnTo>
                    <a:lnTo>
                      <a:pt x="18" y="136"/>
                    </a:lnTo>
                    <a:lnTo>
                      <a:pt x="14" y="135"/>
                    </a:lnTo>
                    <a:lnTo>
                      <a:pt x="12" y="132"/>
                    </a:lnTo>
                    <a:lnTo>
                      <a:pt x="11" y="131"/>
                    </a:lnTo>
                    <a:lnTo>
                      <a:pt x="8" y="128"/>
                    </a:lnTo>
                    <a:lnTo>
                      <a:pt x="8" y="126"/>
                    </a:lnTo>
                    <a:lnTo>
                      <a:pt x="4" y="116"/>
                    </a:lnTo>
                    <a:lnTo>
                      <a:pt x="3" y="107"/>
                    </a:lnTo>
                    <a:lnTo>
                      <a:pt x="0" y="96"/>
                    </a:lnTo>
                    <a:lnTo>
                      <a:pt x="0" y="87"/>
                    </a:lnTo>
                    <a:lnTo>
                      <a:pt x="0" y="78"/>
                    </a:lnTo>
                    <a:lnTo>
                      <a:pt x="2" y="67"/>
                    </a:lnTo>
                    <a:lnTo>
                      <a:pt x="3" y="58"/>
                    </a:lnTo>
                    <a:lnTo>
                      <a:pt x="6" y="50"/>
                    </a:lnTo>
                    <a:lnTo>
                      <a:pt x="8" y="40"/>
                    </a:lnTo>
                    <a:lnTo>
                      <a:pt x="14" y="32"/>
                    </a:lnTo>
                    <a:lnTo>
                      <a:pt x="18" y="24"/>
                    </a:lnTo>
                    <a:lnTo>
                      <a:pt x="24" y="18"/>
                    </a:lnTo>
                    <a:lnTo>
                      <a:pt x="30" y="11"/>
                    </a:lnTo>
                    <a:lnTo>
                      <a:pt x="38" y="7"/>
                    </a:lnTo>
                    <a:lnTo>
                      <a:pt x="44" y="3"/>
                    </a:lnTo>
                    <a:lnTo>
                      <a:pt x="55" y="0"/>
                    </a:lnTo>
                    <a:lnTo>
                      <a:pt x="60" y="0"/>
                    </a:lnTo>
                    <a:lnTo>
                      <a:pt x="64" y="2"/>
                    </a:lnTo>
                    <a:lnTo>
                      <a:pt x="67" y="6"/>
                    </a:lnTo>
                    <a:lnTo>
                      <a:pt x="70" y="10"/>
                    </a:lnTo>
                    <a:lnTo>
                      <a:pt x="70" y="14"/>
                    </a:lnTo>
                    <a:lnTo>
                      <a:pt x="68" y="19"/>
                    </a:lnTo>
                    <a:lnTo>
                      <a:pt x="66" y="20"/>
                    </a:lnTo>
                    <a:lnTo>
                      <a:pt x="64" y="22"/>
                    </a:lnTo>
                    <a:lnTo>
                      <a:pt x="62" y="23"/>
                    </a:lnTo>
                    <a:lnTo>
                      <a:pt x="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1" name="Freeform 128"/>
              <p:cNvSpPr>
                <a:spLocks/>
              </p:cNvSpPr>
              <p:nvPr/>
            </p:nvSpPr>
            <p:spPr bwMode="auto">
              <a:xfrm>
                <a:off x="3325" y="2205"/>
                <a:ext cx="73" cy="132"/>
              </a:xfrm>
              <a:custGeom>
                <a:avLst/>
                <a:gdLst>
                  <a:gd name="T0" fmla="*/ 58 w 73"/>
                  <a:gd name="T1" fmla="*/ 21 h 132"/>
                  <a:gd name="T2" fmla="*/ 52 w 73"/>
                  <a:gd name="T3" fmla="*/ 21 h 132"/>
                  <a:gd name="T4" fmla="*/ 44 w 73"/>
                  <a:gd name="T5" fmla="*/ 24 h 132"/>
                  <a:gd name="T6" fmla="*/ 34 w 73"/>
                  <a:gd name="T7" fmla="*/ 29 h 132"/>
                  <a:gd name="T8" fmla="*/ 29 w 73"/>
                  <a:gd name="T9" fmla="*/ 35 h 132"/>
                  <a:gd name="T10" fmla="*/ 26 w 73"/>
                  <a:gd name="T11" fmla="*/ 40 h 132"/>
                  <a:gd name="T12" fmla="*/ 22 w 73"/>
                  <a:gd name="T13" fmla="*/ 48 h 132"/>
                  <a:gd name="T14" fmla="*/ 21 w 73"/>
                  <a:gd name="T15" fmla="*/ 57 h 132"/>
                  <a:gd name="T16" fmla="*/ 18 w 73"/>
                  <a:gd name="T17" fmla="*/ 67 h 132"/>
                  <a:gd name="T18" fmla="*/ 18 w 73"/>
                  <a:gd name="T19" fmla="*/ 76 h 132"/>
                  <a:gd name="T20" fmla="*/ 18 w 73"/>
                  <a:gd name="T21" fmla="*/ 85 h 132"/>
                  <a:gd name="T22" fmla="*/ 18 w 73"/>
                  <a:gd name="T23" fmla="*/ 96 h 132"/>
                  <a:gd name="T24" fmla="*/ 18 w 73"/>
                  <a:gd name="T25" fmla="*/ 105 h 132"/>
                  <a:gd name="T26" fmla="*/ 20 w 73"/>
                  <a:gd name="T27" fmla="*/ 116 h 132"/>
                  <a:gd name="T28" fmla="*/ 18 w 73"/>
                  <a:gd name="T29" fmla="*/ 127 h 132"/>
                  <a:gd name="T30" fmla="*/ 13 w 73"/>
                  <a:gd name="T31" fmla="*/ 131 h 132"/>
                  <a:gd name="T32" fmla="*/ 8 w 73"/>
                  <a:gd name="T33" fmla="*/ 131 h 132"/>
                  <a:gd name="T34" fmla="*/ 2 w 73"/>
                  <a:gd name="T35" fmla="*/ 127 h 132"/>
                  <a:gd name="T36" fmla="*/ 1 w 73"/>
                  <a:gd name="T37" fmla="*/ 116 h 132"/>
                  <a:gd name="T38" fmla="*/ 1 w 73"/>
                  <a:gd name="T39" fmla="*/ 104 h 132"/>
                  <a:gd name="T40" fmla="*/ 0 w 73"/>
                  <a:gd name="T41" fmla="*/ 93 h 132"/>
                  <a:gd name="T42" fmla="*/ 0 w 73"/>
                  <a:gd name="T43" fmla="*/ 83 h 132"/>
                  <a:gd name="T44" fmla="*/ 0 w 73"/>
                  <a:gd name="T45" fmla="*/ 73 h 132"/>
                  <a:gd name="T46" fmla="*/ 0 w 73"/>
                  <a:gd name="T47" fmla="*/ 63 h 132"/>
                  <a:gd name="T48" fmla="*/ 2 w 73"/>
                  <a:gd name="T49" fmla="*/ 52 h 132"/>
                  <a:gd name="T50" fmla="*/ 5 w 73"/>
                  <a:gd name="T51" fmla="*/ 41 h 132"/>
                  <a:gd name="T52" fmla="*/ 9 w 73"/>
                  <a:gd name="T53" fmla="*/ 32 h 132"/>
                  <a:gd name="T54" fmla="*/ 13 w 73"/>
                  <a:gd name="T55" fmla="*/ 24 h 132"/>
                  <a:gd name="T56" fmla="*/ 18 w 73"/>
                  <a:gd name="T57" fmla="*/ 16 h 132"/>
                  <a:gd name="T58" fmla="*/ 25 w 73"/>
                  <a:gd name="T59" fmla="*/ 11 h 132"/>
                  <a:gd name="T60" fmla="*/ 32 w 73"/>
                  <a:gd name="T61" fmla="*/ 7 h 132"/>
                  <a:gd name="T62" fmla="*/ 38 w 73"/>
                  <a:gd name="T63" fmla="*/ 3 h 132"/>
                  <a:gd name="T64" fmla="*/ 48 w 73"/>
                  <a:gd name="T65" fmla="*/ 1 h 132"/>
                  <a:gd name="T66" fmla="*/ 57 w 73"/>
                  <a:gd name="T67" fmla="*/ 0 h 132"/>
                  <a:gd name="T68" fmla="*/ 66 w 73"/>
                  <a:gd name="T69" fmla="*/ 1 h 132"/>
                  <a:gd name="T70" fmla="*/ 72 w 73"/>
                  <a:gd name="T71" fmla="*/ 7 h 132"/>
                  <a:gd name="T72" fmla="*/ 72 w 73"/>
                  <a:gd name="T73" fmla="*/ 15 h 132"/>
                  <a:gd name="T74" fmla="*/ 66 w 73"/>
                  <a:gd name="T75" fmla="*/ 20 h 132"/>
                  <a:gd name="T76" fmla="*/ 61 w 73"/>
                  <a:gd name="T77" fmla="*/ 21 h 13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3" h="132">
                    <a:moveTo>
                      <a:pt x="61" y="21"/>
                    </a:moveTo>
                    <a:lnTo>
                      <a:pt x="58" y="21"/>
                    </a:lnTo>
                    <a:lnTo>
                      <a:pt x="56" y="21"/>
                    </a:lnTo>
                    <a:lnTo>
                      <a:pt x="52" y="21"/>
                    </a:lnTo>
                    <a:lnTo>
                      <a:pt x="49" y="21"/>
                    </a:lnTo>
                    <a:lnTo>
                      <a:pt x="44" y="24"/>
                    </a:lnTo>
                    <a:lnTo>
                      <a:pt x="40" y="27"/>
                    </a:lnTo>
                    <a:lnTo>
                      <a:pt x="34" y="29"/>
                    </a:lnTo>
                    <a:lnTo>
                      <a:pt x="30" y="32"/>
                    </a:lnTo>
                    <a:lnTo>
                      <a:pt x="29" y="35"/>
                    </a:lnTo>
                    <a:lnTo>
                      <a:pt x="28" y="37"/>
                    </a:lnTo>
                    <a:lnTo>
                      <a:pt x="26" y="40"/>
                    </a:lnTo>
                    <a:lnTo>
                      <a:pt x="25" y="43"/>
                    </a:lnTo>
                    <a:lnTo>
                      <a:pt x="22" y="48"/>
                    </a:lnTo>
                    <a:lnTo>
                      <a:pt x="21" y="52"/>
                    </a:lnTo>
                    <a:lnTo>
                      <a:pt x="21" y="57"/>
                    </a:lnTo>
                    <a:lnTo>
                      <a:pt x="20" y="63"/>
                    </a:lnTo>
                    <a:lnTo>
                      <a:pt x="18" y="67"/>
                    </a:lnTo>
                    <a:lnTo>
                      <a:pt x="18" y="72"/>
                    </a:lnTo>
                    <a:lnTo>
                      <a:pt x="18" y="76"/>
                    </a:lnTo>
                    <a:lnTo>
                      <a:pt x="18" y="81"/>
                    </a:lnTo>
                    <a:lnTo>
                      <a:pt x="18" y="85"/>
                    </a:lnTo>
                    <a:lnTo>
                      <a:pt x="18" y="91"/>
                    </a:lnTo>
                    <a:lnTo>
                      <a:pt x="18" y="96"/>
                    </a:lnTo>
                    <a:lnTo>
                      <a:pt x="18" y="101"/>
                    </a:lnTo>
                    <a:lnTo>
                      <a:pt x="18" y="105"/>
                    </a:lnTo>
                    <a:lnTo>
                      <a:pt x="20" y="112"/>
                    </a:lnTo>
                    <a:lnTo>
                      <a:pt x="20" y="116"/>
                    </a:lnTo>
                    <a:lnTo>
                      <a:pt x="20" y="123"/>
                    </a:lnTo>
                    <a:lnTo>
                      <a:pt x="18" y="127"/>
                    </a:lnTo>
                    <a:lnTo>
                      <a:pt x="17" y="129"/>
                    </a:lnTo>
                    <a:lnTo>
                      <a:pt x="13" y="131"/>
                    </a:lnTo>
                    <a:lnTo>
                      <a:pt x="10" y="132"/>
                    </a:lnTo>
                    <a:lnTo>
                      <a:pt x="8" y="131"/>
                    </a:lnTo>
                    <a:lnTo>
                      <a:pt x="5" y="129"/>
                    </a:lnTo>
                    <a:lnTo>
                      <a:pt x="2" y="127"/>
                    </a:lnTo>
                    <a:lnTo>
                      <a:pt x="2" y="123"/>
                    </a:lnTo>
                    <a:lnTo>
                      <a:pt x="1" y="116"/>
                    </a:lnTo>
                    <a:lnTo>
                      <a:pt x="1" y="111"/>
                    </a:lnTo>
                    <a:lnTo>
                      <a:pt x="1" y="104"/>
                    </a:lnTo>
                    <a:lnTo>
                      <a:pt x="1" y="99"/>
                    </a:lnTo>
                    <a:lnTo>
                      <a:pt x="0" y="93"/>
                    </a:lnTo>
                    <a:lnTo>
                      <a:pt x="0" y="88"/>
                    </a:lnTo>
                    <a:lnTo>
                      <a:pt x="0" y="83"/>
                    </a:lnTo>
                    <a:lnTo>
                      <a:pt x="0" y="77"/>
                    </a:lnTo>
                    <a:lnTo>
                      <a:pt x="0" y="73"/>
                    </a:lnTo>
                    <a:lnTo>
                      <a:pt x="0" y="68"/>
                    </a:lnTo>
                    <a:lnTo>
                      <a:pt x="0" y="63"/>
                    </a:lnTo>
                    <a:lnTo>
                      <a:pt x="1" y="57"/>
                    </a:lnTo>
                    <a:lnTo>
                      <a:pt x="2" y="52"/>
                    </a:lnTo>
                    <a:lnTo>
                      <a:pt x="4" y="47"/>
                    </a:lnTo>
                    <a:lnTo>
                      <a:pt x="5" y="41"/>
                    </a:lnTo>
                    <a:lnTo>
                      <a:pt x="8" y="36"/>
                    </a:lnTo>
                    <a:lnTo>
                      <a:pt x="9" y="32"/>
                    </a:lnTo>
                    <a:lnTo>
                      <a:pt x="10" y="27"/>
                    </a:lnTo>
                    <a:lnTo>
                      <a:pt x="13" y="24"/>
                    </a:lnTo>
                    <a:lnTo>
                      <a:pt x="16" y="20"/>
                    </a:lnTo>
                    <a:lnTo>
                      <a:pt x="18" y="16"/>
                    </a:lnTo>
                    <a:lnTo>
                      <a:pt x="21" y="13"/>
                    </a:lnTo>
                    <a:lnTo>
                      <a:pt x="25" y="11"/>
                    </a:lnTo>
                    <a:lnTo>
                      <a:pt x="28" y="9"/>
                    </a:lnTo>
                    <a:lnTo>
                      <a:pt x="32" y="7"/>
                    </a:lnTo>
                    <a:lnTo>
                      <a:pt x="36" y="5"/>
                    </a:lnTo>
                    <a:lnTo>
                      <a:pt x="38" y="3"/>
                    </a:lnTo>
                    <a:lnTo>
                      <a:pt x="44" y="3"/>
                    </a:lnTo>
                    <a:lnTo>
                      <a:pt x="48" y="1"/>
                    </a:lnTo>
                    <a:lnTo>
                      <a:pt x="52" y="0"/>
                    </a:lnTo>
                    <a:lnTo>
                      <a:pt x="57" y="0"/>
                    </a:lnTo>
                    <a:lnTo>
                      <a:pt x="61" y="0"/>
                    </a:lnTo>
                    <a:lnTo>
                      <a:pt x="66" y="1"/>
                    </a:lnTo>
                    <a:lnTo>
                      <a:pt x="69" y="3"/>
                    </a:lnTo>
                    <a:lnTo>
                      <a:pt x="72" y="7"/>
                    </a:lnTo>
                    <a:lnTo>
                      <a:pt x="73" y="11"/>
                    </a:lnTo>
                    <a:lnTo>
                      <a:pt x="72" y="15"/>
                    </a:lnTo>
                    <a:lnTo>
                      <a:pt x="69" y="17"/>
                    </a:lnTo>
                    <a:lnTo>
                      <a:pt x="66" y="20"/>
                    </a:lnTo>
                    <a:lnTo>
                      <a:pt x="6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2" name="Freeform 129"/>
              <p:cNvSpPr>
                <a:spLocks/>
              </p:cNvSpPr>
              <p:nvPr/>
            </p:nvSpPr>
            <p:spPr bwMode="auto">
              <a:xfrm>
                <a:off x="3180" y="2573"/>
                <a:ext cx="558" cy="149"/>
              </a:xfrm>
              <a:custGeom>
                <a:avLst/>
                <a:gdLst>
                  <a:gd name="T0" fmla="*/ 10 w 558"/>
                  <a:gd name="T1" fmla="*/ 0 h 149"/>
                  <a:gd name="T2" fmla="*/ 43 w 558"/>
                  <a:gd name="T3" fmla="*/ 0 h 149"/>
                  <a:gd name="T4" fmla="*/ 78 w 558"/>
                  <a:gd name="T5" fmla="*/ 2 h 149"/>
                  <a:gd name="T6" fmla="*/ 111 w 558"/>
                  <a:gd name="T7" fmla="*/ 4 h 149"/>
                  <a:gd name="T8" fmla="*/ 145 w 558"/>
                  <a:gd name="T9" fmla="*/ 10 h 149"/>
                  <a:gd name="T10" fmla="*/ 178 w 558"/>
                  <a:gd name="T11" fmla="*/ 14 h 149"/>
                  <a:gd name="T12" fmla="*/ 211 w 558"/>
                  <a:gd name="T13" fmla="*/ 19 h 149"/>
                  <a:gd name="T14" fmla="*/ 245 w 558"/>
                  <a:gd name="T15" fmla="*/ 26 h 149"/>
                  <a:gd name="T16" fmla="*/ 278 w 558"/>
                  <a:gd name="T17" fmla="*/ 34 h 149"/>
                  <a:gd name="T18" fmla="*/ 313 w 558"/>
                  <a:gd name="T19" fmla="*/ 40 h 149"/>
                  <a:gd name="T20" fmla="*/ 346 w 558"/>
                  <a:gd name="T21" fmla="*/ 50 h 149"/>
                  <a:gd name="T22" fmla="*/ 378 w 558"/>
                  <a:gd name="T23" fmla="*/ 59 h 149"/>
                  <a:gd name="T24" fmla="*/ 411 w 558"/>
                  <a:gd name="T25" fmla="*/ 70 h 149"/>
                  <a:gd name="T26" fmla="*/ 445 w 558"/>
                  <a:gd name="T27" fmla="*/ 80 h 149"/>
                  <a:gd name="T28" fmla="*/ 478 w 558"/>
                  <a:gd name="T29" fmla="*/ 94 h 149"/>
                  <a:gd name="T30" fmla="*/ 513 w 558"/>
                  <a:gd name="T31" fmla="*/ 104 h 149"/>
                  <a:gd name="T32" fmla="*/ 548 w 558"/>
                  <a:gd name="T33" fmla="*/ 116 h 149"/>
                  <a:gd name="T34" fmla="*/ 550 w 558"/>
                  <a:gd name="T35" fmla="*/ 118 h 149"/>
                  <a:gd name="T36" fmla="*/ 554 w 558"/>
                  <a:gd name="T37" fmla="*/ 120 h 149"/>
                  <a:gd name="T38" fmla="*/ 556 w 558"/>
                  <a:gd name="T39" fmla="*/ 122 h 149"/>
                  <a:gd name="T40" fmla="*/ 557 w 558"/>
                  <a:gd name="T41" fmla="*/ 125 h 149"/>
                  <a:gd name="T42" fmla="*/ 558 w 558"/>
                  <a:gd name="T43" fmla="*/ 127 h 149"/>
                  <a:gd name="T44" fmla="*/ 558 w 558"/>
                  <a:gd name="T45" fmla="*/ 131 h 149"/>
                  <a:gd name="T46" fmla="*/ 558 w 558"/>
                  <a:gd name="T47" fmla="*/ 134 h 149"/>
                  <a:gd name="T48" fmla="*/ 558 w 558"/>
                  <a:gd name="T49" fmla="*/ 137 h 149"/>
                  <a:gd name="T50" fmla="*/ 556 w 558"/>
                  <a:gd name="T51" fmla="*/ 142 h 149"/>
                  <a:gd name="T52" fmla="*/ 552 w 558"/>
                  <a:gd name="T53" fmla="*/ 146 h 149"/>
                  <a:gd name="T54" fmla="*/ 548 w 558"/>
                  <a:gd name="T55" fmla="*/ 147 h 149"/>
                  <a:gd name="T56" fmla="*/ 545 w 558"/>
                  <a:gd name="T57" fmla="*/ 149 h 149"/>
                  <a:gd name="T58" fmla="*/ 542 w 558"/>
                  <a:gd name="T59" fmla="*/ 149 h 149"/>
                  <a:gd name="T60" fmla="*/ 538 w 558"/>
                  <a:gd name="T61" fmla="*/ 149 h 149"/>
                  <a:gd name="T62" fmla="*/ 506 w 558"/>
                  <a:gd name="T63" fmla="*/ 137 h 149"/>
                  <a:gd name="T64" fmla="*/ 474 w 558"/>
                  <a:gd name="T65" fmla="*/ 127 h 149"/>
                  <a:gd name="T66" fmla="*/ 441 w 558"/>
                  <a:gd name="T67" fmla="*/ 115 h 149"/>
                  <a:gd name="T68" fmla="*/ 409 w 558"/>
                  <a:gd name="T69" fmla="*/ 104 h 149"/>
                  <a:gd name="T70" fmla="*/ 374 w 558"/>
                  <a:gd name="T71" fmla="*/ 94 h 149"/>
                  <a:gd name="T72" fmla="*/ 341 w 558"/>
                  <a:gd name="T73" fmla="*/ 82 h 149"/>
                  <a:gd name="T74" fmla="*/ 307 w 558"/>
                  <a:gd name="T75" fmla="*/ 71 h 149"/>
                  <a:gd name="T76" fmla="*/ 273 w 558"/>
                  <a:gd name="T77" fmla="*/ 60 h 149"/>
                  <a:gd name="T78" fmla="*/ 238 w 558"/>
                  <a:gd name="T79" fmla="*/ 51 h 149"/>
                  <a:gd name="T80" fmla="*/ 205 w 558"/>
                  <a:gd name="T81" fmla="*/ 43 h 149"/>
                  <a:gd name="T82" fmla="*/ 171 w 558"/>
                  <a:gd name="T83" fmla="*/ 35 h 149"/>
                  <a:gd name="T84" fmla="*/ 138 w 558"/>
                  <a:gd name="T85" fmla="*/ 30 h 149"/>
                  <a:gd name="T86" fmla="*/ 104 w 558"/>
                  <a:gd name="T87" fmla="*/ 23 h 149"/>
                  <a:gd name="T88" fmla="*/ 72 w 558"/>
                  <a:gd name="T89" fmla="*/ 20 h 149"/>
                  <a:gd name="T90" fmla="*/ 39 w 558"/>
                  <a:gd name="T91" fmla="*/ 18 h 149"/>
                  <a:gd name="T92" fmla="*/ 8 w 558"/>
                  <a:gd name="T93" fmla="*/ 16 h 149"/>
                  <a:gd name="T94" fmla="*/ 4 w 558"/>
                  <a:gd name="T95" fmla="*/ 15 h 149"/>
                  <a:gd name="T96" fmla="*/ 3 w 558"/>
                  <a:gd name="T97" fmla="*/ 14 h 149"/>
                  <a:gd name="T98" fmla="*/ 0 w 558"/>
                  <a:gd name="T99" fmla="*/ 11 h 149"/>
                  <a:gd name="T100" fmla="*/ 0 w 558"/>
                  <a:gd name="T101" fmla="*/ 8 h 149"/>
                  <a:gd name="T102" fmla="*/ 2 w 558"/>
                  <a:gd name="T103" fmla="*/ 4 h 149"/>
                  <a:gd name="T104" fmla="*/ 3 w 558"/>
                  <a:gd name="T105" fmla="*/ 2 h 149"/>
                  <a:gd name="T106" fmla="*/ 6 w 558"/>
                  <a:gd name="T107" fmla="*/ 0 h 149"/>
                  <a:gd name="T108" fmla="*/ 10 w 558"/>
                  <a:gd name="T109" fmla="*/ 0 h 149"/>
                  <a:gd name="T110" fmla="*/ 10 w 558"/>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58" h="149">
                    <a:moveTo>
                      <a:pt x="10" y="0"/>
                    </a:moveTo>
                    <a:lnTo>
                      <a:pt x="43" y="0"/>
                    </a:lnTo>
                    <a:lnTo>
                      <a:pt x="78" y="2"/>
                    </a:lnTo>
                    <a:lnTo>
                      <a:pt x="111" y="4"/>
                    </a:lnTo>
                    <a:lnTo>
                      <a:pt x="145" y="10"/>
                    </a:lnTo>
                    <a:lnTo>
                      <a:pt x="178" y="14"/>
                    </a:lnTo>
                    <a:lnTo>
                      <a:pt x="211" y="19"/>
                    </a:lnTo>
                    <a:lnTo>
                      <a:pt x="245" y="26"/>
                    </a:lnTo>
                    <a:lnTo>
                      <a:pt x="278" y="34"/>
                    </a:lnTo>
                    <a:lnTo>
                      <a:pt x="313" y="40"/>
                    </a:lnTo>
                    <a:lnTo>
                      <a:pt x="346" y="50"/>
                    </a:lnTo>
                    <a:lnTo>
                      <a:pt x="378" y="59"/>
                    </a:lnTo>
                    <a:lnTo>
                      <a:pt x="411" y="70"/>
                    </a:lnTo>
                    <a:lnTo>
                      <a:pt x="445" y="80"/>
                    </a:lnTo>
                    <a:lnTo>
                      <a:pt x="478" y="94"/>
                    </a:lnTo>
                    <a:lnTo>
                      <a:pt x="513" y="104"/>
                    </a:lnTo>
                    <a:lnTo>
                      <a:pt x="548" y="116"/>
                    </a:lnTo>
                    <a:lnTo>
                      <a:pt x="550" y="118"/>
                    </a:lnTo>
                    <a:lnTo>
                      <a:pt x="554" y="120"/>
                    </a:lnTo>
                    <a:lnTo>
                      <a:pt x="556" y="122"/>
                    </a:lnTo>
                    <a:lnTo>
                      <a:pt x="557" y="125"/>
                    </a:lnTo>
                    <a:lnTo>
                      <a:pt x="558" y="127"/>
                    </a:lnTo>
                    <a:lnTo>
                      <a:pt x="558" y="131"/>
                    </a:lnTo>
                    <a:lnTo>
                      <a:pt x="558" y="134"/>
                    </a:lnTo>
                    <a:lnTo>
                      <a:pt x="558" y="137"/>
                    </a:lnTo>
                    <a:lnTo>
                      <a:pt x="556" y="142"/>
                    </a:lnTo>
                    <a:lnTo>
                      <a:pt x="552" y="146"/>
                    </a:lnTo>
                    <a:lnTo>
                      <a:pt x="548" y="147"/>
                    </a:lnTo>
                    <a:lnTo>
                      <a:pt x="545" y="149"/>
                    </a:lnTo>
                    <a:lnTo>
                      <a:pt x="542" y="149"/>
                    </a:lnTo>
                    <a:lnTo>
                      <a:pt x="538" y="149"/>
                    </a:lnTo>
                    <a:lnTo>
                      <a:pt x="506" y="137"/>
                    </a:lnTo>
                    <a:lnTo>
                      <a:pt x="474" y="127"/>
                    </a:lnTo>
                    <a:lnTo>
                      <a:pt x="441" y="115"/>
                    </a:lnTo>
                    <a:lnTo>
                      <a:pt x="409" y="104"/>
                    </a:lnTo>
                    <a:lnTo>
                      <a:pt x="374" y="94"/>
                    </a:lnTo>
                    <a:lnTo>
                      <a:pt x="341" y="82"/>
                    </a:lnTo>
                    <a:lnTo>
                      <a:pt x="307" y="71"/>
                    </a:lnTo>
                    <a:lnTo>
                      <a:pt x="273" y="60"/>
                    </a:lnTo>
                    <a:lnTo>
                      <a:pt x="238" y="51"/>
                    </a:lnTo>
                    <a:lnTo>
                      <a:pt x="205" y="43"/>
                    </a:lnTo>
                    <a:lnTo>
                      <a:pt x="171" y="35"/>
                    </a:lnTo>
                    <a:lnTo>
                      <a:pt x="138" y="30"/>
                    </a:lnTo>
                    <a:lnTo>
                      <a:pt x="104" y="23"/>
                    </a:lnTo>
                    <a:lnTo>
                      <a:pt x="72" y="20"/>
                    </a:lnTo>
                    <a:lnTo>
                      <a:pt x="39" y="18"/>
                    </a:lnTo>
                    <a:lnTo>
                      <a:pt x="8" y="16"/>
                    </a:lnTo>
                    <a:lnTo>
                      <a:pt x="4" y="15"/>
                    </a:lnTo>
                    <a:lnTo>
                      <a:pt x="3" y="14"/>
                    </a:lnTo>
                    <a:lnTo>
                      <a:pt x="0" y="11"/>
                    </a:lnTo>
                    <a:lnTo>
                      <a:pt x="0" y="8"/>
                    </a:lnTo>
                    <a:lnTo>
                      <a:pt x="2" y="4"/>
                    </a:lnTo>
                    <a:lnTo>
                      <a:pt x="3" y="2"/>
                    </a:lnTo>
                    <a:lnTo>
                      <a:pt x="6"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3" name="Freeform 130"/>
              <p:cNvSpPr>
                <a:spLocks/>
              </p:cNvSpPr>
              <p:nvPr/>
            </p:nvSpPr>
            <p:spPr bwMode="auto">
              <a:xfrm>
                <a:off x="4021" y="1465"/>
                <a:ext cx="351" cy="458"/>
              </a:xfrm>
              <a:custGeom>
                <a:avLst/>
                <a:gdLst>
                  <a:gd name="T0" fmla="*/ 27 w 351"/>
                  <a:gd name="T1" fmla="*/ 8 h 458"/>
                  <a:gd name="T2" fmla="*/ 56 w 351"/>
                  <a:gd name="T3" fmla="*/ 6 h 458"/>
                  <a:gd name="T4" fmla="*/ 83 w 351"/>
                  <a:gd name="T5" fmla="*/ 6 h 458"/>
                  <a:gd name="T6" fmla="*/ 110 w 351"/>
                  <a:gd name="T7" fmla="*/ 3 h 458"/>
                  <a:gd name="T8" fmla="*/ 139 w 351"/>
                  <a:gd name="T9" fmla="*/ 2 h 458"/>
                  <a:gd name="T10" fmla="*/ 172 w 351"/>
                  <a:gd name="T11" fmla="*/ 2 h 458"/>
                  <a:gd name="T12" fmla="*/ 204 w 351"/>
                  <a:gd name="T13" fmla="*/ 0 h 458"/>
                  <a:gd name="T14" fmla="*/ 236 w 351"/>
                  <a:gd name="T15" fmla="*/ 2 h 458"/>
                  <a:gd name="T16" fmla="*/ 264 w 351"/>
                  <a:gd name="T17" fmla="*/ 7 h 458"/>
                  <a:gd name="T18" fmla="*/ 291 w 351"/>
                  <a:gd name="T19" fmla="*/ 18 h 458"/>
                  <a:gd name="T20" fmla="*/ 315 w 351"/>
                  <a:gd name="T21" fmla="*/ 39 h 458"/>
                  <a:gd name="T22" fmla="*/ 336 w 351"/>
                  <a:gd name="T23" fmla="*/ 71 h 458"/>
                  <a:gd name="T24" fmla="*/ 347 w 351"/>
                  <a:gd name="T25" fmla="*/ 104 h 458"/>
                  <a:gd name="T26" fmla="*/ 351 w 351"/>
                  <a:gd name="T27" fmla="*/ 139 h 458"/>
                  <a:gd name="T28" fmla="*/ 350 w 351"/>
                  <a:gd name="T29" fmla="*/ 178 h 458"/>
                  <a:gd name="T30" fmla="*/ 348 w 351"/>
                  <a:gd name="T31" fmla="*/ 218 h 458"/>
                  <a:gd name="T32" fmla="*/ 347 w 351"/>
                  <a:gd name="T33" fmla="*/ 262 h 458"/>
                  <a:gd name="T34" fmla="*/ 347 w 351"/>
                  <a:gd name="T35" fmla="*/ 303 h 458"/>
                  <a:gd name="T36" fmla="*/ 346 w 351"/>
                  <a:gd name="T37" fmla="*/ 342 h 458"/>
                  <a:gd name="T38" fmla="*/ 344 w 351"/>
                  <a:gd name="T39" fmla="*/ 379 h 458"/>
                  <a:gd name="T40" fmla="*/ 343 w 351"/>
                  <a:gd name="T41" fmla="*/ 421 h 458"/>
                  <a:gd name="T42" fmla="*/ 342 w 351"/>
                  <a:gd name="T43" fmla="*/ 457 h 458"/>
                  <a:gd name="T44" fmla="*/ 334 w 351"/>
                  <a:gd name="T45" fmla="*/ 453 h 458"/>
                  <a:gd name="T46" fmla="*/ 332 w 351"/>
                  <a:gd name="T47" fmla="*/ 406 h 458"/>
                  <a:gd name="T48" fmla="*/ 331 w 351"/>
                  <a:gd name="T49" fmla="*/ 366 h 458"/>
                  <a:gd name="T50" fmla="*/ 330 w 351"/>
                  <a:gd name="T51" fmla="*/ 329 h 458"/>
                  <a:gd name="T52" fmla="*/ 328 w 351"/>
                  <a:gd name="T53" fmla="*/ 290 h 458"/>
                  <a:gd name="T54" fmla="*/ 327 w 351"/>
                  <a:gd name="T55" fmla="*/ 246 h 458"/>
                  <a:gd name="T56" fmla="*/ 327 w 351"/>
                  <a:gd name="T57" fmla="*/ 206 h 458"/>
                  <a:gd name="T58" fmla="*/ 328 w 351"/>
                  <a:gd name="T59" fmla="*/ 171 h 458"/>
                  <a:gd name="T60" fmla="*/ 327 w 351"/>
                  <a:gd name="T61" fmla="*/ 138 h 458"/>
                  <a:gd name="T62" fmla="*/ 322 w 351"/>
                  <a:gd name="T63" fmla="*/ 107 h 458"/>
                  <a:gd name="T64" fmla="*/ 308 w 351"/>
                  <a:gd name="T65" fmla="*/ 78 h 458"/>
                  <a:gd name="T66" fmla="*/ 287 w 351"/>
                  <a:gd name="T67" fmla="*/ 50 h 458"/>
                  <a:gd name="T68" fmla="*/ 266 w 351"/>
                  <a:gd name="T69" fmla="*/ 35 h 458"/>
                  <a:gd name="T70" fmla="*/ 243 w 351"/>
                  <a:gd name="T71" fmla="*/ 26 h 458"/>
                  <a:gd name="T72" fmla="*/ 216 w 351"/>
                  <a:gd name="T73" fmla="*/ 22 h 458"/>
                  <a:gd name="T74" fmla="*/ 190 w 351"/>
                  <a:gd name="T75" fmla="*/ 22 h 458"/>
                  <a:gd name="T76" fmla="*/ 162 w 351"/>
                  <a:gd name="T77" fmla="*/ 22 h 458"/>
                  <a:gd name="T78" fmla="*/ 128 w 351"/>
                  <a:gd name="T79" fmla="*/ 22 h 458"/>
                  <a:gd name="T80" fmla="*/ 100 w 351"/>
                  <a:gd name="T81" fmla="*/ 22 h 458"/>
                  <a:gd name="T82" fmla="*/ 73 w 351"/>
                  <a:gd name="T83" fmla="*/ 22 h 458"/>
                  <a:gd name="T84" fmla="*/ 47 w 351"/>
                  <a:gd name="T85" fmla="*/ 22 h 458"/>
                  <a:gd name="T86" fmla="*/ 16 w 351"/>
                  <a:gd name="T87" fmla="*/ 22 h 458"/>
                  <a:gd name="T88" fmla="*/ 1 w 351"/>
                  <a:gd name="T89" fmla="*/ 19 h 458"/>
                  <a:gd name="T90" fmla="*/ 0 w 351"/>
                  <a:gd name="T91" fmla="*/ 12 h 458"/>
                  <a:gd name="T92" fmla="*/ 5 w 351"/>
                  <a:gd name="T93" fmla="*/ 8 h 4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1" h="458">
                    <a:moveTo>
                      <a:pt x="5" y="8"/>
                    </a:moveTo>
                    <a:lnTo>
                      <a:pt x="16" y="8"/>
                    </a:lnTo>
                    <a:lnTo>
                      <a:pt x="27" y="8"/>
                    </a:lnTo>
                    <a:lnTo>
                      <a:pt x="36" y="7"/>
                    </a:lnTo>
                    <a:lnTo>
                      <a:pt x="47" y="7"/>
                    </a:lnTo>
                    <a:lnTo>
                      <a:pt x="56" y="6"/>
                    </a:lnTo>
                    <a:lnTo>
                      <a:pt x="64" y="6"/>
                    </a:lnTo>
                    <a:lnTo>
                      <a:pt x="73" y="6"/>
                    </a:lnTo>
                    <a:lnTo>
                      <a:pt x="83" y="6"/>
                    </a:lnTo>
                    <a:lnTo>
                      <a:pt x="92" y="4"/>
                    </a:lnTo>
                    <a:lnTo>
                      <a:pt x="100" y="3"/>
                    </a:lnTo>
                    <a:lnTo>
                      <a:pt x="110" y="3"/>
                    </a:lnTo>
                    <a:lnTo>
                      <a:pt x="119" y="3"/>
                    </a:lnTo>
                    <a:lnTo>
                      <a:pt x="128" y="2"/>
                    </a:lnTo>
                    <a:lnTo>
                      <a:pt x="139" y="2"/>
                    </a:lnTo>
                    <a:lnTo>
                      <a:pt x="150" y="2"/>
                    </a:lnTo>
                    <a:lnTo>
                      <a:pt x="162" y="2"/>
                    </a:lnTo>
                    <a:lnTo>
                      <a:pt x="172" y="2"/>
                    </a:lnTo>
                    <a:lnTo>
                      <a:pt x="183" y="2"/>
                    </a:lnTo>
                    <a:lnTo>
                      <a:pt x="194" y="0"/>
                    </a:lnTo>
                    <a:lnTo>
                      <a:pt x="204" y="0"/>
                    </a:lnTo>
                    <a:lnTo>
                      <a:pt x="215" y="0"/>
                    </a:lnTo>
                    <a:lnTo>
                      <a:pt x="224" y="0"/>
                    </a:lnTo>
                    <a:lnTo>
                      <a:pt x="236" y="2"/>
                    </a:lnTo>
                    <a:lnTo>
                      <a:pt x="246" y="3"/>
                    </a:lnTo>
                    <a:lnTo>
                      <a:pt x="255" y="4"/>
                    </a:lnTo>
                    <a:lnTo>
                      <a:pt x="264" y="7"/>
                    </a:lnTo>
                    <a:lnTo>
                      <a:pt x="274" y="10"/>
                    </a:lnTo>
                    <a:lnTo>
                      <a:pt x="283" y="14"/>
                    </a:lnTo>
                    <a:lnTo>
                      <a:pt x="291" y="18"/>
                    </a:lnTo>
                    <a:lnTo>
                      <a:pt x="299" y="23"/>
                    </a:lnTo>
                    <a:lnTo>
                      <a:pt x="307" y="31"/>
                    </a:lnTo>
                    <a:lnTo>
                      <a:pt x="315" y="39"/>
                    </a:lnTo>
                    <a:lnTo>
                      <a:pt x="324" y="50"/>
                    </a:lnTo>
                    <a:lnTo>
                      <a:pt x="331" y="60"/>
                    </a:lnTo>
                    <a:lnTo>
                      <a:pt x="336" y="71"/>
                    </a:lnTo>
                    <a:lnTo>
                      <a:pt x="342" y="82"/>
                    </a:lnTo>
                    <a:lnTo>
                      <a:pt x="344" y="92"/>
                    </a:lnTo>
                    <a:lnTo>
                      <a:pt x="347" y="104"/>
                    </a:lnTo>
                    <a:lnTo>
                      <a:pt x="350" y="115"/>
                    </a:lnTo>
                    <a:lnTo>
                      <a:pt x="351" y="127"/>
                    </a:lnTo>
                    <a:lnTo>
                      <a:pt x="351" y="139"/>
                    </a:lnTo>
                    <a:lnTo>
                      <a:pt x="351" y="151"/>
                    </a:lnTo>
                    <a:lnTo>
                      <a:pt x="350" y="163"/>
                    </a:lnTo>
                    <a:lnTo>
                      <a:pt x="350" y="178"/>
                    </a:lnTo>
                    <a:lnTo>
                      <a:pt x="348" y="190"/>
                    </a:lnTo>
                    <a:lnTo>
                      <a:pt x="348" y="203"/>
                    </a:lnTo>
                    <a:lnTo>
                      <a:pt x="348" y="218"/>
                    </a:lnTo>
                    <a:lnTo>
                      <a:pt x="348" y="231"/>
                    </a:lnTo>
                    <a:lnTo>
                      <a:pt x="347" y="247"/>
                    </a:lnTo>
                    <a:lnTo>
                      <a:pt x="347" y="262"/>
                    </a:lnTo>
                    <a:lnTo>
                      <a:pt x="347" y="275"/>
                    </a:lnTo>
                    <a:lnTo>
                      <a:pt x="347" y="290"/>
                    </a:lnTo>
                    <a:lnTo>
                      <a:pt x="347" y="303"/>
                    </a:lnTo>
                    <a:lnTo>
                      <a:pt x="346" y="315"/>
                    </a:lnTo>
                    <a:lnTo>
                      <a:pt x="346" y="329"/>
                    </a:lnTo>
                    <a:lnTo>
                      <a:pt x="346" y="342"/>
                    </a:lnTo>
                    <a:lnTo>
                      <a:pt x="344" y="354"/>
                    </a:lnTo>
                    <a:lnTo>
                      <a:pt x="344" y="367"/>
                    </a:lnTo>
                    <a:lnTo>
                      <a:pt x="344" y="379"/>
                    </a:lnTo>
                    <a:lnTo>
                      <a:pt x="344" y="393"/>
                    </a:lnTo>
                    <a:lnTo>
                      <a:pt x="343" y="406"/>
                    </a:lnTo>
                    <a:lnTo>
                      <a:pt x="343" y="421"/>
                    </a:lnTo>
                    <a:lnTo>
                      <a:pt x="343" y="437"/>
                    </a:lnTo>
                    <a:lnTo>
                      <a:pt x="343" y="453"/>
                    </a:lnTo>
                    <a:lnTo>
                      <a:pt x="342" y="457"/>
                    </a:lnTo>
                    <a:lnTo>
                      <a:pt x="338" y="458"/>
                    </a:lnTo>
                    <a:lnTo>
                      <a:pt x="335" y="457"/>
                    </a:lnTo>
                    <a:lnTo>
                      <a:pt x="334" y="453"/>
                    </a:lnTo>
                    <a:lnTo>
                      <a:pt x="332" y="437"/>
                    </a:lnTo>
                    <a:lnTo>
                      <a:pt x="332" y="421"/>
                    </a:lnTo>
                    <a:lnTo>
                      <a:pt x="332" y="406"/>
                    </a:lnTo>
                    <a:lnTo>
                      <a:pt x="332" y="393"/>
                    </a:lnTo>
                    <a:lnTo>
                      <a:pt x="331" y="379"/>
                    </a:lnTo>
                    <a:lnTo>
                      <a:pt x="331" y="366"/>
                    </a:lnTo>
                    <a:lnTo>
                      <a:pt x="330" y="354"/>
                    </a:lnTo>
                    <a:lnTo>
                      <a:pt x="330" y="341"/>
                    </a:lnTo>
                    <a:lnTo>
                      <a:pt x="330" y="329"/>
                    </a:lnTo>
                    <a:lnTo>
                      <a:pt x="328" y="315"/>
                    </a:lnTo>
                    <a:lnTo>
                      <a:pt x="328" y="302"/>
                    </a:lnTo>
                    <a:lnTo>
                      <a:pt x="328" y="290"/>
                    </a:lnTo>
                    <a:lnTo>
                      <a:pt x="327" y="275"/>
                    </a:lnTo>
                    <a:lnTo>
                      <a:pt x="327" y="262"/>
                    </a:lnTo>
                    <a:lnTo>
                      <a:pt x="327" y="246"/>
                    </a:lnTo>
                    <a:lnTo>
                      <a:pt x="327" y="231"/>
                    </a:lnTo>
                    <a:lnTo>
                      <a:pt x="327" y="219"/>
                    </a:lnTo>
                    <a:lnTo>
                      <a:pt x="327" y="206"/>
                    </a:lnTo>
                    <a:lnTo>
                      <a:pt x="327" y="194"/>
                    </a:lnTo>
                    <a:lnTo>
                      <a:pt x="328" y="183"/>
                    </a:lnTo>
                    <a:lnTo>
                      <a:pt x="328" y="171"/>
                    </a:lnTo>
                    <a:lnTo>
                      <a:pt x="328" y="159"/>
                    </a:lnTo>
                    <a:lnTo>
                      <a:pt x="327" y="148"/>
                    </a:lnTo>
                    <a:lnTo>
                      <a:pt x="327" y="138"/>
                    </a:lnTo>
                    <a:lnTo>
                      <a:pt x="326" y="127"/>
                    </a:lnTo>
                    <a:lnTo>
                      <a:pt x="324" y="116"/>
                    </a:lnTo>
                    <a:lnTo>
                      <a:pt x="322" y="107"/>
                    </a:lnTo>
                    <a:lnTo>
                      <a:pt x="318" y="98"/>
                    </a:lnTo>
                    <a:lnTo>
                      <a:pt x="314" y="87"/>
                    </a:lnTo>
                    <a:lnTo>
                      <a:pt x="308" y="78"/>
                    </a:lnTo>
                    <a:lnTo>
                      <a:pt x="302" y="67"/>
                    </a:lnTo>
                    <a:lnTo>
                      <a:pt x="294" y="58"/>
                    </a:lnTo>
                    <a:lnTo>
                      <a:pt x="287" y="50"/>
                    </a:lnTo>
                    <a:lnTo>
                      <a:pt x="280" y="44"/>
                    </a:lnTo>
                    <a:lnTo>
                      <a:pt x="274" y="39"/>
                    </a:lnTo>
                    <a:lnTo>
                      <a:pt x="266" y="35"/>
                    </a:lnTo>
                    <a:lnTo>
                      <a:pt x="258" y="31"/>
                    </a:lnTo>
                    <a:lnTo>
                      <a:pt x="250" y="28"/>
                    </a:lnTo>
                    <a:lnTo>
                      <a:pt x="243" y="26"/>
                    </a:lnTo>
                    <a:lnTo>
                      <a:pt x="235" y="24"/>
                    </a:lnTo>
                    <a:lnTo>
                      <a:pt x="224" y="23"/>
                    </a:lnTo>
                    <a:lnTo>
                      <a:pt x="216" y="22"/>
                    </a:lnTo>
                    <a:lnTo>
                      <a:pt x="207" y="22"/>
                    </a:lnTo>
                    <a:lnTo>
                      <a:pt x="199" y="22"/>
                    </a:lnTo>
                    <a:lnTo>
                      <a:pt x="190" y="22"/>
                    </a:lnTo>
                    <a:lnTo>
                      <a:pt x="180" y="22"/>
                    </a:lnTo>
                    <a:lnTo>
                      <a:pt x="171" y="22"/>
                    </a:lnTo>
                    <a:lnTo>
                      <a:pt x="162" y="22"/>
                    </a:lnTo>
                    <a:lnTo>
                      <a:pt x="150" y="22"/>
                    </a:lnTo>
                    <a:lnTo>
                      <a:pt x="139" y="22"/>
                    </a:lnTo>
                    <a:lnTo>
                      <a:pt x="128" y="22"/>
                    </a:lnTo>
                    <a:lnTo>
                      <a:pt x="119" y="22"/>
                    </a:lnTo>
                    <a:lnTo>
                      <a:pt x="110" y="22"/>
                    </a:lnTo>
                    <a:lnTo>
                      <a:pt x="100" y="22"/>
                    </a:lnTo>
                    <a:lnTo>
                      <a:pt x="92" y="22"/>
                    </a:lnTo>
                    <a:lnTo>
                      <a:pt x="83" y="22"/>
                    </a:lnTo>
                    <a:lnTo>
                      <a:pt x="73" y="22"/>
                    </a:lnTo>
                    <a:lnTo>
                      <a:pt x="64" y="22"/>
                    </a:lnTo>
                    <a:lnTo>
                      <a:pt x="56" y="22"/>
                    </a:lnTo>
                    <a:lnTo>
                      <a:pt x="47" y="22"/>
                    </a:lnTo>
                    <a:lnTo>
                      <a:pt x="36" y="22"/>
                    </a:lnTo>
                    <a:lnTo>
                      <a:pt x="27" y="22"/>
                    </a:lnTo>
                    <a:lnTo>
                      <a:pt x="16" y="22"/>
                    </a:lnTo>
                    <a:lnTo>
                      <a:pt x="5" y="22"/>
                    </a:lnTo>
                    <a:lnTo>
                      <a:pt x="3" y="20"/>
                    </a:lnTo>
                    <a:lnTo>
                      <a:pt x="1" y="19"/>
                    </a:lnTo>
                    <a:lnTo>
                      <a:pt x="0" y="16"/>
                    </a:lnTo>
                    <a:lnTo>
                      <a:pt x="0" y="15"/>
                    </a:lnTo>
                    <a:lnTo>
                      <a:pt x="0" y="12"/>
                    </a:lnTo>
                    <a:lnTo>
                      <a:pt x="1" y="10"/>
                    </a:lnTo>
                    <a:lnTo>
                      <a:pt x="3" y="8"/>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4" name="Freeform 131"/>
              <p:cNvSpPr>
                <a:spLocks/>
              </p:cNvSpPr>
              <p:nvPr/>
            </p:nvSpPr>
            <p:spPr bwMode="auto">
              <a:xfrm>
                <a:off x="3785" y="1473"/>
                <a:ext cx="105" cy="190"/>
              </a:xfrm>
              <a:custGeom>
                <a:avLst/>
                <a:gdLst>
                  <a:gd name="T0" fmla="*/ 84 w 105"/>
                  <a:gd name="T1" fmla="*/ 20 h 190"/>
                  <a:gd name="T2" fmla="*/ 73 w 105"/>
                  <a:gd name="T3" fmla="*/ 22 h 190"/>
                  <a:gd name="T4" fmla="*/ 63 w 105"/>
                  <a:gd name="T5" fmla="*/ 23 h 190"/>
                  <a:gd name="T6" fmla="*/ 52 w 105"/>
                  <a:gd name="T7" fmla="*/ 26 h 190"/>
                  <a:gd name="T8" fmla="*/ 43 w 105"/>
                  <a:gd name="T9" fmla="*/ 30 h 190"/>
                  <a:gd name="T10" fmla="*/ 35 w 105"/>
                  <a:gd name="T11" fmla="*/ 35 h 190"/>
                  <a:gd name="T12" fmla="*/ 29 w 105"/>
                  <a:gd name="T13" fmla="*/ 42 h 190"/>
                  <a:gd name="T14" fmla="*/ 25 w 105"/>
                  <a:gd name="T15" fmla="*/ 51 h 190"/>
                  <a:gd name="T16" fmla="*/ 23 w 105"/>
                  <a:gd name="T17" fmla="*/ 64 h 190"/>
                  <a:gd name="T18" fmla="*/ 21 w 105"/>
                  <a:gd name="T19" fmla="*/ 79 h 190"/>
                  <a:gd name="T20" fmla="*/ 20 w 105"/>
                  <a:gd name="T21" fmla="*/ 94 h 190"/>
                  <a:gd name="T22" fmla="*/ 20 w 105"/>
                  <a:gd name="T23" fmla="*/ 108 h 190"/>
                  <a:gd name="T24" fmla="*/ 20 w 105"/>
                  <a:gd name="T25" fmla="*/ 124 h 190"/>
                  <a:gd name="T26" fmla="*/ 20 w 105"/>
                  <a:gd name="T27" fmla="*/ 139 h 190"/>
                  <a:gd name="T28" fmla="*/ 21 w 105"/>
                  <a:gd name="T29" fmla="*/ 155 h 190"/>
                  <a:gd name="T30" fmla="*/ 23 w 105"/>
                  <a:gd name="T31" fmla="*/ 171 h 190"/>
                  <a:gd name="T32" fmla="*/ 24 w 105"/>
                  <a:gd name="T33" fmla="*/ 183 h 190"/>
                  <a:gd name="T34" fmla="*/ 19 w 105"/>
                  <a:gd name="T35" fmla="*/ 187 h 190"/>
                  <a:gd name="T36" fmla="*/ 13 w 105"/>
                  <a:gd name="T37" fmla="*/ 189 h 190"/>
                  <a:gd name="T38" fmla="*/ 8 w 105"/>
                  <a:gd name="T39" fmla="*/ 184 h 190"/>
                  <a:gd name="T40" fmla="*/ 5 w 105"/>
                  <a:gd name="T41" fmla="*/ 174 h 190"/>
                  <a:gd name="T42" fmla="*/ 3 w 105"/>
                  <a:gd name="T43" fmla="*/ 155 h 190"/>
                  <a:gd name="T44" fmla="*/ 1 w 105"/>
                  <a:gd name="T45" fmla="*/ 139 h 190"/>
                  <a:gd name="T46" fmla="*/ 0 w 105"/>
                  <a:gd name="T47" fmla="*/ 123 h 190"/>
                  <a:gd name="T48" fmla="*/ 0 w 105"/>
                  <a:gd name="T49" fmla="*/ 107 h 190"/>
                  <a:gd name="T50" fmla="*/ 0 w 105"/>
                  <a:gd name="T51" fmla="*/ 90 h 190"/>
                  <a:gd name="T52" fmla="*/ 0 w 105"/>
                  <a:gd name="T53" fmla="*/ 74 h 190"/>
                  <a:gd name="T54" fmla="*/ 3 w 105"/>
                  <a:gd name="T55" fmla="*/ 58 h 190"/>
                  <a:gd name="T56" fmla="*/ 4 w 105"/>
                  <a:gd name="T57" fmla="*/ 43 h 190"/>
                  <a:gd name="T58" fmla="*/ 11 w 105"/>
                  <a:gd name="T59" fmla="*/ 31 h 190"/>
                  <a:gd name="T60" fmla="*/ 20 w 105"/>
                  <a:gd name="T61" fmla="*/ 20 h 190"/>
                  <a:gd name="T62" fmla="*/ 32 w 105"/>
                  <a:gd name="T63" fmla="*/ 15 h 190"/>
                  <a:gd name="T64" fmla="*/ 45 w 105"/>
                  <a:gd name="T65" fmla="*/ 10 h 190"/>
                  <a:gd name="T66" fmla="*/ 61 w 105"/>
                  <a:gd name="T67" fmla="*/ 6 h 190"/>
                  <a:gd name="T68" fmla="*/ 77 w 105"/>
                  <a:gd name="T69" fmla="*/ 3 h 190"/>
                  <a:gd name="T70" fmla="*/ 93 w 105"/>
                  <a:gd name="T71" fmla="*/ 0 h 190"/>
                  <a:gd name="T72" fmla="*/ 104 w 105"/>
                  <a:gd name="T73" fmla="*/ 0 h 190"/>
                  <a:gd name="T74" fmla="*/ 105 w 105"/>
                  <a:gd name="T75" fmla="*/ 6 h 190"/>
                  <a:gd name="T76" fmla="*/ 100 w 105"/>
                  <a:gd name="T77" fmla="*/ 11 h 190"/>
                  <a:gd name="T78" fmla="*/ 93 w 105"/>
                  <a:gd name="T79" fmla="*/ 18 h 190"/>
                  <a:gd name="T80" fmla="*/ 89 w 105"/>
                  <a:gd name="T81" fmla="*/ 19 h 1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5" h="190">
                    <a:moveTo>
                      <a:pt x="89" y="19"/>
                    </a:moveTo>
                    <a:lnTo>
                      <a:pt x="84" y="20"/>
                    </a:lnTo>
                    <a:lnTo>
                      <a:pt x="79" y="20"/>
                    </a:lnTo>
                    <a:lnTo>
                      <a:pt x="73" y="22"/>
                    </a:lnTo>
                    <a:lnTo>
                      <a:pt x="68" y="23"/>
                    </a:lnTo>
                    <a:lnTo>
                      <a:pt x="63" y="23"/>
                    </a:lnTo>
                    <a:lnTo>
                      <a:pt x="57" y="24"/>
                    </a:lnTo>
                    <a:lnTo>
                      <a:pt x="52" y="26"/>
                    </a:lnTo>
                    <a:lnTo>
                      <a:pt x="48" y="28"/>
                    </a:lnTo>
                    <a:lnTo>
                      <a:pt x="43" y="30"/>
                    </a:lnTo>
                    <a:lnTo>
                      <a:pt x="39" y="32"/>
                    </a:lnTo>
                    <a:lnTo>
                      <a:pt x="35" y="35"/>
                    </a:lnTo>
                    <a:lnTo>
                      <a:pt x="32" y="39"/>
                    </a:lnTo>
                    <a:lnTo>
                      <a:pt x="29" y="42"/>
                    </a:lnTo>
                    <a:lnTo>
                      <a:pt x="27" y="47"/>
                    </a:lnTo>
                    <a:lnTo>
                      <a:pt x="25" y="51"/>
                    </a:lnTo>
                    <a:lnTo>
                      <a:pt x="25" y="56"/>
                    </a:lnTo>
                    <a:lnTo>
                      <a:pt x="23" y="64"/>
                    </a:lnTo>
                    <a:lnTo>
                      <a:pt x="23" y="71"/>
                    </a:lnTo>
                    <a:lnTo>
                      <a:pt x="21" y="79"/>
                    </a:lnTo>
                    <a:lnTo>
                      <a:pt x="21" y="87"/>
                    </a:lnTo>
                    <a:lnTo>
                      <a:pt x="20" y="94"/>
                    </a:lnTo>
                    <a:lnTo>
                      <a:pt x="20" y="102"/>
                    </a:lnTo>
                    <a:lnTo>
                      <a:pt x="20" y="108"/>
                    </a:lnTo>
                    <a:lnTo>
                      <a:pt x="20" y="116"/>
                    </a:lnTo>
                    <a:lnTo>
                      <a:pt x="20" y="124"/>
                    </a:lnTo>
                    <a:lnTo>
                      <a:pt x="20" y="132"/>
                    </a:lnTo>
                    <a:lnTo>
                      <a:pt x="20" y="139"/>
                    </a:lnTo>
                    <a:lnTo>
                      <a:pt x="21" y="147"/>
                    </a:lnTo>
                    <a:lnTo>
                      <a:pt x="21" y="155"/>
                    </a:lnTo>
                    <a:lnTo>
                      <a:pt x="23" y="164"/>
                    </a:lnTo>
                    <a:lnTo>
                      <a:pt x="23" y="171"/>
                    </a:lnTo>
                    <a:lnTo>
                      <a:pt x="25" y="179"/>
                    </a:lnTo>
                    <a:lnTo>
                      <a:pt x="24" y="183"/>
                    </a:lnTo>
                    <a:lnTo>
                      <a:pt x="23" y="186"/>
                    </a:lnTo>
                    <a:lnTo>
                      <a:pt x="19" y="187"/>
                    </a:lnTo>
                    <a:lnTo>
                      <a:pt x="16" y="190"/>
                    </a:lnTo>
                    <a:lnTo>
                      <a:pt x="13" y="189"/>
                    </a:lnTo>
                    <a:lnTo>
                      <a:pt x="11" y="187"/>
                    </a:lnTo>
                    <a:lnTo>
                      <a:pt x="8" y="184"/>
                    </a:lnTo>
                    <a:lnTo>
                      <a:pt x="7" y="182"/>
                    </a:lnTo>
                    <a:lnTo>
                      <a:pt x="5" y="174"/>
                    </a:lnTo>
                    <a:lnTo>
                      <a:pt x="4" y="166"/>
                    </a:lnTo>
                    <a:lnTo>
                      <a:pt x="3" y="155"/>
                    </a:lnTo>
                    <a:lnTo>
                      <a:pt x="3" y="147"/>
                    </a:lnTo>
                    <a:lnTo>
                      <a:pt x="1" y="139"/>
                    </a:lnTo>
                    <a:lnTo>
                      <a:pt x="0" y="131"/>
                    </a:lnTo>
                    <a:lnTo>
                      <a:pt x="0" y="123"/>
                    </a:lnTo>
                    <a:lnTo>
                      <a:pt x="0" y="115"/>
                    </a:lnTo>
                    <a:lnTo>
                      <a:pt x="0" y="107"/>
                    </a:lnTo>
                    <a:lnTo>
                      <a:pt x="0" y="98"/>
                    </a:lnTo>
                    <a:lnTo>
                      <a:pt x="0" y="90"/>
                    </a:lnTo>
                    <a:lnTo>
                      <a:pt x="0" y="83"/>
                    </a:lnTo>
                    <a:lnTo>
                      <a:pt x="0" y="74"/>
                    </a:lnTo>
                    <a:lnTo>
                      <a:pt x="1" y="66"/>
                    </a:lnTo>
                    <a:lnTo>
                      <a:pt x="3" y="58"/>
                    </a:lnTo>
                    <a:lnTo>
                      <a:pt x="3" y="50"/>
                    </a:lnTo>
                    <a:lnTo>
                      <a:pt x="4" y="43"/>
                    </a:lnTo>
                    <a:lnTo>
                      <a:pt x="7" y="36"/>
                    </a:lnTo>
                    <a:lnTo>
                      <a:pt x="11" y="31"/>
                    </a:lnTo>
                    <a:lnTo>
                      <a:pt x="15" y="26"/>
                    </a:lnTo>
                    <a:lnTo>
                      <a:pt x="20" y="20"/>
                    </a:lnTo>
                    <a:lnTo>
                      <a:pt x="25" y="18"/>
                    </a:lnTo>
                    <a:lnTo>
                      <a:pt x="32" y="15"/>
                    </a:lnTo>
                    <a:lnTo>
                      <a:pt x="39" y="12"/>
                    </a:lnTo>
                    <a:lnTo>
                      <a:pt x="45" y="10"/>
                    </a:lnTo>
                    <a:lnTo>
                      <a:pt x="53" y="8"/>
                    </a:lnTo>
                    <a:lnTo>
                      <a:pt x="61" y="6"/>
                    </a:lnTo>
                    <a:lnTo>
                      <a:pt x="69" y="4"/>
                    </a:lnTo>
                    <a:lnTo>
                      <a:pt x="77" y="3"/>
                    </a:lnTo>
                    <a:lnTo>
                      <a:pt x="85" y="2"/>
                    </a:lnTo>
                    <a:lnTo>
                      <a:pt x="93" y="0"/>
                    </a:lnTo>
                    <a:lnTo>
                      <a:pt x="101" y="0"/>
                    </a:lnTo>
                    <a:lnTo>
                      <a:pt x="104" y="0"/>
                    </a:lnTo>
                    <a:lnTo>
                      <a:pt x="105" y="3"/>
                    </a:lnTo>
                    <a:lnTo>
                      <a:pt x="105" y="6"/>
                    </a:lnTo>
                    <a:lnTo>
                      <a:pt x="104" y="8"/>
                    </a:lnTo>
                    <a:lnTo>
                      <a:pt x="100" y="11"/>
                    </a:lnTo>
                    <a:lnTo>
                      <a:pt x="97" y="15"/>
                    </a:lnTo>
                    <a:lnTo>
                      <a:pt x="93" y="18"/>
                    </a:lnTo>
                    <a:lnTo>
                      <a:pt x="89"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5" name="Freeform 132"/>
              <p:cNvSpPr>
                <a:spLocks/>
              </p:cNvSpPr>
              <p:nvPr/>
            </p:nvSpPr>
            <p:spPr bwMode="auto">
              <a:xfrm>
                <a:off x="4001" y="1501"/>
                <a:ext cx="243" cy="39"/>
              </a:xfrm>
              <a:custGeom>
                <a:avLst/>
                <a:gdLst>
                  <a:gd name="T0" fmla="*/ 17 w 243"/>
                  <a:gd name="T1" fmla="*/ 20 h 39"/>
                  <a:gd name="T2" fmla="*/ 31 w 243"/>
                  <a:gd name="T3" fmla="*/ 22 h 39"/>
                  <a:gd name="T4" fmla="*/ 45 w 243"/>
                  <a:gd name="T5" fmla="*/ 22 h 39"/>
                  <a:gd name="T6" fmla="*/ 59 w 243"/>
                  <a:gd name="T7" fmla="*/ 19 h 39"/>
                  <a:gd name="T8" fmla="*/ 72 w 243"/>
                  <a:gd name="T9" fmla="*/ 16 h 39"/>
                  <a:gd name="T10" fmla="*/ 84 w 243"/>
                  <a:gd name="T11" fmla="*/ 11 h 39"/>
                  <a:gd name="T12" fmla="*/ 97 w 243"/>
                  <a:gd name="T13" fmla="*/ 8 h 39"/>
                  <a:gd name="T14" fmla="*/ 114 w 243"/>
                  <a:gd name="T15" fmla="*/ 4 h 39"/>
                  <a:gd name="T16" fmla="*/ 128 w 243"/>
                  <a:gd name="T17" fmla="*/ 2 h 39"/>
                  <a:gd name="T18" fmla="*/ 142 w 243"/>
                  <a:gd name="T19" fmla="*/ 0 h 39"/>
                  <a:gd name="T20" fmla="*/ 155 w 243"/>
                  <a:gd name="T21" fmla="*/ 2 h 39"/>
                  <a:gd name="T22" fmla="*/ 167 w 243"/>
                  <a:gd name="T23" fmla="*/ 3 h 39"/>
                  <a:gd name="T24" fmla="*/ 179 w 243"/>
                  <a:gd name="T25" fmla="*/ 6 h 39"/>
                  <a:gd name="T26" fmla="*/ 191 w 243"/>
                  <a:gd name="T27" fmla="*/ 8 h 39"/>
                  <a:gd name="T28" fmla="*/ 204 w 243"/>
                  <a:gd name="T29" fmla="*/ 10 h 39"/>
                  <a:gd name="T30" fmla="*/ 218 w 243"/>
                  <a:gd name="T31" fmla="*/ 10 h 39"/>
                  <a:gd name="T32" fmla="*/ 228 w 243"/>
                  <a:gd name="T33" fmla="*/ 8 h 39"/>
                  <a:gd name="T34" fmla="*/ 234 w 243"/>
                  <a:gd name="T35" fmla="*/ 10 h 39"/>
                  <a:gd name="T36" fmla="*/ 240 w 243"/>
                  <a:gd name="T37" fmla="*/ 12 h 39"/>
                  <a:gd name="T38" fmla="*/ 243 w 243"/>
                  <a:gd name="T39" fmla="*/ 18 h 39"/>
                  <a:gd name="T40" fmla="*/ 239 w 243"/>
                  <a:gd name="T41" fmla="*/ 22 h 39"/>
                  <a:gd name="T42" fmla="*/ 235 w 243"/>
                  <a:gd name="T43" fmla="*/ 23 h 39"/>
                  <a:gd name="T44" fmla="*/ 224 w 243"/>
                  <a:gd name="T45" fmla="*/ 24 h 39"/>
                  <a:gd name="T46" fmla="*/ 210 w 243"/>
                  <a:gd name="T47" fmla="*/ 24 h 39"/>
                  <a:gd name="T48" fmla="*/ 198 w 243"/>
                  <a:gd name="T49" fmla="*/ 24 h 39"/>
                  <a:gd name="T50" fmla="*/ 184 w 243"/>
                  <a:gd name="T51" fmla="*/ 24 h 39"/>
                  <a:gd name="T52" fmla="*/ 172 w 243"/>
                  <a:gd name="T53" fmla="*/ 24 h 39"/>
                  <a:gd name="T54" fmla="*/ 159 w 243"/>
                  <a:gd name="T55" fmla="*/ 24 h 39"/>
                  <a:gd name="T56" fmla="*/ 147 w 243"/>
                  <a:gd name="T57" fmla="*/ 24 h 39"/>
                  <a:gd name="T58" fmla="*/ 134 w 243"/>
                  <a:gd name="T59" fmla="*/ 24 h 39"/>
                  <a:gd name="T60" fmla="*/ 118 w 243"/>
                  <a:gd name="T61" fmla="*/ 27 h 39"/>
                  <a:gd name="T62" fmla="*/ 101 w 243"/>
                  <a:gd name="T63" fmla="*/ 31 h 39"/>
                  <a:gd name="T64" fmla="*/ 85 w 243"/>
                  <a:gd name="T65" fmla="*/ 34 h 39"/>
                  <a:gd name="T66" fmla="*/ 72 w 243"/>
                  <a:gd name="T67" fmla="*/ 36 h 39"/>
                  <a:gd name="T68" fmla="*/ 57 w 243"/>
                  <a:gd name="T69" fmla="*/ 39 h 39"/>
                  <a:gd name="T70" fmla="*/ 43 w 243"/>
                  <a:gd name="T71" fmla="*/ 39 h 39"/>
                  <a:gd name="T72" fmla="*/ 28 w 243"/>
                  <a:gd name="T73" fmla="*/ 38 h 39"/>
                  <a:gd name="T74" fmla="*/ 13 w 243"/>
                  <a:gd name="T75" fmla="*/ 35 h 39"/>
                  <a:gd name="T76" fmla="*/ 3 w 243"/>
                  <a:gd name="T77" fmla="*/ 31 h 39"/>
                  <a:gd name="T78" fmla="*/ 0 w 243"/>
                  <a:gd name="T79" fmla="*/ 26 h 39"/>
                  <a:gd name="T80" fmla="*/ 1 w 243"/>
                  <a:gd name="T81" fmla="*/ 20 h 39"/>
                  <a:gd name="T82" fmla="*/ 7 w 243"/>
                  <a:gd name="T83" fmla="*/ 18 h 39"/>
                  <a:gd name="T84" fmla="*/ 11 w 243"/>
                  <a:gd name="T85" fmla="*/ 19 h 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3" h="39">
                    <a:moveTo>
                      <a:pt x="11" y="19"/>
                    </a:moveTo>
                    <a:lnTo>
                      <a:pt x="17" y="20"/>
                    </a:lnTo>
                    <a:lnTo>
                      <a:pt x="24" y="22"/>
                    </a:lnTo>
                    <a:lnTo>
                      <a:pt x="31" y="22"/>
                    </a:lnTo>
                    <a:lnTo>
                      <a:pt x="39" y="23"/>
                    </a:lnTo>
                    <a:lnTo>
                      <a:pt x="45" y="22"/>
                    </a:lnTo>
                    <a:lnTo>
                      <a:pt x="52" y="22"/>
                    </a:lnTo>
                    <a:lnTo>
                      <a:pt x="59" y="19"/>
                    </a:lnTo>
                    <a:lnTo>
                      <a:pt x="65" y="19"/>
                    </a:lnTo>
                    <a:lnTo>
                      <a:pt x="72" y="16"/>
                    </a:lnTo>
                    <a:lnTo>
                      <a:pt x="77" y="14"/>
                    </a:lnTo>
                    <a:lnTo>
                      <a:pt x="84" y="11"/>
                    </a:lnTo>
                    <a:lnTo>
                      <a:pt x="92" y="10"/>
                    </a:lnTo>
                    <a:lnTo>
                      <a:pt x="97" y="8"/>
                    </a:lnTo>
                    <a:lnTo>
                      <a:pt x="106" y="6"/>
                    </a:lnTo>
                    <a:lnTo>
                      <a:pt x="114" y="4"/>
                    </a:lnTo>
                    <a:lnTo>
                      <a:pt x="122" y="3"/>
                    </a:lnTo>
                    <a:lnTo>
                      <a:pt x="128" y="2"/>
                    </a:lnTo>
                    <a:lnTo>
                      <a:pt x="136" y="0"/>
                    </a:lnTo>
                    <a:lnTo>
                      <a:pt x="142" y="0"/>
                    </a:lnTo>
                    <a:lnTo>
                      <a:pt x="148" y="2"/>
                    </a:lnTo>
                    <a:lnTo>
                      <a:pt x="155" y="2"/>
                    </a:lnTo>
                    <a:lnTo>
                      <a:pt x="162" y="3"/>
                    </a:lnTo>
                    <a:lnTo>
                      <a:pt x="167" y="3"/>
                    </a:lnTo>
                    <a:lnTo>
                      <a:pt x="174" y="6"/>
                    </a:lnTo>
                    <a:lnTo>
                      <a:pt x="179" y="6"/>
                    </a:lnTo>
                    <a:lnTo>
                      <a:pt x="184" y="7"/>
                    </a:lnTo>
                    <a:lnTo>
                      <a:pt x="191" y="8"/>
                    </a:lnTo>
                    <a:lnTo>
                      <a:pt x="198" y="8"/>
                    </a:lnTo>
                    <a:lnTo>
                      <a:pt x="204" y="10"/>
                    </a:lnTo>
                    <a:lnTo>
                      <a:pt x="211" y="10"/>
                    </a:lnTo>
                    <a:lnTo>
                      <a:pt x="218" y="10"/>
                    </a:lnTo>
                    <a:lnTo>
                      <a:pt x="226" y="10"/>
                    </a:lnTo>
                    <a:lnTo>
                      <a:pt x="228" y="8"/>
                    </a:lnTo>
                    <a:lnTo>
                      <a:pt x="232" y="8"/>
                    </a:lnTo>
                    <a:lnTo>
                      <a:pt x="234" y="10"/>
                    </a:lnTo>
                    <a:lnTo>
                      <a:pt x="236" y="11"/>
                    </a:lnTo>
                    <a:lnTo>
                      <a:pt x="240" y="12"/>
                    </a:lnTo>
                    <a:lnTo>
                      <a:pt x="243" y="15"/>
                    </a:lnTo>
                    <a:lnTo>
                      <a:pt x="243" y="18"/>
                    </a:lnTo>
                    <a:lnTo>
                      <a:pt x="240" y="20"/>
                    </a:lnTo>
                    <a:lnTo>
                      <a:pt x="239" y="22"/>
                    </a:lnTo>
                    <a:lnTo>
                      <a:pt x="238" y="23"/>
                    </a:lnTo>
                    <a:lnTo>
                      <a:pt x="235" y="23"/>
                    </a:lnTo>
                    <a:lnTo>
                      <a:pt x="232" y="24"/>
                    </a:lnTo>
                    <a:lnTo>
                      <a:pt x="224" y="24"/>
                    </a:lnTo>
                    <a:lnTo>
                      <a:pt x="216" y="24"/>
                    </a:lnTo>
                    <a:lnTo>
                      <a:pt x="210" y="24"/>
                    </a:lnTo>
                    <a:lnTo>
                      <a:pt x="203" y="26"/>
                    </a:lnTo>
                    <a:lnTo>
                      <a:pt x="198" y="24"/>
                    </a:lnTo>
                    <a:lnTo>
                      <a:pt x="191" y="24"/>
                    </a:lnTo>
                    <a:lnTo>
                      <a:pt x="184" y="24"/>
                    </a:lnTo>
                    <a:lnTo>
                      <a:pt x="179" y="24"/>
                    </a:lnTo>
                    <a:lnTo>
                      <a:pt x="172" y="24"/>
                    </a:lnTo>
                    <a:lnTo>
                      <a:pt x="166" y="24"/>
                    </a:lnTo>
                    <a:lnTo>
                      <a:pt x="159" y="24"/>
                    </a:lnTo>
                    <a:lnTo>
                      <a:pt x="154" y="24"/>
                    </a:lnTo>
                    <a:lnTo>
                      <a:pt x="147" y="24"/>
                    </a:lnTo>
                    <a:lnTo>
                      <a:pt x="140" y="24"/>
                    </a:lnTo>
                    <a:lnTo>
                      <a:pt x="134" y="24"/>
                    </a:lnTo>
                    <a:lnTo>
                      <a:pt x="126" y="26"/>
                    </a:lnTo>
                    <a:lnTo>
                      <a:pt x="118" y="27"/>
                    </a:lnTo>
                    <a:lnTo>
                      <a:pt x="110" y="28"/>
                    </a:lnTo>
                    <a:lnTo>
                      <a:pt x="101" y="31"/>
                    </a:lnTo>
                    <a:lnTo>
                      <a:pt x="93" y="32"/>
                    </a:lnTo>
                    <a:lnTo>
                      <a:pt x="85" y="34"/>
                    </a:lnTo>
                    <a:lnTo>
                      <a:pt x="79" y="35"/>
                    </a:lnTo>
                    <a:lnTo>
                      <a:pt x="72" y="36"/>
                    </a:lnTo>
                    <a:lnTo>
                      <a:pt x="65" y="38"/>
                    </a:lnTo>
                    <a:lnTo>
                      <a:pt x="57" y="39"/>
                    </a:lnTo>
                    <a:lnTo>
                      <a:pt x="51" y="39"/>
                    </a:lnTo>
                    <a:lnTo>
                      <a:pt x="43" y="39"/>
                    </a:lnTo>
                    <a:lnTo>
                      <a:pt x="36" y="39"/>
                    </a:lnTo>
                    <a:lnTo>
                      <a:pt x="28" y="38"/>
                    </a:lnTo>
                    <a:lnTo>
                      <a:pt x="21" y="36"/>
                    </a:lnTo>
                    <a:lnTo>
                      <a:pt x="13" y="35"/>
                    </a:lnTo>
                    <a:lnTo>
                      <a:pt x="5" y="34"/>
                    </a:lnTo>
                    <a:lnTo>
                      <a:pt x="3" y="31"/>
                    </a:lnTo>
                    <a:lnTo>
                      <a:pt x="0" y="28"/>
                    </a:lnTo>
                    <a:lnTo>
                      <a:pt x="0" y="26"/>
                    </a:lnTo>
                    <a:lnTo>
                      <a:pt x="0" y="24"/>
                    </a:lnTo>
                    <a:lnTo>
                      <a:pt x="1" y="20"/>
                    </a:lnTo>
                    <a:lnTo>
                      <a:pt x="4" y="19"/>
                    </a:lnTo>
                    <a:lnTo>
                      <a:pt x="7" y="18"/>
                    </a:lnTo>
                    <a:lnTo>
                      <a:pt x="11"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6" name="Freeform 133"/>
              <p:cNvSpPr>
                <a:spLocks/>
              </p:cNvSpPr>
              <p:nvPr/>
            </p:nvSpPr>
            <p:spPr bwMode="auto">
              <a:xfrm>
                <a:off x="4207" y="1517"/>
                <a:ext cx="52" cy="378"/>
              </a:xfrm>
              <a:custGeom>
                <a:avLst/>
                <a:gdLst>
                  <a:gd name="T0" fmla="*/ 18 w 52"/>
                  <a:gd name="T1" fmla="*/ 30 h 378"/>
                  <a:gd name="T2" fmla="*/ 18 w 52"/>
                  <a:gd name="T3" fmla="*/ 64 h 378"/>
                  <a:gd name="T4" fmla="*/ 24 w 52"/>
                  <a:gd name="T5" fmla="*/ 98 h 378"/>
                  <a:gd name="T6" fmla="*/ 32 w 52"/>
                  <a:gd name="T7" fmla="*/ 130 h 378"/>
                  <a:gd name="T8" fmla="*/ 40 w 52"/>
                  <a:gd name="T9" fmla="*/ 161 h 378"/>
                  <a:gd name="T10" fmla="*/ 46 w 52"/>
                  <a:gd name="T11" fmla="*/ 191 h 378"/>
                  <a:gd name="T12" fmla="*/ 52 w 52"/>
                  <a:gd name="T13" fmla="*/ 223 h 378"/>
                  <a:gd name="T14" fmla="*/ 50 w 52"/>
                  <a:gd name="T15" fmla="*/ 258 h 378"/>
                  <a:gd name="T16" fmla="*/ 45 w 52"/>
                  <a:gd name="T17" fmla="*/ 282 h 378"/>
                  <a:gd name="T18" fmla="*/ 42 w 52"/>
                  <a:gd name="T19" fmla="*/ 293 h 378"/>
                  <a:gd name="T20" fmla="*/ 40 w 52"/>
                  <a:gd name="T21" fmla="*/ 303 h 378"/>
                  <a:gd name="T22" fmla="*/ 40 w 52"/>
                  <a:gd name="T23" fmla="*/ 315 h 378"/>
                  <a:gd name="T24" fmla="*/ 38 w 52"/>
                  <a:gd name="T25" fmla="*/ 326 h 378"/>
                  <a:gd name="T26" fmla="*/ 38 w 52"/>
                  <a:gd name="T27" fmla="*/ 337 h 378"/>
                  <a:gd name="T28" fmla="*/ 40 w 52"/>
                  <a:gd name="T29" fmla="*/ 347 h 378"/>
                  <a:gd name="T30" fmla="*/ 41 w 52"/>
                  <a:gd name="T31" fmla="*/ 358 h 378"/>
                  <a:gd name="T32" fmla="*/ 42 w 52"/>
                  <a:gd name="T33" fmla="*/ 367 h 378"/>
                  <a:gd name="T34" fmla="*/ 42 w 52"/>
                  <a:gd name="T35" fmla="*/ 375 h 378"/>
                  <a:gd name="T36" fmla="*/ 40 w 52"/>
                  <a:gd name="T37" fmla="*/ 378 h 378"/>
                  <a:gd name="T38" fmla="*/ 34 w 52"/>
                  <a:gd name="T39" fmla="*/ 375 h 378"/>
                  <a:gd name="T40" fmla="*/ 32 w 52"/>
                  <a:gd name="T41" fmla="*/ 370 h 378"/>
                  <a:gd name="T42" fmla="*/ 28 w 52"/>
                  <a:gd name="T43" fmla="*/ 363 h 378"/>
                  <a:gd name="T44" fmla="*/ 25 w 52"/>
                  <a:gd name="T45" fmla="*/ 355 h 378"/>
                  <a:gd name="T46" fmla="*/ 22 w 52"/>
                  <a:gd name="T47" fmla="*/ 346 h 378"/>
                  <a:gd name="T48" fmla="*/ 20 w 52"/>
                  <a:gd name="T49" fmla="*/ 334 h 378"/>
                  <a:gd name="T50" fmla="*/ 16 w 52"/>
                  <a:gd name="T51" fmla="*/ 323 h 378"/>
                  <a:gd name="T52" fmla="*/ 12 w 52"/>
                  <a:gd name="T53" fmla="*/ 314 h 378"/>
                  <a:gd name="T54" fmla="*/ 9 w 52"/>
                  <a:gd name="T55" fmla="*/ 305 h 378"/>
                  <a:gd name="T56" fmla="*/ 6 w 52"/>
                  <a:gd name="T57" fmla="*/ 295 h 378"/>
                  <a:gd name="T58" fmla="*/ 5 w 52"/>
                  <a:gd name="T59" fmla="*/ 286 h 378"/>
                  <a:gd name="T60" fmla="*/ 6 w 52"/>
                  <a:gd name="T61" fmla="*/ 274 h 378"/>
                  <a:gd name="T62" fmla="*/ 12 w 52"/>
                  <a:gd name="T63" fmla="*/ 250 h 378"/>
                  <a:gd name="T64" fmla="*/ 14 w 52"/>
                  <a:gd name="T65" fmla="*/ 215 h 378"/>
                  <a:gd name="T66" fmla="*/ 14 w 52"/>
                  <a:gd name="T67" fmla="*/ 183 h 378"/>
                  <a:gd name="T68" fmla="*/ 10 w 52"/>
                  <a:gd name="T69" fmla="*/ 154 h 378"/>
                  <a:gd name="T70" fmla="*/ 6 w 52"/>
                  <a:gd name="T71" fmla="*/ 124 h 378"/>
                  <a:gd name="T72" fmla="*/ 2 w 52"/>
                  <a:gd name="T73" fmla="*/ 92 h 378"/>
                  <a:gd name="T74" fmla="*/ 0 w 52"/>
                  <a:gd name="T75" fmla="*/ 60 h 378"/>
                  <a:gd name="T76" fmla="*/ 1 w 52"/>
                  <a:gd name="T77" fmla="*/ 26 h 378"/>
                  <a:gd name="T78" fmla="*/ 5 w 52"/>
                  <a:gd name="T79" fmla="*/ 4 h 378"/>
                  <a:gd name="T80" fmla="*/ 10 w 52"/>
                  <a:gd name="T81" fmla="*/ 0 h 378"/>
                  <a:gd name="T82" fmla="*/ 17 w 52"/>
                  <a:gd name="T83" fmla="*/ 2 h 378"/>
                  <a:gd name="T84" fmla="*/ 21 w 52"/>
                  <a:gd name="T85" fmla="*/ 7 h 378"/>
                  <a:gd name="T86" fmla="*/ 21 w 52"/>
                  <a:gd name="T87" fmla="*/ 11 h 3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 h="378">
                    <a:moveTo>
                      <a:pt x="21" y="11"/>
                    </a:moveTo>
                    <a:lnTo>
                      <a:pt x="18" y="30"/>
                    </a:lnTo>
                    <a:lnTo>
                      <a:pt x="18" y="48"/>
                    </a:lnTo>
                    <a:lnTo>
                      <a:pt x="18" y="64"/>
                    </a:lnTo>
                    <a:lnTo>
                      <a:pt x="21" y="82"/>
                    </a:lnTo>
                    <a:lnTo>
                      <a:pt x="24" y="98"/>
                    </a:lnTo>
                    <a:lnTo>
                      <a:pt x="28" y="114"/>
                    </a:lnTo>
                    <a:lnTo>
                      <a:pt x="32" y="130"/>
                    </a:lnTo>
                    <a:lnTo>
                      <a:pt x="37" y="146"/>
                    </a:lnTo>
                    <a:lnTo>
                      <a:pt x="40" y="161"/>
                    </a:lnTo>
                    <a:lnTo>
                      <a:pt x="44" y="177"/>
                    </a:lnTo>
                    <a:lnTo>
                      <a:pt x="46" y="191"/>
                    </a:lnTo>
                    <a:lnTo>
                      <a:pt x="52" y="207"/>
                    </a:lnTo>
                    <a:lnTo>
                      <a:pt x="52" y="223"/>
                    </a:lnTo>
                    <a:lnTo>
                      <a:pt x="52" y="241"/>
                    </a:lnTo>
                    <a:lnTo>
                      <a:pt x="50" y="258"/>
                    </a:lnTo>
                    <a:lnTo>
                      <a:pt x="46" y="278"/>
                    </a:lnTo>
                    <a:lnTo>
                      <a:pt x="45" y="282"/>
                    </a:lnTo>
                    <a:lnTo>
                      <a:pt x="42" y="287"/>
                    </a:lnTo>
                    <a:lnTo>
                      <a:pt x="42" y="293"/>
                    </a:lnTo>
                    <a:lnTo>
                      <a:pt x="41" y="298"/>
                    </a:lnTo>
                    <a:lnTo>
                      <a:pt x="40" y="303"/>
                    </a:lnTo>
                    <a:lnTo>
                      <a:pt x="40" y="310"/>
                    </a:lnTo>
                    <a:lnTo>
                      <a:pt x="40" y="315"/>
                    </a:lnTo>
                    <a:lnTo>
                      <a:pt x="40" y="321"/>
                    </a:lnTo>
                    <a:lnTo>
                      <a:pt x="38" y="326"/>
                    </a:lnTo>
                    <a:lnTo>
                      <a:pt x="38" y="331"/>
                    </a:lnTo>
                    <a:lnTo>
                      <a:pt x="38" y="337"/>
                    </a:lnTo>
                    <a:lnTo>
                      <a:pt x="40" y="342"/>
                    </a:lnTo>
                    <a:lnTo>
                      <a:pt x="40" y="347"/>
                    </a:lnTo>
                    <a:lnTo>
                      <a:pt x="40" y="353"/>
                    </a:lnTo>
                    <a:lnTo>
                      <a:pt x="41" y="358"/>
                    </a:lnTo>
                    <a:lnTo>
                      <a:pt x="42" y="365"/>
                    </a:lnTo>
                    <a:lnTo>
                      <a:pt x="42" y="367"/>
                    </a:lnTo>
                    <a:lnTo>
                      <a:pt x="42" y="371"/>
                    </a:lnTo>
                    <a:lnTo>
                      <a:pt x="42" y="375"/>
                    </a:lnTo>
                    <a:lnTo>
                      <a:pt x="42" y="377"/>
                    </a:lnTo>
                    <a:lnTo>
                      <a:pt x="40" y="378"/>
                    </a:lnTo>
                    <a:lnTo>
                      <a:pt x="37" y="378"/>
                    </a:lnTo>
                    <a:lnTo>
                      <a:pt x="34" y="375"/>
                    </a:lnTo>
                    <a:lnTo>
                      <a:pt x="33" y="373"/>
                    </a:lnTo>
                    <a:lnTo>
                      <a:pt x="32" y="370"/>
                    </a:lnTo>
                    <a:lnTo>
                      <a:pt x="29" y="367"/>
                    </a:lnTo>
                    <a:lnTo>
                      <a:pt x="28" y="363"/>
                    </a:lnTo>
                    <a:lnTo>
                      <a:pt x="26" y="359"/>
                    </a:lnTo>
                    <a:lnTo>
                      <a:pt x="25" y="355"/>
                    </a:lnTo>
                    <a:lnTo>
                      <a:pt x="24" y="351"/>
                    </a:lnTo>
                    <a:lnTo>
                      <a:pt x="22" y="346"/>
                    </a:lnTo>
                    <a:lnTo>
                      <a:pt x="21" y="339"/>
                    </a:lnTo>
                    <a:lnTo>
                      <a:pt x="20" y="334"/>
                    </a:lnTo>
                    <a:lnTo>
                      <a:pt x="17" y="329"/>
                    </a:lnTo>
                    <a:lnTo>
                      <a:pt x="16" y="323"/>
                    </a:lnTo>
                    <a:lnTo>
                      <a:pt x="14" y="319"/>
                    </a:lnTo>
                    <a:lnTo>
                      <a:pt x="12" y="314"/>
                    </a:lnTo>
                    <a:lnTo>
                      <a:pt x="10" y="310"/>
                    </a:lnTo>
                    <a:lnTo>
                      <a:pt x="9" y="305"/>
                    </a:lnTo>
                    <a:lnTo>
                      <a:pt x="8" y="301"/>
                    </a:lnTo>
                    <a:lnTo>
                      <a:pt x="6" y="295"/>
                    </a:lnTo>
                    <a:lnTo>
                      <a:pt x="6" y="291"/>
                    </a:lnTo>
                    <a:lnTo>
                      <a:pt x="5" y="286"/>
                    </a:lnTo>
                    <a:lnTo>
                      <a:pt x="6" y="281"/>
                    </a:lnTo>
                    <a:lnTo>
                      <a:pt x="6" y="274"/>
                    </a:lnTo>
                    <a:lnTo>
                      <a:pt x="8" y="269"/>
                    </a:lnTo>
                    <a:lnTo>
                      <a:pt x="12" y="250"/>
                    </a:lnTo>
                    <a:lnTo>
                      <a:pt x="14" y="233"/>
                    </a:lnTo>
                    <a:lnTo>
                      <a:pt x="14" y="215"/>
                    </a:lnTo>
                    <a:lnTo>
                      <a:pt x="14" y="199"/>
                    </a:lnTo>
                    <a:lnTo>
                      <a:pt x="14" y="183"/>
                    </a:lnTo>
                    <a:lnTo>
                      <a:pt x="13" y="169"/>
                    </a:lnTo>
                    <a:lnTo>
                      <a:pt x="10" y="154"/>
                    </a:lnTo>
                    <a:lnTo>
                      <a:pt x="9" y="139"/>
                    </a:lnTo>
                    <a:lnTo>
                      <a:pt x="6" y="124"/>
                    </a:lnTo>
                    <a:lnTo>
                      <a:pt x="4" y="107"/>
                    </a:lnTo>
                    <a:lnTo>
                      <a:pt x="2" y="92"/>
                    </a:lnTo>
                    <a:lnTo>
                      <a:pt x="1" y="76"/>
                    </a:lnTo>
                    <a:lnTo>
                      <a:pt x="0" y="60"/>
                    </a:lnTo>
                    <a:lnTo>
                      <a:pt x="1" y="44"/>
                    </a:lnTo>
                    <a:lnTo>
                      <a:pt x="1" y="26"/>
                    </a:lnTo>
                    <a:lnTo>
                      <a:pt x="4" y="8"/>
                    </a:lnTo>
                    <a:lnTo>
                      <a:pt x="5" y="4"/>
                    </a:lnTo>
                    <a:lnTo>
                      <a:pt x="8" y="2"/>
                    </a:lnTo>
                    <a:lnTo>
                      <a:pt x="10" y="0"/>
                    </a:lnTo>
                    <a:lnTo>
                      <a:pt x="14" y="2"/>
                    </a:lnTo>
                    <a:lnTo>
                      <a:pt x="17" y="2"/>
                    </a:lnTo>
                    <a:lnTo>
                      <a:pt x="20" y="4"/>
                    </a:lnTo>
                    <a:lnTo>
                      <a:pt x="21" y="7"/>
                    </a:lnTo>
                    <a:lnTo>
                      <a:pt x="2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7" name="Freeform 134"/>
              <p:cNvSpPr>
                <a:spLocks/>
              </p:cNvSpPr>
              <p:nvPr/>
            </p:nvSpPr>
            <p:spPr bwMode="auto">
              <a:xfrm>
                <a:off x="4133" y="1843"/>
                <a:ext cx="120" cy="53"/>
              </a:xfrm>
              <a:custGeom>
                <a:avLst/>
                <a:gdLst>
                  <a:gd name="T0" fmla="*/ 8 w 120"/>
                  <a:gd name="T1" fmla="*/ 3 h 53"/>
                  <a:gd name="T2" fmla="*/ 15 w 120"/>
                  <a:gd name="T3" fmla="*/ 0 h 53"/>
                  <a:gd name="T4" fmla="*/ 23 w 120"/>
                  <a:gd name="T5" fmla="*/ 0 h 53"/>
                  <a:gd name="T6" fmla="*/ 30 w 120"/>
                  <a:gd name="T7" fmla="*/ 0 h 53"/>
                  <a:gd name="T8" fmla="*/ 36 w 120"/>
                  <a:gd name="T9" fmla="*/ 0 h 53"/>
                  <a:gd name="T10" fmla="*/ 43 w 120"/>
                  <a:gd name="T11" fmla="*/ 0 h 53"/>
                  <a:gd name="T12" fmla="*/ 48 w 120"/>
                  <a:gd name="T13" fmla="*/ 0 h 53"/>
                  <a:gd name="T14" fmla="*/ 55 w 120"/>
                  <a:gd name="T15" fmla="*/ 0 h 53"/>
                  <a:gd name="T16" fmla="*/ 60 w 120"/>
                  <a:gd name="T17" fmla="*/ 3 h 53"/>
                  <a:gd name="T18" fmla="*/ 66 w 120"/>
                  <a:gd name="T19" fmla="*/ 3 h 53"/>
                  <a:gd name="T20" fmla="*/ 72 w 120"/>
                  <a:gd name="T21" fmla="*/ 4 h 53"/>
                  <a:gd name="T22" fmla="*/ 78 w 120"/>
                  <a:gd name="T23" fmla="*/ 7 h 53"/>
                  <a:gd name="T24" fmla="*/ 84 w 120"/>
                  <a:gd name="T25" fmla="*/ 9 h 53"/>
                  <a:gd name="T26" fmla="*/ 90 w 120"/>
                  <a:gd name="T27" fmla="*/ 12 h 53"/>
                  <a:gd name="T28" fmla="*/ 96 w 120"/>
                  <a:gd name="T29" fmla="*/ 15 h 53"/>
                  <a:gd name="T30" fmla="*/ 103 w 120"/>
                  <a:gd name="T31" fmla="*/ 19 h 53"/>
                  <a:gd name="T32" fmla="*/ 108 w 120"/>
                  <a:gd name="T33" fmla="*/ 23 h 53"/>
                  <a:gd name="T34" fmla="*/ 114 w 120"/>
                  <a:gd name="T35" fmla="*/ 25 h 53"/>
                  <a:gd name="T36" fmla="*/ 116 w 120"/>
                  <a:gd name="T37" fmla="*/ 31 h 53"/>
                  <a:gd name="T38" fmla="*/ 119 w 120"/>
                  <a:gd name="T39" fmla="*/ 36 h 53"/>
                  <a:gd name="T40" fmla="*/ 120 w 120"/>
                  <a:gd name="T41" fmla="*/ 43 h 53"/>
                  <a:gd name="T42" fmla="*/ 119 w 120"/>
                  <a:gd name="T43" fmla="*/ 47 h 53"/>
                  <a:gd name="T44" fmla="*/ 118 w 120"/>
                  <a:gd name="T45" fmla="*/ 52 h 53"/>
                  <a:gd name="T46" fmla="*/ 114 w 120"/>
                  <a:gd name="T47" fmla="*/ 53 h 53"/>
                  <a:gd name="T48" fmla="*/ 110 w 120"/>
                  <a:gd name="T49" fmla="*/ 52 h 53"/>
                  <a:gd name="T50" fmla="*/ 103 w 120"/>
                  <a:gd name="T51" fmla="*/ 47 h 53"/>
                  <a:gd name="T52" fmla="*/ 98 w 120"/>
                  <a:gd name="T53" fmla="*/ 43 h 53"/>
                  <a:gd name="T54" fmla="*/ 92 w 120"/>
                  <a:gd name="T55" fmla="*/ 40 h 53"/>
                  <a:gd name="T56" fmla="*/ 86 w 120"/>
                  <a:gd name="T57" fmla="*/ 37 h 53"/>
                  <a:gd name="T58" fmla="*/ 80 w 120"/>
                  <a:gd name="T59" fmla="*/ 33 h 53"/>
                  <a:gd name="T60" fmla="*/ 74 w 120"/>
                  <a:gd name="T61" fmla="*/ 31 h 53"/>
                  <a:gd name="T62" fmla="*/ 67 w 120"/>
                  <a:gd name="T63" fmla="*/ 28 h 53"/>
                  <a:gd name="T64" fmla="*/ 62 w 120"/>
                  <a:gd name="T65" fmla="*/ 25 h 53"/>
                  <a:gd name="T66" fmla="*/ 55 w 120"/>
                  <a:gd name="T67" fmla="*/ 23 h 53"/>
                  <a:gd name="T68" fmla="*/ 50 w 120"/>
                  <a:gd name="T69" fmla="*/ 21 h 53"/>
                  <a:gd name="T70" fmla="*/ 43 w 120"/>
                  <a:gd name="T71" fmla="*/ 20 h 53"/>
                  <a:gd name="T72" fmla="*/ 36 w 120"/>
                  <a:gd name="T73" fmla="*/ 19 h 53"/>
                  <a:gd name="T74" fmla="*/ 30 w 120"/>
                  <a:gd name="T75" fmla="*/ 17 h 53"/>
                  <a:gd name="T76" fmla="*/ 24 w 120"/>
                  <a:gd name="T77" fmla="*/ 17 h 53"/>
                  <a:gd name="T78" fmla="*/ 18 w 120"/>
                  <a:gd name="T79" fmla="*/ 17 h 53"/>
                  <a:gd name="T80" fmla="*/ 11 w 120"/>
                  <a:gd name="T81" fmla="*/ 19 h 53"/>
                  <a:gd name="T82" fmla="*/ 7 w 120"/>
                  <a:gd name="T83" fmla="*/ 17 h 53"/>
                  <a:gd name="T84" fmla="*/ 4 w 120"/>
                  <a:gd name="T85" fmla="*/ 16 h 53"/>
                  <a:gd name="T86" fmla="*/ 2 w 120"/>
                  <a:gd name="T87" fmla="*/ 13 h 53"/>
                  <a:gd name="T88" fmla="*/ 2 w 120"/>
                  <a:gd name="T89" fmla="*/ 11 h 53"/>
                  <a:gd name="T90" fmla="*/ 0 w 120"/>
                  <a:gd name="T91" fmla="*/ 8 h 53"/>
                  <a:gd name="T92" fmla="*/ 2 w 120"/>
                  <a:gd name="T93" fmla="*/ 5 h 53"/>
                  <a:gd name="T94" fmla="*/ 4 w 120"/>
                  <a:gd name="T95" fmla="*/ 3 h 53"/>
                  <a:gd name="T96" fmla="*/ 8 w 120"/>
                  <a:gd name="T97" fmla="*/ 3 h 53"/>
                  <a:gd name="T98" fmla="*/ 8 w 120"/>
                  <a:gd name="T99" fmla="*/ 3 h 5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20" h="53">
                    <a:moveTo>
                      <a:pt x="8" y="3"/>
                    </a:moveTo>
                    <a:lnTo>
                      <a:pt x="15" y="0"/>
                    </a:lnTo>
                    <a:lnTo>
                      <a:pt x="23" y="0"/>
                    </a:lnTo>
                    <a:lnTo>
                      <a:pt x="30" y="0"/>
                    </a:lnTo>
                    <a:lnTo>
                      <a:pt x="36" y="0"/>
                    </a:lnTo>
                    <a:lnTo>
                      <a:pt x="43" y="0"/>
                    </a:lnTo>
                    <a:lnTo>
                      <a:pt x="48" y="0"/>
                    </a:lnTo>
                    <a:lnTo>
                      <a:pt x="55" y="0"/>
                    </a:lnTo>
                    <a:lnTo>
                      <a:pt x="60" y="3"/>
                    </a:lnTo>
                    <a:lnTo>
                      <a:pt x="66" y="3"/>
                    </a:lnTo>
                    <a:lnTo>
                      <a:pt x="72" y="4"/>
                    </a:lnTo>
                    <a:lnTo>
                      <a:pt x="78" y="7"/>
                    </a:lnTo>
                    <a:lnTo>
                      <a:pt x="84" y="9"/>
                    </a:lnTo>
                    <a:lnTo>
                      <a:pt x="90" y="12"/>
                    </a:lnTo>
                    <a:lnTo>
                      <a:pt x="96" y="15"/>
                    </a:lnTo>
                    <a:lnTo>
                      <a:pt x="103" y="19"/>
                    </a:lnTo>
                    <a:lnTo>
                      <a:pt x="108" y="23"/>
                    </a:lnTo>
                    <a:lnTo>
                      <a:pt x="114" y="25"/>
                    </a:lnTo>
                    <a:lnTo>
                      <a:pt x="116" y="31"/>
                    </a:lnTo>
                    <a:lnTo>
                      <a:pt x="119" y="36"/>
                    </a:lnTo>
                    <a:lnTo>
                      <a:pt x="120" y="43"/>
                    </a:lnTo>
                    <a:lnTo>
                      <a:pt x="119" y="47"/>
                    </a:lnTo>
                    <a:lnTo>
                      <a:pt x="118" y="52"/>
                    </a:lnTo>
                    <a:lnTo>
                      <a:pt x="114" y="53"/>
                    </a:lnTo>
                    <a:lnTo>
                      <a:pt x="110" y="52"/>
                    </a:lnTo>
                    <a:lnTo>
                      <a:pt x="103" y="47"/>
                    </a:lnTo>
                    <a:lnTo>
                      <a:pt x="98" y="43"/>
                    </a:lnTo>
                    <a:lnTo>
                      <a:pt x="92" y="40"/>
                    </a:lnTo>
                    <a:lnTo>
                      <a:pt x="86" y="37"/>
                    </a:lnTo>
                    <a:lnTo>
                      <a:pt x="80" y="33"/>
                    </a:lnTo>
                    <a:lnTo>
                      <a:pt x="74" y="31"/>
                    </a:lnTo>
                    <a:lnTo>
                      <a:pt x="67" y="28"/>
                    </a:lnTo>
                    <a:lnTo>
                      <a:pt x="62" y="25"/>
                    </a:lnTo>
                    <a:lnTo>
                      <a:pt x="55" y="23"/>
                    </a:lnTo>
                    <a:lnTo>
                      <a:pt x="50" y="21"/>
                    </a:lnTo>
                    <a:lnTo>
                      <a:pt x="43" y="20"/>
                    </a:lnTo>
                    <a:lnTo>
                      <a:pt x="36" y="19"/>
                    </a:lnTo>
                    <a:lnTo>
                      <a:pt x="30" y="17"/>
                    </a:lnTo>
                    <a:lnTo>
                      <a:pt x="24" y="17"/>
                    </a:lnTo>
                    <a:lnTo>
                      <a:pt x="18" y="17"/>
                    </a:lnTo>
                    <a:lnTo>
                      <a:pt x="11" y="19"/>
                    </a:lnTo>
                    <a:lnTo>
                      <a:pt x="7" y="17"/>
                    </a:lnTo>
                    <a:lnTo>
                      <a:pt x="4" y="16"/>
                    </a:lnTo>
                    <a:lnTo>
                      <a:pt x="2" y="13"/>
                    </a:lnTo>
                    <a:lnTo>
                      <a:pt x="2" y="11"/>
                    </a:lnTo>
                    <a:lnTo>
                      <a:pt x="0" y="8"/>
                    </a:lnTo>
                    <a:lnTo>
                      <a:pt x="2" y="5"/>
                    </a:lnTo>
                    <a:lnTo>
                      <a:pt x="4" y="3"/>
                    </a:lnTo>
                    <a:lnTo>
                      <a:pt x="8"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8" name="Freeform 135"/>
              <p:cNvSpPr>
                <a:spLocks/>
              </p:cNvSpPr>
              <p:nvPr/>
            </p:nvSpPr>
            <p:spPr bwMode="auto">
              <a:xfrm>
                <a:off x="4245" y="1808"/>
                <a:ext cx="114" cy="121"/>
              </a:xfrm>
              <a:custGeom>
                <a:avLst/>
                <a:gdLst>
                  <a:gd name="T0" fmla="*/ 12 w 114"/>
                  <a:gd name="T1" fmla="*/ 2 h 121"/>
                  <a:gd name="T2" fmla="*/ 22 w 114"/>
                  <a:gd name="T3" fmla="*/ 4 h 121"/>
                  <a:gd name="T4" fmla="*/ 31 w 114"/>
                  <a:gd name="T5" fmla="*/ 7 h 121"/>
                  <a:gd name="T6" fmla="*/ 40 w 114"/>
                  <a:gd name="T7" fmla="*/ 11 h 121"/>
                  <a:gd name="T8" fmla="*/ 48 w 114"/>
                  <a:gd name="T9" fmla="*/ 16 h 121"/>
                  <a:gd name="T10" fmla="*/ 56 w 114"/>
                  <a:gd name="T11" fmla="*/ 20 h 121"/>
                  <a:gd name="T12" fmla="*/ 64 w 114"/>
                  <a:gd name="T13" fmla="*/ 26 h 121"/>
                  <a:gd name="T14" fmla="*/ 71 w 114"/>
                  <a:gd name="T15" fmla="*/ 31 h 121"/>
                  <a:gd name="T16" fmla="*/ 79 w 114"/>
                  <a:gd name="T17" fmla="*/ 38 h 121"/>
                  <a:gd name="T18" fmla="*/ 84 w 114"/>
                  <a:gd name="T19" fmla="*/ 43 h 121"/>
                  <a:gd name="T20" fmla="*/ 90 w 114"/>
                  <a:gd name="T21" fmla="*/ 50 h 121"/>
                  <a:gd name="T22" fmla="*/ 95 w 114"/>
                  <a:gd name="T23" fmla="*/ 58 h 121"/>
                  <a:gd name="T24" fmla="*/ 100 w 114"/>
                  <a:gd name="T25" fmla="*/ 66 h 121"/>
                  <a:gd name="T26" fmla="*/ 104 w 114"/>
                  <a:gd name="T27" fmla="*/ 74 h 121"/>
                  <a:gd name="T28" fmla="*/ 107 w 114"/>
                  <a:gd name="T29" fmla="*/ 82 h 121"/>
                  <a:gd name="T30" fmla="*/ 111 w 114"/>
                  <a:gd name="T31" fmla="*/ 92 h 121"/>
                  <a:gd name="T32" fmla="*/ 114 w 114"/>
                  <a:gd name="T33" fmla="*/ 103 h 121"/>
                  <a:gd name="T34" fmla="*/ 114 w 114"/>
                  <a:gd name="T35" fmla="*/ 106 h 121"/>
                  <a:gd name="T36" fmla="*/ 114 w 114"/>
                  <a:gd name="T37" fmla="*/ 110 h 121"/>
                  <a:gd name="T38" fmla="*/ 112 w 114"/>
                  <a:gd name="T39" fmla="*/ 113 h 121"/>
                  <a:gd name="T40" fmla="*/ 111 w 114"/>
                  <a:gd name="T41" fmla="*/ 115 h 121"/>
                  <a:gd name="T42" fmla="*/ 107 w 114"/>
                  <a:gd name="T43" fmla="*/ 118 h 121"/>
                  <a:gd name="T44" fmla="*/ 102 w 114"/>
                  <a:gd name="T45" fmla="*/ 121 h 121"/>
                  <a:gd name="T46" fmla="*/ 99 w 114"/>
                  <a:gd name="T47" fmla="*/ 121 h 121"/>
                  <a:gd name="T48" fmla="*/ 96 w 114"/>
                  <a:gd name="T49" fmla="*/ 121 h 121"/>
                  <a:gd name="T50" fmla="*/ 92 w 114"/>
                  <a:gd name="T51" fmla="*/ 121 h 121"/>
                  <a:gd name="T52" fmla="*/ 90 w 114"/>
                  <a:gd name="T53" fmla="*/ 119 h 121"/>
                  <a:gd name="T54" fmla="*/ 87 w 114"/>
                  <a:gd name="T55" fmla="*/ 118 h 121"/>
                  <a:gd name="T56" fmla="*/ 86 w 114"/>
                  <a:gd name="T57" fmla="*/ 115 h 121"/>
                  <a:gd name="T58" fmla="*/ 84 w 114"/>
                  <a:gd name="T59" fmla="*/ 113 h 121"/>
                  <a:gd name="T60" fmla="*/ 83 w 114"/>
                  <a:gd name="T61" fmla="*/ 110 h 121"/>
                  <a:gd name="T62" fmla="*/ 80 w 114"/>
                  <a:gd name="T63" fmla="*/ 100 h 121"/>
                  <a:gd name="T64" fmla="*/ 79 w 114"/>
                  <a:gd name="T65" fmla="*/ 92 h 121"/>
                  <a:gd name="T66" fmla="*/ 76 w 114"/>
                  <a:gd name="T67" fmla="*/ 84 h 121"/>
                  <a:gd name="T68" fmla="*/ 74 w 114"/>
                  <a:gd name="T69" fmla="*/ 76 h 121"/>
                  <a:gd name="T70" fmla="*/ 70 w 114"/>
                  <a:gd name="T71" fmla="*/ 68 h 121"/>
                  <a:gd name="T72" fmla="*/ 67 w 114"/>
                  <a:gd name="T73" fmla="*/ 63 h 121"/>
                  <a:gd name="T74" fmla="*/ 62 w 114"/>
                  <a:gd name="T75" fmla="*/ 56 h 121"/>
                  <a:gd name="T76" fmla="*/ 59 w 114"/>
                  <a:gd name="T77" fmla="*/ 51 h 121"/>
                  <a:gd name="T78" fmla="*/ 54 w 114"/>
                  <a:gd name="T79" fmla="*/ 44 h 121"/>
                  <a:gd name="T80" fmla="*/ 48 w 114"/>
                  <a:gd name="T81" fmla="*/ 39 h 121"/>
                  <a:gd name="T82" fmla="*/ 43 w 114"/>
                  <a:gd name="T83" fmla="*/ 35 h 121"/>
                  <a:gd name="T84" fmla="*/ 36 w 114"/>
                  <a:gd name="T85" fmla="*/ 31 h 121"/>
                  <a:gd name="T86" fmla="*/ 30 w 114"/>
                  <a:gd name="T87" fmla="*/ 26 h 121"/>
                  <a:gd name="T88" fmla="*/ 23 w 114"/>
                  <a:gd name="T89" fmla="*/ 23 h 121"/>
                  <a:gd name="T90" fmla="*/ 15 w 114"/>
                  <a:gd name="T91" fmla="*/ 19 h 121"/>
                  <a:gd name="T92" fmla="*/ 7 w 114"/>
                  <a:gd name="T93" fmla="*/ 16 h 121"/>
                  <a:gd name="T94" fmla="*/ 3 w 114"/>
                  <a:gd name="T95" fmla="*/ 15 h 121"/>
                  <a:gd name="T96" fmla="*/ 2 w 114"/>
                  <a:gd name="T97" fmla="*/ 12 h 121"/>
                  <a:gd name="T98" fmla="*/ 0 w 114"/>
                  <a:gd name="T99" fmla="*/ 8 h 121"/>
                  <a:gd name="T100" fmla="*/ 2 w 114"/>
                  <a:gd name="T101" fmla="*/ 7 h 121"/>
                  <a:gd name="T102" fmla="*/ 2 w 114"/>
                  <a:gd name="T103" fmla="*/ 3 h 121"/>
                  <a:gd name="T104" fmla="*/ 4 w 114"/>
                  <a:gd name="T105" fmla="*/ 2 h 121"/>
                  <a:gd name="T106" fmla="*/ 7 w 114"/>
                  <a:gd name="T107" fmla="*/ 0 h 121"/>
                  <a:gd name="T108" fmla="*/ 12 w 114"/>
                  <a:gd name="T109" fmla="*/ 2 h 121"/>
                  <a:gd name="T110" fmla="*/ 12 w 114"/>
                  <a:gd name="T111" fmla="*/ 2 h 1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 h="121">
                    <a:moveTo>
                      <a:pt x="12" y="2"/>
                    </a:moveTo>
                    <a:lnTo>
                      <a:pt x="22" y="4"/>
                    </a:lnTo>
                    <a:lnTo>
                      <a:pt x="31" y="7"/>
                    </a:lnTo>
                    <a:lnTo>
                      <a:pt x="40" y="11"/>
                    </a:lnTo>
                    <a:lnTo>
                      <a:pt x="48" y="16"/>
                    </a:lnTo>
                    <a:lnTo>
                      <a:pt x="56" y="20"/>
                    </a:lnTo>
                    <a:lnTo>
                      <a:pt x="64" y="26"/>
                    </a:lnTo>
                    <a:lnTo>
                      <a:pt x="71" y="31"/>
                    </a:lnTo>
                    <a:lnTo>
                      <a:pt x="79" y="38"/>
                    </a:lnTo>
                    <a:lnTo>
                      <a:pt x="84" y="43"/>
                    </a:lnTo>
                    <a:lnTo>
                      <a:pt x="90" y="50"/>
                    </a:lnTo>
                    <a:lnTo>
                      <a:pt x="95" y="58"/>
                    </a:lnTo>
                    <a:lnTo>
                      <a:pt x="100" y="66"/>
                    </a:lnTo>
                    <a:lnTo>
                      <a:pt x="104" y="74"/>
                    </a:lnTo>
                    <a:lnTo>
                      <a:pt x="107" y="82"/>
                    </a:lnTo>
                    <a:lnTo>
                      <a:pt x="111" y="92"/>
                    </a:lnTo>
                    <a:lnTo>
                      <a:pt x="114" y="103"/>
                    </a:lnTo>
                    <a:lnTo>
                      <a:pt x="114" y="106"/>
                    </a:lnTo>
                    <a:lnTo>
                      <a:pt x="114" y="110"/>
                    </a:lnTo>
                    <a:lnTo>
                      <a:pt x="112" y="113"/>
                    </a:lnTo>
                    <a:lnTo>
                      <a:pt x="111" y="115"/>
                    </a:lnTo>
                    <a:lnTo>
                      <a:pt x="107" y="118"/>
                    </a:lnTo>
                    <a:lnTo>
                      <a:pt x="102" y="121"/>
                    </a:lnTo>
                    <a:lnTo>
                      <a:pt x="99" y="121"/>
                    </a:lnTo>
                    <a:lnTo>
                      <a:pt x="96" y="121"/>
                    </a:lnTo>
                    <a:lnTo>
                      <a:pt x="92" y="121"/>
                    </a:lnTo>
                    <a:lnTo>
                      <a:pt x="90" y="119"/>
                    </a:lnTo>
                    <a:lnTo>
                      <a:pt x="87" y="118"/>
                    </a:lnTo>
                    <a:lnTo>
                      <a:pt x="86" y="115"/>
                    </a:lnTo>
                    <a:lnTo>
                      <a:pt x="84" y="113"/>
                    </a:lnTo>
                    <a:lnTo>
                      <a:pt x="83" y="110"/>
                    </a:lnTo>
                    <a:lnTo>
                      <a:pt x="80" y="100"/>
                    </a:lnTo>
                    <a:lnTo>
                      <a:pt x="79" y="92"/>
                    </a:lnTo>
                    <a:lnTo>
                      <a:pt x="76" y="84"/>
                    </a:lnTo>
                    <a:lnTo>
                      <a:pt x="74" y="76"/>
                    </a:lnTo>
                    <a:lnTo>
                      <a:pt x="70" y="68"/>
                    </a:lnTo>
                    <a:lnTo>
                      <a:pt x="67" y="63"/>
                    </a:lnTo>
                    <a:lnTo>
                      <a:pt x="62" y="56"/>
                    </a:lnTo>
                    <a:lnTo>
                      <a:pt x="59" y="51"/>
                    </a:lnTo>
                    <a:lnTo>
                      <a:pt x="54" y="44"/>
                    </a:lnTo>
                    <a:lnTo>
                      <a:pt x="48" y="39"/>
                    </a:lnTo>
                    <a:lnTo>
                      <a:pt x="43" y="35"/>
                    </a:lnTo>
                    <a:lnTo>
                      <a:pt x="36" y="31"/>
                    </a:lnTo>
                    <a:lnTo>
                      <a:pt x="30" y="26"/>
                    </a:lnTo>
                    <a:lnTo>
                      <a:pt x="23" y="23"/>
                    </a:lnTo>
                    <a:lnTo>
                      <a:pt x="15" y="19"/>
                    </a:lnTo>
                    <a:lnTo>
                      <a:pt x="7" y="16"/>
                    </a:lnTo>
                    <a:lnTo>
                      <a:pt x="3" y="15"/>
                    </a:lnTo>
                    <a:lnTo>
                      <a:pt x="2" y="12"/>
                    </a:lnTo>
                    <a:lnTo>
                      <a:pt x="0" y="8"/>
                    </a:lnTo>
                    <a:lnTo>
                      <a:pt x="2" y="7"/>
                    </a:lnTo>
                    <a:lnTo>
                      <a:pt x="2" y="3"/>
                    </a:lnTo>
                    <a:lnTo>
                      <a:pt x="4" y="2"/>
                    </a:lnTo>
                    <a:lnTo>
                      <a:pt x="7" y="0"/>
                    </a:ln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599" name="Freeform 136"/>
              <p:cNvSpPr>
                <a:spLocks/>
              </p:cNvSpPr>
              <p:nvPr/>
            </p:nvSpPr>
            <p:spPr bwMode="auto">
              <a:xfrm>
                <a:off x="4216" y="1919"/>
                <a:ext cx="160" cy="178"/>
              </a:xfrm>
              <a:custGeom>
                <a:avLst/>
                <a:gdLst>
                  <a:gd name="T0" fmla="*/ 157 w 160"/>
                  <a:gd name="T1" fmla="*/ 18 h 178"/>
                  <a:gd name="T2" fmla="*/ 147 w 160"/>
                  <a:gd name="T3" fmla="*/ 28 h 178"/>
                  <a:gd name="T4" fmla="*/ 136 w 160"/>
                  <a:gd name="T5" fmla="*/ 38 h 178"/>
                  <a:gd name="T6" fmla="*/ 127 w 160"/>
                  <a:gd name="T7" fmla="*/ 47 h 178"/>
                  <a:gd name="T8" fmla="*/ 119 w 160"/>
                  <a:gd name="T9" fmla="*/ 58 h 178"/>
                  <a:gd name="T10" fmla="*/ 111 w 160"/>
                  <a:gd name="T11" fmla="*/ 67 h 178"/>
                  <a:gd name="T12" fmla="*/ 103 w 160"/>
                  <a:gd name="T13" fmla="*/ 75 h 178"/>
                  <a:gd name="T14" fmla="*/ 96 w 160"/>
                  <a:gd name="T15" fmla="*/ 84 h 178"/>
                  <a:gd name="T16" fmla="*/ 88 w 160"/>
                  <a:gd name="T17" fmla="*/ 94 h 178"/>
                  <a:gd name="T18" fmla="*/ 80 w 160"/>
                  <a:gd name="T19" fmla="*/ 103 h 178"/>
                  <a:gd name="T20" fmla="*/ 73 w 160"/>
                  <a:gd name="T21" fmla="*/ 112 h 178"/>
                  <a:gd name="T22" fmla="*/ 65 w 160"/>
                  <a:gd name="T23" fmla="*/ 122 h 178"/>
                  <a:gd name="T24" fmla="*/ 59 w 160"/>
                  <a:gd name="T25" fmla="*/ 131 h 178"/>
                  <a:gd name="T26" fmla="*/ 51 w 160"/>
                  <a:gd name="T27" fmla="*/ 140 h 178"/>
                  <a:gd name="T28" fmla="*/ 43 w 160"/>
                  <a:gd name="T29" fmla="*/ 151 h 178"/>
                  <a:gd name="T30" fmla="*/ 32 w 160"/>
                  <a:gd name="T31" fmla="*/ 162 h 178"/>
                  <a:gd name="T32" fmla="*/ 23 w 160"/>
                  <a:gd name="T33" fmla="*/ 174 h 178"/>
                  <a:gd name="T34" fmla="*/ 19 w 160"/>
                  <a:gd name="T35" fmla="*/ 176 h 178"/>
                  <a:gd name="T36" fmla="*/ 13 w 160"/>
                  <a:gd name="T37" fmla="*/ 178 h 178"/>
                  <a:gd name="T38" fmla="*/ 8 w 160"/>
                  <a:gd name="T39" fmla="*/ 176 h 178"/>
                  <a:gd name="T40" fmla="*/ 5 w 160"/>
                  <a:gd name="T41" fmla="*/ 175 h 178"/>
                  <a:gd name="T42" fmla="*/ 1 w 160"/>
                  <a:gd name="T43" fmla="*/ 171 h 178"/>
                  <a:gd name="T44" fmla="*/ 0 w 160"/>
                  <a:gd name="T45" fmla="*/ 167 h 178"/>
                  <a:gd name="T46" fmla="*/ 0 w 160"/>
                  <a:gd name="T47" fmla="*/ 162 h 178"/>
                  <a:gd name="T48" fmla="*/ 3 w 160"/>
                  <a:gd name="T49" fmla="*/ 158 h 178"/>
                  <a:gd name="T50" fmla="*/ 12 w 160"/>
                  <a:gd name="T51" fmla="*/ 146 h 178"/>
                  <a:gd name="T52" fmla="*/ 21 w 160"/>
                  <a:gd name="T53" fmla="*/ 135 h 178"/>
                  <a:gd name="T54" fmla="*/ 31 w 160"/>
                  <a:gd name="T55" fmla="*/ 124 h 178"/>
                  <a:gd name="T56" fmla="*/ 40 w 160"/>
                  <a:gd name="T57" fmla="*/ 115 h 178"/>
                  <a:gd name="T58" fmla="*/ 48 w 160"/>
                  <a:gd name="T59" fmla="*/ 106 h 178"/>
                  <a:gd name="T60" fmla="*/ 56 w 160"/>
                  <a:gd name="T61" fmla="*/ 96 h 178"/>
                  <a:gd name="T62" fmla="*/ 64 w 160"/>
                  <a:gd name="T63" fmla="*/ 87 h 178"/>
                  <a:gd name="T64" fmla="*/ 72 w 160"/>
                  <a:gd name="T65" fmla="*/ 79 h 178"/>
                  <a:gd name="T66" fmla="*/ 80 w 160"/>
                  <a:gd name="T67" fmla="*/ 70 h 178"/>
                  <a:gd name="T68" fmla="*/ 88 w 160"/>
                  <a:gd name="T69" fmla="*/ 62 h 178"/>
                  <a:gd name="T70" fmla="*/ 96 w 160"/>
                  <a:gd name="T71" fmla="*/ 52 h 178"/>
                  <a:gd name="T72" fmla="*/ 104 w 160"/>
                  <a:gd name="T73" fmla="*/ 44 h 178"/>
                  <a:gd name="T74" fmla="*/ 113 w 160"/>
                  <a:gd name="T75" fmla="*/ 35 h 178"/>
                  <a:gd name="T76" fmla="*/ 123 w 160"/>
                  <a:gd name="T77" fmla="*/ 26 h 178"/>
                  <a:gd name="T78" fmla="*/ 133 w 160"/>
                  <a:gd name="T79" fmla="*/ 15 h 178"/>
                  <a:gd name="T80" fmla="*/ 144 w 160"/>
                  <a:gd name="T81" fmla="*/ 4 h 178"/>
                  <a:gd name="T82" fmla="*/ 147 w 160"/>
                  <a:gd name="T83" fmla="*/ 2 h 178"/>
                  <a:gd name="T84" fmla="*/ 151 w 160"/>
                  <a:gd name="T85" fmla="*/ 0 h 178"/>
                  <a:gd name="T86" fmla="*/ 155 w 160"/>
                  <a:gd name="T87" fmla="*/ 2 h 178"/>
                  <a:gd name="T88" fmla="*/ 157 w 160"/>
                  <a:gd name="T89" fmla="*/ 4 h 178"/>
                  <a:gd name="T90" fmla="*/ 159 w 160"/>
                  <a:gd name="T91" fmla="*/ 7 h 178"/>
                  <a:gd name="T92" fmla="*/ 160 w 160"/>
                  <a:gd name="T93" fmla="*/ 10 h 178"/>
                  <a:gd name="T94" fmla="*/ 160 w 160"/>
                  <a:gd name="T95" fmla="*/ 14 h 178"/>
                  <a:gd name="T96" fmla="*/ 157 w 160"/>
                  <a:gd name="T97" fmla="*/ 18 h 178"/>
                  <a:gd name="T98" fmla="*/ 157 w 160"/>
                  <a:gd name="T99" fmla="*/ 18 h 1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0" h="178">
                    <a:moveTo>
                      <a:pt x="157" y="18"/>
                    </a:moveTo>
                    <a:lnTo>
                      <a:pt x="147" y="28"/>
                    </a:lnTo>
                    <a:lnTo>
                      <a:pt x="136" y="38"/>
                    </a:lnTo>
                    <a:lnTo>
                      <a:pt x="127" y="47"/>
                    </a:lnTo>
                    <a:lnTo>
                      <a:pt x="119" y="58"/>
                    </a:lnTo>
                    <a:lnTo>
                      <a:pt x="111" y="67"/>
                    </a:lnTo>
                    <a:lnTo>
                      <a:pt x="103" y="75"/>
                    </a:lnTo>
                    <a:lnTo>
                      <a:pt x="96" y="84"/>
                    </a:lnTo>
                    <a:lnTo>
                      <a:pt x="88" y="94"/>
                    </a:lnTo>
                    <a:lnTo>
                      <a:pt x="80" y="103"/>
                    </a:lnTo>
                    <a:lnTo>
                      <a:pt x="73" y="112"/>
                    </a:lnTo>
                    <a:lnTo>
                      <a:pt x="65" y="122"/>
                    </a:lnTo>
                    <a:lnTo>
                      <a:pt x="59" y="131"/>
                    </a:lnTo>
                    <a:lnTo>
                      <a:pt x="51" y="140"/>
                    </a:lnTo>
                    <a:lnTo>
                      <a:pt x="43" y="151"/>
                    </a:lnTo>
                    <a:lnTo>
                      <a:pt x="32" y="162"/>
                    </a:lnTo>
                    <a:lnTo>
                      <a:pt x="23" y="174"/>
                    </a:lnTo>
                    <a:lnTo>
                      <a:pt x="19" y="176"/>
                    </a:lnTo>
                    <a:lnTo>
                      <a:pt x="13" y="178"/>
                    </a:lnTo>
                    <a:lnTo>
                      <a:pt x="8" y="176"/>
                    </a:lnTo>
                    <a:lnTo>
                      <a:pt x="5" y="175"/>
                    </a:lnTo>
                    <a:lnTo>
                      <a:pt x="1" y="171"/>
                    </a:lnTo>
                    <a:lnTo>
                      <a:pt x="0" y="167"/>
                    </a:lnTo>
                    <a:lnTo>
                      <a:pt x="0" y="162"/>
                    </a:lnTo>
                    <a:lnTo>
                      <a:pt x="3" y="158"/>
                    </a:lnTo>
                    <a:lnTo>
                      <a:pt x="12" y="146"/>
                    </a:lnTo>
                    <a:lnTo>
                      <a:pt x="21" y="135"/>
                    </a:lnTo>
                    <a:lnTo>
                      <a:pt x="31" y="124"/>
                    </a:lnTo>
                    <a:lnTo>
                      <a:pt x="40" y="115"/>
                    </a:lnTo>
                    <a:lnTo>
                      <a:pt x="48" y="106"/>
                    </a:lnTo>
                    <a:lnTo>
                      <a:pt x="56" y="96"/>
                    </a:lnTo>
                    <a:lnTo>
                      <a:pt x="64" y="87"/>
                    </a:lnTo>
                    <a:lnTo>
                      <a:pt x="72" y="79"/>
                    </a:lnTo>
                    <a:lnTo>
                      <a:pt x="80" y="70"/>
                    </a:lnTo>
                    <a:lnTo>
                      <a:pt x="88" y="62"/>
                    </a:lnTo>
                    <a:lnTo>
                      <a:pt x="96" y="52"/>
                    </a:lnTo>
                    <a:lnTo>
                      <a:pt x="104" y="44"/>
                    </a:lnTo>
                    <a:lnTo>
                      <a:pt x="113" y="35"/>
                    </a:lnTo>
                    <a:lnTo>
                      <a:pt x="123" y="26"/>
                    </a:lnTo>
                    <a:lnTo>
                      <a:pt x="133" y="15"/>
                    </a:lnTo>
                    <a:lnTo>
                      <a:pt x="144" y="4"/>
                    </a:lnTo>
                    <a:lnTo>
                      <a:pt x="147" y="2"/>
                    </a:lnTo>
                    <a:lnTo>
                      <a:pt x="151" y="0"/>
                    </a:lnTo>
                    <a:lnTo>
                      <a:pt x="155" y="2"/>
                    </a:lnTo>
                    <a:lnTo>
                      <a:pt x="157" y="4"/>
                    </a:lnTo>
                    <a:lnTo>
                      <a:pt x="159" y="7"/>
                    </a:lnTo>
                    <a:lnTo>
                      <a:pt x="160" y="10"/>
                    </a:lnTo>
                    <a:lnTo>
                      <a:pt x="160" y="14"/>
                    </a:lnTo>
                    <a:lnTo>
                      <a:pt x="157"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0" name="Freeform 137"/>
              <p:cNvSpPr>
                <a:spLocks/>
              </p:cNvSpPr>
              <p:nvPr/>
            </p:nvSpPr>
            <p:spPr bwMode="auto">
              <a:xfrm>
                <a:off x="4349" y="1951"/>
                <a:ext cx="297" cy="36"/>
              </a:xfrm>
              <a:custGeom>
                <a:avLst/>
                <a:gdLst>
                  <a:gd name="T0" fmla="*/ 11 w 297"/>
                  <a:gd name="T1" fmla="*/ 0 h 36"/>
                  <a:gd name="T2" fmla="*/ 30 w 297"/>
                  <a:gd name="T3" fmla="*/ 0 h 36"/>
                  <a:gd name="T4" fmla="*/ 48 w 297"/>
                  <a:gd name="T5" fmla="*/ 0 h 36"/>
                  <a:gd name="T6" fmla="*/ 66 w 297"/>
                  <a:gd name="T7" fmla="*/ 0 h 36"/>
                  <a:gd name="T8" fmla="*/ 83 w 297"/>
                  <a:gd name="T9" fmla="*/ 2 h 36"/>
                  <a:gd name="T10" fmla="*/ 99 w 297"/>
                  <a:gd name="T11" fmla="*/ 2 h 36"/>
                  <a:gd name="T12" fmla="*/ 114 w 297"/>
                  <a:gd name="T13" fmla="*/ 2 h 36"/>
                  <a:gd name="T14" fmla="*/ 130 w 297"/>
                  <a:gd name="T15" fmla="*/ 3 h 36"/>
                  <a:gd name="T16" fmla="*/ 146 w 297"/>
                  <a:gd name="T17" fmla="*/ 3 h 36"/>
                  <a:gd name="T18" fmla="*/ 161 w 297"/>
                  <a:gd name="T19" fmla="*/ 3 h 36"/>
                  <a:gd name="T20" fmla="*/ 178 w 297"/>
                  <a:gd name="T21" fmla="*/ 4 h 36"/>
                  <a:gd name="T22" fmla="*/ 194 w 297"/>
                  <a:gd name="T23" fmla="*/ 4 h 36"/>
                  <a:gd name="T24" fmla="*/ 210 w 297"/>
                  <a:gd name="T25" fmla="*/ 6 h 36"/>
                  <a:gd name="T26" fmla="*/ 226 w 297"/>
                  <a:gd name="T27" fmla="*/ 7 h 36"/>
                  <a:gd name="T28" fmla="*/ 245 w 297"/>
                  <a:gd name="T29" fmla="*/ 7 h 36"/>
                  <a:gd name="T30" fmla="*/ 263 w 297"/>
                  <a:gd name="T31" fmla="*/ 7 h 36"/>
                  <a:gd name="T32" fmla="*/ 282 w 297"/>
                  <a:gd name="T33" fmla="*/ 7 h 36"/>
                  <a:gd name="T34" fmla="*/ 285 w 297"/>
                  <a:gd name="T35" fmla="*/ 7 h 36"/>
                  <a:gd name="T36" fmla="*/ 289 w 297"/>
                  <a:gd name="T37" fmla="*/ 8 h 36"/>
                  <a:gd name="T38" fmla="*/ 290 w 297"/>
                  <a:gd name="T39" fmla="*/ 10 h 36"/>
                  <a:gd name="T40" fmla="*/ 293 w 297"/>
                  <a:gd name="T41" fmla="*/ 12 h 36"/>
                  <a:gd name="T42" fmla="*/ 295 w 297"/>
                  <a:gd name="T43" fmla="*/ 16 h 36"/>
                  <a:gd name="T44" fmla="*/ 297 w 297"/>
                  <a:gd name="T45" fmla="*/ 22 h 36"/>
                  <a:gd name="T46" fmla="*/ 295 w 297"/>
                  <a:gd name="T47" fmla="*/ 27 h 36"/>
                  <a:gd name="T48" fmla="*/ 293 w 297"/>
                  <a:gd name="T49" fmla="*/ 32 h 36"/>
                  <a:gd name="T50" fmla="*/ 290 w 297"/>
                  <a:gd name="T51" fmla="*/ 34 h 36"/>
                  <a:gd name="T52" fmla="*/ 289 w 297"/>
                  <a:gd name="T53" fmla="*/ 35 h 36"/>
                  <a:gd name="T54" fmla="*/ 285 w 297"/>
                  <a:gd name="T55" fmla="*/ 36 h 36"/>
                  <a:gd name="T56" fmla="*/ 282 w 297"/>
                  <a:gd name="T57" fmla="*/ 36 h 36"/>
                  <a:gd name="T58" fmla="*/ 263 w 297"/>
                  <a:gd name="T59" fmla="*/ 36 h 36"/>
                  <a:gd name="T60" fmla="*/ 245 w 297"/>
                  <a:gd name="T61" fmla="*/ 35 h 36"/>
                  <a:gd name="T62" fmla="*/ 226 w 297"/>
                  <a:gd name="T63" fmla="*/ 35 h 36"/>
                  <a:gd name="T64" fmla="*/ 210 w 297"/>
                  <a:gd name="T65" fmla="*/ 34 h 36"/>
                  <a:gd name="T66" fmla="*/ 194 w 297"/>
                  <a:gd name="T67" fmla="*/ 32 h 36"/>
                  <a:gd name="T68" fmla="*/ 178 w 297"/>
                  <a:gd name="T69" fmla="*/ 31 h 36"/>
                  <a:gd name="T70" fmla="*/ 161 w 297"/>
                  <a:gd name="T71" fmla="*/ 30 h 36"/>
                  <a:gd name="T72" fmla="*/ 146 w 297"/>
                  <a:gd name="T73" fmla="*/ 28 h 36"/>
                  <a:gd name="T74" fmla="*/ 130 w 297"/>
                  <a:gd name="T75" fmla="*/ 27 h 36"/>
                  <a:gd name="T76" fmla="*/ 114 w 297"/>
                  <a:gd name="T77" fmla="*/ 26 h 36"/>
                  <a:gd name="T78" fmla="*/ 99 w 297"/>
                  <a:gd name="T79" fmla="*/ 24 h 36"/>
                  <a:gd name="T80" fmla="*/ 83 w 297"/>
                  <a:gd name="T81" fmla="*/ 23 h 36"/>
                  <a:gd name="T82" fmla="*/ 66 w 297"/>
                  <a:gd name="T83" fmla="*/ 22 h 36"/>
                  <a:gd name="T84" fmla="*/ 48 w 297"/>
                  <a:gd name="T85" fmla="*/ 20 h 36"/>
                  <a:gd name="T86" fmla="*/ 30 w 297"/>
                  <a:gd name="T87" fmla="*/ 20 h 36"/>
                  <a:gd name="T88" fmla="*/ 11 w 297"/>
                  <a:gd name="T89" fmla="*/ 20 h 36"/>
                  <a:gd name="T90" fmla="*/ 7 w 297"/>
                  <a:gd name="T91" fmla="*/ 19 h 36"/>
                  <a:gd name="T92" fmla="*/ 3 w 297"/>
                  <a:gd name="T93" fmla="*/ 16 h 36"/>
                  <a:gd name="T94" fmla="*/ 2 w 297"/>
                  <a:gd name="T95" fmla="*/ 14 h 36"/>
                  <a:gd name="T96" fmla="*/ 0 w 297"/>
                  <a:gd name="T97" fmla="*/ 11 h 36"/>
                  <a:gd name="T98" fmla="*/ 2 w 297"/>
                  <a:gd name="T99" fmla="*/ 7 h 36"/>
                  <a:gd name="T100" fmla="*/ 3 w 297"/>
                  <a:gd name="T101" fmla="*/ 3 h 36"/>
                  <a:gd name="T102" fmla="*/ 7 w 297"/>
                  <a:gd name="T103" fmla="*/ 2 h 36"/>
                  <a:gd name="T104" fmla="*/ 11 w 297"/>
                  <a:gd name="T105" fmla="*/ 0 h 36"/>
                  <a:gd name="T106" fmla="*/ 11 w 297"/>
                  <a:gd name="T107" fmla="*/ 0 h 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7" h="36">
                    <a:moveTo>
                      <a:pt x="11" y="0"/>
                    </a:moveTo>
                    <a:lnTo>
                      <a:pt x="30" y="0"/>
                    </a:lnTo>
                    <a:lnTo>
                      <a:pt x="48" y="0"/>
                    </a:lnTo>
                    <a:lnTo>
                      <a:pt x="66" y="0"/>
                    </a:lnTo>
                    <a:lnTo>
                      <a:pt x="83" y="2"/>
                    </a:lnTo>
                    <a:lnTo>
                      <a:pt x="99" y="2"/>
                    </a:lnTo>
                    <a:lnTo>
                      <a:pt x="114" y="2"/>
                    </a:lnTo>
                    <a:lnTo>
                      <a:pt x="130" y="3"/>
                    </a:lnTo>
                    <a:lnTo>
                      <a:pt x="146" y="3"/>
                    </a:lnTo>
                    <a:lnTo>
                      <a:pt x="161" y="3"/>
                    </a:lnTo>
                    <a:lnTo>
                      <a:pt x="178" y="4"/>
                    </a:lnTo>
                    <a:lnTo>
                      <a:pt x="194" y="4"/>
                    </a:lnTo>
                    <a:lnTo>
                      <a:pt x="210" y="6"/>
                    </a:lnTo>
                    <a:lnTo>
                      <a:pt x="226" y="7"/>
                    </a:lnTo>
                    <a:lnTo>
                      <a:pt x="245" y="7"/>
                    </a:lnTo>
                    <a:lnTo>
                      <a:pt x="263" y="7"/>
                    </a:lnTo>
                    <a:lnTo>
                      <a:pt x="282" y="7"/>
                    </a:lnTo>
                    <a:lnTo>
                      <a:pt x="285" y="7"/>
                    </a:lnTo>
                    <a:lnTo>
                      <a:pt x="289" y="8"/>
                    </a:lnTo>
                    <a:lnTo>
                      <a:pt x="290" y="10"/>
                    </a:lnTo>
                    <a:lnTo>
                      <a:pt x="293" y="12"/>
                    </a:lnTo>
                    <a:lnTo>
                      <a:pt x="295" y="16"/>
                    </a:lnTo>
                    <a:lnTo>
                      <a:pt x="297" y="22"/>
                    </a:lnTo>
                    <a:lnTo>
                      <a:pt x="295" y="27"/>
                    </a:lnTo>
                    <a:lnTo>
                      <a:pt x="293" y="32"/>
                    </a:lnTo>
                    <a:lnTo>
                      <a:pt x="290" y="34"/>
                    </a:lnTo>
                    <a:lnTo>
                      <a:pt x="289" y="35"/>
                    </a:lnTo>
                    <a:lnTo>
                      <a:pt x="285" y="36"/>
                    </a:lnTo>
                    <a:lnTo>
                      <a:pt x="282" y="36"/>
                    </a:lnTo>
                    <a:lnTo>
                      <a:pt x="263" y="36"/>
                    </a:lnTo>
                    <a:lnTo>
                      <a:pt x="245" y="35"/>
                    </a:lnTo>
                    <a:lnTo>
                      <a:pt x="226" y="35"/>
                    </a:lnTo>
                    <a:lnTo>
                      <a:pt x="210" y="34"/>
                    </a:lnTo>
                    <a:lnTo>
                      <a:pt x="194" y="32"/>
                    </a:lnTo>
                    <a:lnTo>
                      <a:pt x="178" y="31"/>
                    </a:lnTo>
                    <a:lnTo>
                      <a:pt x="161" y="30"/>
                    </a:lnTo>
                    <a:lnTo>
                      <a:pt x="146" y="28"/>
                    </a:lnTo>
                    <a:lnTo>
                      <a:pt x="130" y="27"/>
                    </a:lnTo>
                    <a:lnTo>
                      <a:pt x="114" y="26"/>
                    </a:lnTo>
                    <a:lnTo>
                      <a:pt x="99" y="24"/>
                    </a:lnTo>
                    <a:lnTo>
                      <a:pt x="83" y="23"/>
                    </a:lnTo>
                    <a:lnTo>
                      <a:pt x="66" y="22"/>
                    </a:lnTo>
                    <a:lnTo>
                      <a:pt x="48" y="20"/>
                    </a:lnTo>
                    <a:lnTo>
                      <a:pt x="30" y="20"/>
                    </a:lnTo>
                    <a:lnTo>
                      <a:pt x="11" y="20"/>
                    </a:lnTo>
                    <a:lnTo>
                      <a:pt x="7" y="19"/>
                    </a:lnTo>
                    <a:lnTo>
                      <a:pt x="3" y="16"/>
                    </a:lnTo>
                    <a:lnTo>
                      <a:pt x="2" y="14"/>
                    </a:lnTo>
                    <a:lnTo>
                      <a:pt x="0" y="11"/>
                    </a:lnTo>
                    <a:lnTo>
                      <a:pt x="2" y="7"/>
                    </a:lnTo>
                    <a:lnTo>
                      <a:pt x="3" y="3"/>
                    </a:lnTo>
                    <a:lnTo>
                      <a:pt x="7"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1" name="Freeform 138"/>
              <p:cNvSpPr>
                <a:spLocks/>
              </p:cNvSpPr>
              <p:nvPr/>
            </p:nvSpPr>
            <p:spPr bwMode="auto">
              <a:xfrm>
                <a:off x="4618" y="1961"/>
                <a:ext cx="28" cy="405"/>
              </a:xfrm>
              <a:custGeom>
                <a:avLst/>
                <a:gdLst>
                  <a:gd name="T0" fmla="*/ 17 w 28"/>
                  <a:gd name="T1" fmla="*/ 9 h 405"/>
                  <a:gd name="T2" fmla="*/ 16 w 28"/>
                  <a:gd name="T3" fmla="*/ 16 h 405"/>
                  <a:gd name="T4" fmla="*/ 17 w 28"/>
                  <a:gd name="T5" fmla="*/ 28 h 405"/>
                  <a:gd name="T6" fmla="*/ 17 w 28"/>
                  <a:gd name="T7" fmla="*/ 42 h 405"/>
                  <a:gd name="T8" fmla="*/ 18 w 28"/>
                  <a:gd name="T9" fmla="*/ 62 h 405"/>
                  <a:gd name="T10" fmla="*/ 20 w 28"/>
                  <a:gd name="T11" fmla="*/ 84 h 405"/>
                  <a:gd name="T12" fmla="*/ 21 w 28"/>
                  <a:gd name="T13" fmla="*/ 108 h 405"/>
                  <a:gd name="T14" fmla="*/ 22 w 28"/>
                  <a:gd name="T15" fmla="*/ 133 h 405"/>
                  <a:gd name="T16" fmla="*/ 24 w 28"/>
                  <a:gd name="T17" fmla="*/ 161 h 405"/>
                  <a:gd name="T18" fmla="*/ 25 w 28"/>
                  <a:gd name="T19" fmla="*/ 190 h 405"/>
                  <a:gd name="T20" fmla="*/ 26 w 28"/>
                  <a:gd name="T21" fmla="*/ 221 h 405"/>
                  <a:gd name="T22" fmla="*/ 26 w 28"/>
                  <a:gd name="T23" fmla="*/ 251 h 405"/>
                  <a:gd name="T24" fmla="*/ 28 w 28"/>
                  <a:gd name="T25" fmla="*/ 281 h 405"/>
                  <a:gd name="T26" fmla="*/ 28 w 28"/>
                  <a:gd name="T27" fmla="*/ 311 h 405"/>
                  <a:gd name="T28" fmla="*/ 28 w 28"/>
                  <a:gd name="T29" fmla="*/ 340 h 405"/>
                  <a:gd name="T30" fmla="*/ 26 w 28"/>
                  <a:gd name="T31" fmla="*/ 368 h 405"/>
                  <a:gd name="T32" fmla="*/ 25 w 28"/>
                  <a:gd name="T33" fmla="*/ 395 h 405"/>
                  <a:gd name="T34" fmla="*/ 25 w 28"/>
                  <a:gd name="T35" fmla="*/ 397 h 405"/>
                  <a:gd name="T36" fmla="*/ 24 w 28"/>
                  <a:gd name="T37" fmla="*/ 400 h 405"/>
                  <a:gd name="T38" fmla="*/ 22 w 28"/>
                  <a:gd name="T39" fmla="*/ 401 h 405"/>
                  <a:gd name="T40" fmla="*/ 20 w 28"/>
                  <a:gd name="T41" fmla="*/ 404 h 405"/>
                  <a:gd name="T42" fmla="*/ 16 w 28"/>
                  <a:gd name="T43" fmla="*/ 405 h 405"/>
                  <a:gd name="T44" fmla="*/ 12 w 28"/>
                  <a:gd name="T45" fmla="*/ 405 h 405"/>
                  <a:gd name="T46" fmla="*/ 6 w 28"/>
                  <a:gd name="T47" fmla="*/ 404 h 405"/>
                  <a:gd name="T48" fmla="*/ 2 w 28"/>
                  <a:gd name="T49" fmla="*/ 400 h 405"/>
                  <a:gd name="T50" fmla="*/ 1 w 28"/>
                  <a:gd name="T51" fmla="*/ 397 h 405"/>
                  <a:gd name="T52" fmla="*/ 0 w 28"/>
                  <a:gd name="T53" fmla="*/ 396 h 405"/>
                  <a:gd name="T54" fmla="*/ 0 w 28"/>
                  <a:gd name="T55" fmla="*/ 393 h 405"/>
                  <a:gd name="T56" fmla="*/ 1 w 28"/>
                  <a:gd name="T57" fmla="*/ 391 h 405"/>
                  <a:gd name="T58" fmla="*/ 0 w 28"/>
                  <a:gd name="T59" fmla="*/ 363 h 405"/>
                  <a:gd name="T60" fmla="*/ 0 w 28"/>
                  <a:gd name="T61" fmla="*/ 333 h 405"/>
                  <a:gd name="T62" fmla="*/ 0 w 28"/>
                  <a:gd name="T63" fmla="*/ 304 h 405"/>
                  <a:gd name="T64" fmla="*/ 0 w 28"/>
                  <a:gd name="T65" fmla="*/ 275 h 405"/>
                  <a:gd name="T66" fmla="*/ 0 w 28"/>
                  <a:gd name="T67" fmla="*/ 244 h 405"/>
                  <a:gd name="T68" fmla="*/ 0 w 28"/>
                  <a:gd name="T69" fmla="*/ 213 h 405"/>
                  <a:gd name="T70" fmla="*/ 0 w 28"/>
                  <a:gd name="T71" fmla="*/ 184 h 405"/>
                  <a:gd name="T72" fmla="*/ 0 w 28"/>
                  <a:gd name="T73" fmla="*/ 156 h 405"/>
                  <a:gd name="T74" fmla="*/ 0 w 28"/>
                  <a:gd name="T75" fmla="*/ 128 h 405"/>
                  <a:gd name="T76" fmla="*/ 0 w 28"/>
                  <a:gd name="T77" fmla="*/ 104 h 405"/>
                  <a:gd name="T78" fmla="*/ 0 w 28"/>
                  <a:gd name="T79" fmla="*/ 80 h 405"/>
                  <a:gd name="T80" fmla="*/ 0 w 28"/>
                  <a:gd name="T81" fmla="*/ 60 h 405"/>
                  <a:gd name="T82" fmla="*/ 0 w 28"/>
                  <a:gd name="T83" fmla="*/ 41 h 405"/>
                  <a:gd name="T84" fmla="*/ 1 w 28"/>
                  <a:gd name="T85" fmla="*/ 26 h 405"/>
                  <a:gd name="T86" fmla="*/ 1 w 28"/>
                  <a:gd name="T87" fmla="*/ 14 h 405"/>
                  <a:gd name="T88" fmla="*/ 2 w 28"/>
                  <a:gd name="T89" fmla="*/ 8 h 405"/>
                  <a:gd name="T90" fmla="*/ 2 w 28"/>
                  <a:gd name="T91" fmla="*/ 4 h 405"/>
                  <a:gd name="T92" fmla="*/ 4 w 28"/>
                  <a:gd name="T93" fmla="*/ 2 h 405"/>
                  <a:gd name="T94" fmla="*/ 6 w 28"/>
                  <a:gd name="T95" fmla="*/ 0 h 405"/>
                  <a:gd name="T96" fmla="*/ 9 w 28"/>
                  <a:gd name="T97" fmla="*/ 0 h 405"/>
                  <a:gd name="T98" fmla="*/ 12 w 28"/>
                  <a:gd name="T99" fmla="*/ 1 h 405"/>
                  <a:gd name="T100" fmla="*/ 14 w 28"/>
                  <a:gd name="T101" fmla="*/ 2 h 405"/>
                  <a:gd name="T102" fmla="*/ 16 w 28"/>
                  <a:gd name="T103" fmla="*/ 5 h 405"/>
                  <a:gd name="T104" fmla="*/ 17 w 28"/>
                  <a:gd name="T105" fmla="*/ 9 h 405"/>
                  <a:gd name="T106" fmla="*/ 17 w 28"/>
                  <a:gd name="T107" fmla="*/ 9 h 4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 h="405">
                    <a:moveTo>
                      <a:pt x="17" y="9"/>
                    </a:moveTo>
                    <a:lnTo>
                      <a:pt x="16" y="16"/>
                    </a:lnTo>
                    <a:lnTo>
                      <a:pt x="17" y="28"/>
                    </a:lnTo>
                    <a:lnTo>
                      <a:pt x="17" y="42"/>
                    </a:lnTo>
                    <a:lnTo>
                      <a:pt x="18" y="62"/>
                    </a:lnTo>
                    <a:lnTo>
                      <a:pt x="20" y="84"/>
                    </a:lnTo>
                    <a:lnTo>
                      <a:pt x="21" y="108"/>
                    </a:lnTo>
                    <a:lnTo>
                      <a:pt x="22" y="133"/>
                    </a:lnTo>
                    <a:lnTo>
                      <a:pt x="24" y="161"/>
                    </a:lnTo>
                    <a:lnTo>
                      <a:pt x="25" y="190"/>
                    </a:lnTo>
                    <a:lnTo>
                      <a:pt x="26" y="221"/>
                    </a:lnTo>
                    <a:lnTo>
                      <a:pt x="26" y="251"/>
                    </a:lnTo>
                    <a:lnTo>
                      <a:pt x="28" y="281"/>
                    </a:lnTo>
                    <a:lnTo>
                      <a:pt x="28" y="311"/>
                    </a:lnTo>
                    <a:lnTo>
                      <a:pt x="28" y="340"/>
                    </a:lnTo>
                    <a:lnTo>
                      <a:pt x="26" y="368"/>
                    </a:lnTo>
                    <a:lnTo>
                      <a:pt x="25" y="395"/>
                    </a:lnTo>
                    <a:lnTo>
                      <a:pt x="25" y="397"/>
                    </a:lnTo>
                    <a:lnTo>
                      <a:pt x="24" y="400"/>
                    </a:lnTo>
                    <a:lnTo>
                      <a:pt x="22" y="401"/>
                    </a:lnTo>
                    <a:lnTo>
                      <a:pt x="20" y="404"/>
                    </a:lnTo>
                    <a:lnTo>
                      <a:pt x="16" y="405"/>
                    </a:lnTo>
                    <a:lnTo>
                      <a:pt x="12" y="405"/>
                    </a:lnTo>
                    <a:lnTo>
                      <a:pt x="6" y="404"/>
                    </a:lnTo>
                    <a:lnTo>
                      <a:pt x="2" y="400"/>
                    </a:lnTo>
                    <a:lnTo>
                      <a:pt x="1" y="397"/>
                    </a:lnTo>
                    <a:lnTo>
                      <a:pt x="0" y="396"/>
                    </a:lnTo>
                    <a:lnTo>
                      <a:pt x="0" y="393"/>
                    </a:lnTo>
                    <a:lnTo>
                      <a:pt x="1" y="391"/>
                    </a:lnTo>
                    <a:lnTo>
                      <a:pt x="0" y="363"/>
                    </a:lnTo>
                    <a:lnTo>
                      <a:pt x="0" y="333"/>
                    </a:lnTo>
                    <a:lnTo>
                      <a:pt x="0" y="304"/>
                    </a:lnTo>
                    <a:lnTo>
                      <a:pt x="0" y="275"/>
                    </a:lnTo>
                    <a:lnTo>
                      <a:pt x="0" y="244"/>
                    </a:lnTo>
                    <a:lnTo>
                      <a:pt x="0" y="213"/>
                    </a:lnTo>
                    <a:lnTo>
                      <a:pt x="0" y="184"/>
                    </a:lnTo>
                    <a:lnTo>
                      <a:pt x="0" y="156"/>
                    </a:lnTo>
                    <a:lnTo>
                      <a:pt x="0" y="128"/>
                    </a:lnTo>
                    <a:lnTo>
                      <a:pt x="0" y="104"/>
                    </a:lnTo>
                    <a:lnTo>
                      <a:pt x="0" y="80"/>
                    </a:lnTo>
                    <a:lnTo>
                      <a:pt x="0" y="60"/>
                    </a:lnTo>
                    <a:lnTo>
                      <a:pt x="0" y="41"/>
                    </a:lnTo>
                    <a:lnTo>
                      <a:pt x="1" y="26"/>
                    </a:lnTo>
                    <a:lnTo>
                      <a:pt x="1" y="14"/>
                    </a:lnTo>
                    <a:lnTo>
                      <a:pt x="2" y="8"/>
                    </a:lnTo>
                    <a:lnTo>
                      <a:pt x="2" y="4"/>
                    </a:lnTo>
                    <a:lnTo>
                      <a:pt x="4" y="2"/>
                    </a:lnTo>
                    <a:lnTo>
                      <a:pt x="6" y="0"/>
                    </a:lnTo>
                    <a:lnTo>
                      <a:pt x="9" y="0"/>
                    </a:lnTo>
                    <a:lnTo>
                      <a:pt x="12" y="1"/>
                    </a:lnTo>
                    <a:lnTo>
                      <a:pt x="14" y="2"/>
                    </a:lnTo>
                    <a:lnTo>
                      <a:pt x="16" y="5"/>
                    </a:lnTo>
                    <a:lnTo>
                      <a:pt x="1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2" name="Freeform 139"/>
              <p:cNvSpPr>
                <a:spLocks/>
              </p:cNvSpPr>
              <p:nvPr/>
            </p:nvSpPr>
            <p:spPr bwMode="auto">
              <a:xfrm>
                <a:off x="4348" y="1967"/>
                <a:ext cx="35" cy="379"/>
              </a:xfrm>
              <a:custGeom>
                <a:avLst/>
                <a:gdLst>
                  <a:gd name="T0" fmla="*/ 19 w 35"/>
                  <a:gd name="T1" fmla="*/ 22 h 379"/>
                  <a:gd name="T2" fmla="*/ 19 w 35"/>
                  <a:gd name="T3" fmla="*/ 44 h 379"/>
                  <a:gd name="T4" fmla="*/ 21 w 35"/>
                  <a:gd name="T5" fmla="*/ 66 h 379"/>
                  <a:gd name="T6" fmla="*/ 25 w 35"/>
                  <a:gd name="T7" fmla="*/ 86 h 379"/>
                  <a:gd name="T8" fmla="*/ 28 w 35"/>
                  <a:gd name="T9" fmla="*/ 106 h 379"/>
                  <a:gd name="T10" fmla="*/ 31 w 35"/>
                  <a:gd name="T11" fmla="*/ 126 h 379"/>
                  <a:gd name="T12" fmla="*/ 32 w 35"/>
                  <a:gd name="T13" fmla="*/ 147 h 379"/>
                  <a:gd name="T14" fmla="*/ 33 w 35"/>
                  <a:gd name="T15" fmla="*/ 170 h 379"/>
                  <a:gd name="T16" fmla="*/ 33 w 35"/>
                  <a:gd name="T17" fmla="*/ 198 h 379"/>
                  <a:gd name="T18" fmla="*/ 33 w 35"/>
                  <a:gd name="T19" fmla="*/ 222 h 379"/>
                  <a:gd name="T20" fmla="*/ 33 w 35"/>
                  <a:gd name="T21" fmla="*/ 246 h 379"/>
                  <a:gd name="T22" fmla="*/ 32 w 35"/>
                  <a:gd name="T23" fmla="*/ 267 h 379"/>
                  <a:gd name="T24" fmla="*/ 32 w 35"/>
                  <a:gd name="T25" fmla="*/ 290 h 379"/>
                  <a:gd name="T26" fmla="*/ 31 w 35"/>
                  <a:gd name="T27" fmla="*/ 311 h 379"/>
                  <a:gd name="T28" fmla="*/ 31 w 35"/>
                  <a:gd name="T29" fmla="*/ 334 h 379"/>
                  <a:gd name="T30" fmla="*/ 31 w 35"/>
                  <a:gd name="T31" fmla="*/ 359 h 379"/>
                  <a:gd name="T32" fmla="*/ 29 w 35"/>
                  <a:gd name="T33" fmla="*/ 375 h 379"/>
                  <a:gd name="T34" fmla="*/ 25 w 35"/>
                  <a:gd name="T35" fmla="*/ 379 h 379"/>
                  <a:gd name="T36" fmla="*/ 20 w 35"/>
                  <a:gd name="T37" fmla="*/ 379 h 379"/>
                  <a:gd name="T38" fmla="*/ 16 w 35"/>
                  <a:gd name="T39" fmla="*/ 375 h 379"/>
                  <a:gd name="T40" fmla="*/ 16 w 35"/>
                  <a:gd name="T41" fmla="*/ 359 h 379"/>
                  <a:gd name="T42" fmla="*/ 15 w 35"/>
                  <a:gd name="T43" fmla="*/ 334 h 379"/>
                  <a:gd name="T44" fmla="*/ 13 w 35"/>
                  <a:gd name="T45" fmla="*/ 311 h 379"/>
                  <a:gd name="T46" fmla="*/ 12 w 35"/>
                  <a:gd name="T47" fmla="*/ 289 h 379"/>
                  <a:gd name="T48" fmla="*/ 11 w 35"/>
                  <a:gd name="T49" fmla="*/ 267 h 379"/>
                  <a:gd name="T50" fmla="*/ 9 w 35"/>
                  <a:gd name="T51" fmla="*/ 246 h 379"/>
                  <a:gd name="T52" fmla="*/ 8 w 35"/>
                  <a:gd name="T53" fmla="*/ 222 h 379"/>
                  <a:gd name="T54" fmla="*/ 8 w 35"/>
                  <a:gd name="T55" fmla="*/ 198 h 379"/>
                  <a:gd name="T56" fmla="*/ 7 w 35"/>
                  <a:gd name="T57" fmla="*/ 170 h 379"/>
                  <a:gd name="T58" fmla="*/ 7 w 35"/>
                  <a:gd name="T59" fmla="*/ 147 h 379"/>
                  <a:gd name="T60" fmla="*/ 4 w 35"/>
                  <a:gd name="T61" fmla="*/ 126 h 379"/>
                  <a:gd name="T62" fmla="*/ 4 w 35"/>
                  <a:gd name="T63" fmla="*/ 106 h 379"/>
                  <a:gd name="T64" fmla="*/ 3 w 35"/>
                  <a:gd name="T65" fmla="*/ 87 h 379"/>
                  <a:gd name="T66" fmla="*/ 1 w 35"/>
                  <a:gd name="T67" fmla="*/ 66 h 379"/>
                  <a:gd name="T68" fmla="*/ 0 w 35"/>
                  <a:gd name="T69" fmla="*/ 44 h 379"/>
                  <a:gd name="T70" fmla="*/ 0 w 35"/>
                  <a:gd name="T71" fmla="*/ 22 h 379"/>
                  <a:gd name="T72" fmla="*/ 1 w 35"/>
                  <a:gd name="T73" fmla="*/ 6 h 379"/>
                  <a:gd name="T74" fmla="*/ 5 w 35"/>
                  <a:gd name="T75" fmla="*/ 0 h 379"/>
                  <a:gd name="T76" fmla="*/ 12 w 35"/>
                  <a:gd name="T77" fmla="*/ 0 h 379"/>
                  <a:gd name="T78" fmla="*/ 17 w 35"/>
                  <a:gd name="T79" fmla="*/ 6 h 379"/>
                  <a:gd name="T80" fmla="*/ 19 w 35"/>
                  <a:gd name="T81" fmla="*/ 11 h 3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5" h="379">
                    <a:moveTo>
                      <a:pt x="19" y="11"/>
                    </a:moveTo>
                    <a:lnTo>
                      <a:pt x="19" y="22"/>
                    </a:lnTo>
                    <a:lnTo>
                      <a:pt x="19" y="34"/>
                    </a:lnTo>
                    <a:lnTo>
                      <a:pt x="19" y="44"/>
                    </a:lnTo>
                    <a:lnTo>
                      <a:pt x="20" y="56"/>
                    </a:lnTo>
                    <a:lnTo>
                      <a:pt x="21" y="66"/>
                    </a:lnTo>
                    <a:lnTo>
                      <a:pt x="23" y="76"/>
                    </a:lnTo>
                    <a:lnTo>
                      <a:pt x="25" y="86"/>
                    </a:lnTo>
                    <a:lnTo>
                      <a:pt x="27" y="96"/>
                    </a:lnTo>
                    <a:lnTo>
                      <a:pt x="28" y="106"/>
                    </a:lnTo>
                    <a:lnTo>
                      <a:pt x="29" y="116"/>
                    </a:lnTo>
                    <a:lnTo>
                      <a:pt x="31" y="126"/>
                    </a:lnTo>
                    <a:lnTo>
                      <a:pt x="32" y="136"/>
                    </a:lnTo>
                    <a:lnTo>
                      <a:pt x="32" y="147"/>
                    </a:lnTo>
                    <a:lnTo>
                      <a:pt x="33" y="158"/>
                    </a:lnTo>
                    <a:lnTo>
                      <a:pt x="33" y="170"/>
                    </a:lnTo>
                    <a:lnTo>
                      <a:pt x="35" y="184"/>
                    </a:lnTo>
                    <a:lnTo>
                      <a:pt x="33" y="198"/>
                    </a:lnTo>
                    <a:lnTo>
                      <a:pt x="33" y="210"/>
                    </a:lnTo>
                    <a:lnTo>
                      <a:pt x="33" y="222"/>
                    </a:lnTo>
                    <a:lnTo>
                      <a:pt x="33" y="234"/>
                    </a:lnTo>
                    <a:lnTo>
                      <a:pt x="33" y="246"/>
                    </a:lnTo>
                    <a:lnTo>
                      <a:pt x="33" y="257"/>
                    </a:lnTo>
                    <a:lnTo>
                      <a:pt x="32" y="267"/>
                    </a:lnTo>
                    <a:lnTo>
                      <a:pt x="32" y="279"/>
                    </a:lnTo>
                    <a:lnTo>
                      <a:pt x="32" y="290"/>
                    </a:lnTo>
                    <a:lnTo>
                      <a:pt x="31" y="301"/>
                    </a:lnTo>
                    <a:lnTo>
                      <a:pt x="31" y="311"/>
                    </a:lnTo>
                    <a:lnTo>
                      <a:pt x="31" y="323"/>
                    </a:lnTo>
                    <a:lnTo>
                      <a:pt x="31" y="334"/>
                    </a:lnTo>
                    <a:lnTo>
                      <a:pt x="31" y="346"/>
                    </a:lnTo>
                    <a:lnTo>
                      <a:pt x="31" y="359"/>
                    </a:lnTo>
                    <a:lnTo>
                      <a:pt x="31" y="373"/>
                    </a:lnTo>
                    <a:lnTo>
                      <a:pt x="29" y="375"/>
                    </a:lnTo>
                    <a:lnTo>
                      <a:pt x="28" y="378"/>
                    </a:lnTo>
                    <a:lnTo>
                      <a:pt x="25" y="379"/>
                    </a:lnTo>
                    <a:lnTo>
                      <a:pt x="23" y="379"/>
                    </a:lnTo>
                    <a:lnTo>
                      <a:pt x="20" y="379"/>
                    </a:lnTo>
                    <a:lnTo>
                      <a:pt x="17" y="378"/>
                    </a:lnTo>
                    <a:lnTo>
                      <a:pt x="16" y="375"/>
                    </a:lnTo>
                    <a:lnTo>
                      <a:pt x="16" y="373"/>
                    </a:lnTo>
                    <a:lnTo>
                      <a:pt x="16" y="359"/>
                    </a:lnTo>
                    <a:lnTo>
                      <a:pt x="15" y="346"/>
                    </a:lnTo>
                    <a:lnTo>
                      <a:pt x="15" y="334"/>
                    </a:lnTo>
                    <a:lnTo>
                      <a:pt x="15" y="322"/>
                    </a:lnTo>
                    <a:lnTo>
                      <a:pt x="13" y="311"/>
                    </a:lnTo>
                    <a:lnTo>
                      <a:pt x="13" y="299"/>
                    </a:lnTo>
                    <a:lnTo>
                      <a:pt x="12" y="289"/>
                    </a:lnTo>
                    <a:lnTo>
                      <a:pt x="12" y="278"/>
                    </a:lnTo>
                    <a:lnTo>
                      <a:pt x="11" y="267"/>
                    </a:lnTo>
                    <a:lnTo>
                      <a:pt x="9" y="257"/>
                    </a:lnTo>
                    <a:lnTo>
                      <a:pt x="9" y="246"/>
                    </a:lnTo>
                    <a:lnTo>
                      <a:pt x="8" y="234"/>
                    </a:lnTo>
                    <a:lnTo>
                      <a:pt x="8" y="222"/>
                    </a:lnTo>
                    <a:lnTo>
                      <a:pt x="8" y="210"/>
                    </a:lnTo>
                    <a:lnTo>
                      <a:pt x="8" y="198"/>
                    </a:lnTo>
                    <a:lnTo>
                      <a:pt x="8" y="184"/>
                    </a:lnTo>
                    <a:lnTo>
                      <a:pt x="7" y="170"/>
                    </a:lnTo>
                    <a:lnTo>
                      <a:pt x="7" y="158"/>
                    </a:lnTo>
                    <a:lnTo>
                      <a:pt x="7" y="147"/>
                    </a:lnTo>
                    <a:lnTo>
                      <a:pt x="5" y="138"/>
                    </a:lnTo>
                    <a:lnTo>
                      <a:pt x="4" y="126"/>
                    </a:lnTo>
                    <a:lnTo>
                      <a:pt x="4" y="116"/>
                    </a:lnTo>
                    <a:lnTo>
                      <a:pt x="4" y="106"/>
                    </a:lnTo>
                    <a:lnTo>
                      <a:pt x="4" y="96"/>
                    </a:lnTo>
                    <a:lnTo>
                      <a:pt x="3" y="87"/>
                    </a:lnTo>
                    <a:lnTo>
                      <a:pt x="3" y="76"/>
                    </a:lnTo>
                    <a:lnTo>
                      <a:pt x="1" y="66"/>
                    </a:lnTo>
                    <a:lnTo>
                      <a:pt x="1" y="56"/>
                    </a:lnTo>
                    <a:lnTo>
                      <a:pt x="0" y="44"/>
                    </a:lnTo>
                    <a:lnTo>
                      <a:pt x="0" y="34"/>
                    </a:lnTo>
                    <a:lnTo>
                      <a:pt x="0" y="22"/>
                    </a:lnTo>
                    <a:lnTo>
                      <a:pt x="0" y="11"/>
                    </a:lnTo>
                    <a:lnTo>
                      <a:pt x="1" y="6"/>
                    </a:lnTo>
                    <a:lnTo>
                      <a:pt x="3" y="3"/>
                    </a:lnTo>
                    <a:lnTo>
                      <a:pt x="5" y="0"/>
                    </a:lnTo>
                    <a:lnTo>
                      <a:pt x="9" y="0"/>
                    </a:lnTo>
                    <a:lnTo>
                      <a:pt x="12" y="0"/>
                    </a:lnTo>
                    <a:lnTo>
                      <a:pt x="15" y="3"/>
                    </a:lnTo>
                    <a:lnTo>
                      <a:pt x="17" y="6"/>
                    </a:lnTo>
                    <a:lnTo>
                      <a:pt x="1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3" name="Freeform 140"/>
              <p:cNvSpPr>
                <a:spLocks/>
              </p:cNvSpPr>
              <p:nvPr/>
            </p:nvSpPr>
            <p:spPr bwMode="auto">
              <a:xfrm>
                <a:off x="4360" y="2047"/>
                <a:ext cx="238" cy="35"/>
              </a:xfrm>
              <a:custGeom>
                <a:avLst/>
                <a:gdLst>
                  <a:gd name="T0" fmla="*/ 21 w 238"/>
                  <a:gd name="T1" fmla="*/ 0 h 35"/>
                  <a:gd name="T2" fmla="*/ 40 w 238"/>
                  <a:gd name="T3" fmla="*/ 0 h 35"/>
                  <a:gd name="T4" fmla="*/ 56 w 238"/>
                  <a:gd name="T5" fmla="*/ 0 h 35"/>
                  <a:gd name="T6" fmla="*/ 72 w 238"/>
                  <a:gd name="T7" fmla="*/ 2 h 35"/>
                  <a:gd name="T8" fmla="*/ 88 w 238"/>
                  <a:gd name="T9" fmla="*/ 3 h 35"/>
                  <a:gd name="T10" fmla="*/ 104 w 238"/>
                  <a:gd name="T11" fmla="*/ 6 h 35"/>
                  <a:gd name="T12" fmla="*/ 120 w 238"/>
                  <a:gd name="T13" fmla="*/ 7 h 35"/>
                  <a:gd name="T14" fmla="*/ 139 w 238"/>
                  <a:gd name="T15" fmla="*/ 8 h 35"/>
                  <a:gd name="T16" fmla="*/ 156 w 238"/>
                  <a:gd name="T17" fmla="*/ 8 h 35"/>
                  <a:gd name="T18" fmla="*/ 166 w 238"/>
                  <a:gd name="T19" fmla="*/ 7 h 35"/>
                  <a:gd name="T20" fmla="*/ 176 w 238"/>
                  <a:gd name="T21" fmla="*/ 7 h 35"/>
                  <a:gd name="T22" fmla="*/ 184 w 238"/>
                  <a:gd name="T23" fmla="*/ 7 h 35"/>
                  <a:gd name="T24" fmla="*/ 194 w 238"/>
                  <a:gd name="T25" fmla="*/ 7 h 35"/>
                  <a:gd name="T26" fmla="*/ 202 w 238"/>
                  <a:gd name="T27" fmla="*/ 7 h 35"/>
                  <a:gd name="T28" fmla="*/ 212 w 238"/>
                  <a:gd name="T29" fmla="*/ 7 h 35"/>
                  <a:gd name="T30" fmla="*/ 222 w 238"/>
                  <a:gd name="T31" fmla="*/ 8 h 35"/>
                  <a:gd name="T32" fmla="*/ 230 w 238"/>
                  <a:gd name="T33" fmla="*/ 10 h 35"/>
                  <a:gd name="T34" fmla="*/ 234 w 238"/>
                  <a:gd name="T35" fmla="*/ 12 h 35"/>
                  <a:gd name="T36" fmla="*/ 238 w 238"/>
                  <a:gd name="T37" fmla="*/ 18 h 35"/>
                  <a:gd name="T38" fmla="*/ 236 w 238"/>
                  <a:gd name="T39" fmla="*/ 27 h 35"/>
                  <a:gd name="T40" fmla="*/ 231 w 238"/>
                  <a:gd name="T41" fmla="*/ 32 h 35"/>
                  <a:gd name="T42" fmla="*/ 227 w 238"/>
                  <a:gd name="T43" fmla="*/ 34 h 35"/>
                  <a:gd name="T44" fmla="*/ 218 w 238"/>
                  <a:gd name="T45" fmla="*/ 32 h 35"/>
                  <a:gd name="T46" fmla="*/ 208 w 238"/>
                  <a:gd name="T47" fmla="*/ 31 h 35"/>
                  <a:gd name="T48" fmla="*/ 199 w 238"/>
                  <a:gd name="T49" fmla="*/ 31 h 35"/>
                  <a:gd name="T50" fmla="*/ 191 w 238"/>
                  <a:gd name="T51" fmla="*/ 32 h 35"/>
                  <a:gd name="T52" fmla="*/ 183 w 238"/>
                  <a:gd name="T53" fmla="*/ 32 h 35"/>
                  <a:gd name="T54" fmla="*/ 174 w 238"/>
                  <a:gd name="T55" fmla="*/ 34 h 35"/>
                  <a:gd name="T56" fmla="*/ 166 w 238"/>
                  <a:gd name="T57" fmla="*/ 34 h 35"/>
                  <a:gd name="T58" fmla="*/ 155 w 238"/>
                  <a:gd name="T59" fmla="*/ 35 h 35"/>
                  <a:gd name="T60" fmla="*/ 139 w 238"/>
                  <a:gd name="T61" fmla="*/ 35 h 35"/>
                  <a:gd name="T62" fmla="*/ 120 w 238"/>
                  <a:gd name="T63" fmla="*/ 34 h 35"/>
                  <a:gd name="T64" fmla="*/ 105 w 238"/>
                  <a:gd name="T65" fmla="*/ 32 h 35"/>
                  <a:gd name="T66" fmla="*/ 89 w 238"/>
                  <a:gd name="T67" fmla="*/ 31 h 35"/>
                  <a:gd name="T68" fmla="*/ 73 w 238"/>
                  <a:gd name="T69" fmla="*/ 28 h 35"/>
                  <a:gd name="T70" fmla="*/ 57 w 238"/>
                  <a:gd name="T71" fmla="*/ 27 h 35"/>
                  <a:gd name="T72" fmla="*/ 41 w 238"/>
                  <a:gd name="T73" fmla="*/ 27 h 35"/>
                  <a:gd name="T74" fmla="*/ 24 w 238"/>
                  <a:gd name="T75" fmla="*/ 27 h 35"/>
                  <a:gd name="T76" fmla="*/ 11 w 238"/>
                  <a:gd name="T77" fmla="*/ 28 h 35"/>
                  <a:gd name="T78" fmla="*/ 5 w 238"/>
                  <a:gd name="T79" fmla="*/ 26 h 35"/>
                  <a:gd name="T80" fmla="*/ 1 w 238"/>
                  <a:gd name="T81" fmla="*/ 20 h 35"/>
                  <a:gd name="T82" fmla="*/ 0 w 238"/>
                  <a:gd name="T83" fmla="*/ 11 h 35"/>
                  <a:gd name="T84" fmla="*/ 4 w 238"/>
                  <a:gd name="T85" fmla="*/ 4 h 35"/>
                  <a:gd name="T86" fmla="*/ 8 w 238"/>
                  <a:gd name="T87" fmla="*/ 2 h 35"/>
                  <a:gd name="T88" fmla="*/ 12 w 238"/>
                  <a:gd name="T89" fmla="*/ 2 h 3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38" h="35">
                    <a:moveTo>
                      <a:pt x="12" y="2"/>
                    </a:moveTo>
                    <a:lnTo>
                      <a:pt x="21" y="0"/>
                    </a:lnTo>
                    <a:lnTo>
                      <a:pt x="31" y="0"/>
                    </a:lnTo>
                    <a:lnTo>
                      <a:pt x="40" y="0"/>
                    </a:lnTo>
                    <a:lnTo>
                      <a:pt x="49" y="0"/>
                    </a:lnTo>
                    <a:lnTo>
                      <a:pt x="56" y="0"/>
                    </a:lnTo>
                    <a:lnTo>
                      <a:pt x="64" y="0"/>
                    </a:lnTo>
                    <a:lnTo>
                      <a:pt x="72" y="2"/>
                    </a:lnTo>
                    <a:lnTo>
                      <a:pt x="80" y="3"/>
                    </a:lnTo>
                    <a:lnTo>
                      <a:pt x="88" y="3"/>
                    </a:lnTo>
                    <a:lnTo>
                      <a:pt x="96" y="4"/>
                    </a:lnTo>
                    <a:lnTo>
                      <a:pt x="104" y="6"/>
                    </a:lnTo>
                    <a:lnTo>
                      <a:pt x="112" y="6"/>
                    </a:lnTo>
                    <a:lnTo>
                      <a:pt x="120" y="7"/>
                    </a:lnTo>
                    <a:lnTo>
                      <a:pt x="129" y="7"/>
                    </a:lnTo>
                    <a:lnTo>
                      <a:pt x="139" y="8"/>
                    </a:lnTo>
                    <a:lnTo>
                      <a:pt x="150" y="8"/>
                    </a:lnTo>
                    <a:lnTo>
                      <a:pt x="156" y="8"/>
                    </a:lnTo>
                    <a:lnTo>
                      <a:pt x="162" y="8"/>
                    </a:lnTo>
                    <a:lnTo>
                      <a:pt x="166" y="7"/>
                    </a:lnTo>
                    <a:lnTo>
                      <a:pt x="171" y="7"/>
                    </a:lnTo>
                    <a:lnTo>
                      <a:pt x="176" y="7"/>
                    </a:lnTo>
                    <a:lnTo>
                      <a:pt x="180" y="7"/>
                    </a:lnTo>
                    <a:lnTo>
                      <a:pt x="184" y="7"/>
                    </a:lnTo>
                    <a:lnTo>
                      <a:pt x="190" y="7"/>
                    </a:lnTo>
                    <a:lnTo>
                      <a:pt x="194" y="7"/>
                    </a:lnTo>
                    <a:lnTo>
                      <a:pt x="198" y="7"/>
                    </a:lnTo>
                    <a:lnTo>
                      <a:pt x="202" y="7"/>
                    </a:lnTo>
                    <a:lnTo>
                      <a:pt x="207" y="7"/>
                    </a:lnTo>
                    <a:lnTo>
                      <a:pt x="212" y="7"/>
                    </a:lnTo>
                    <a:lnTo>
                      <a:pt x="216" y="7"/>
                    </a:lnTo>
                    <a:lnTo>
                      <a:pt x="222" y="8"/>
                    </a:lnTo>
                    <a:lnTo>
                      <a:pt x="227" y="10"/>
                    </a:lnTo>
                    <a:lnTo>
                      <a:pt x="230" y="10"/>
                    </a:lnTo>
                    <a:lnTo>
                      <a:pt x="232" y="11"/>
                    </a:lnTo>
                    <a:lnTo>
                      <a:pt x="234" y="12"/>
                    </a:lnTo>
                    <a:lnTo>
                      <a:pt x="236" y="14"/>
                    </a:lnTo>
                    <a:lnTo>
                      <a:pt x="238" y="18"/>
                    </a:lnTo>
                    <a:lnTo>
                      <a:pt x="238" y="23"/>
                    </a:lnTo>
                    <a:lnTo>
                      <a:pt x="236" y="27"/>
                    </a:lnTo>
                    <a:lnTo>
                      <a:pt x="234" y="31"/>
                    </a:lnTo>
                    <a:lnTo>
                      <a:pt x="231" y="32"/>
                    </a:lnTo>
                    <a:lnTo>
                      <a:pt x="230" y="34"/>
                    </a:lnTo>
                    <a:lnTo>
                      <a:pt x="227" y="34"/>
                    </a:lnTo>
                    <a:lnTo>
                      <a:pt x="224" y="34"/>
                    </a:lnTo>
                    <a:lnTo>
                      <a:pt x="218" y="32"/>
                    </a:lnTo>
                    <a:lnTo>
                      <a:pt x="214" y="32"/>
                    </a:lnTo>
                    <a:lnTo>
                      <a:pt x="208" y="31"/>
                    </a:lnTo>
                    <a:lnTo>
                      <a:pt x="204" y="31"/>
                    </a:lnTo>
                    <a:lnTo>
                      <a:pt x="199" y="31"/>
                    </a:lnTo>
                    <a:lnTo>
                      <a:pt x="195" y="31"/>
                    </a:lnTo>
                    <a:lnTo>
                      <a:pt x="191" y="32"/>
                    </a:lnTo>
                    <a:lnTo>
                      <a:pt x="187" y="32"/>
                    </a:lnTo>
                    <a:lnTo>
                      <a:pt x="183" y="32"/>
                    </a:lnTo>
                    <a:lnTo>
                      <a:pt x="179" y="34"/>
                    </a:lnTo>
                    <a:lnTo>
                      <a:pt x="174" y="34"/>
                    </a:lnTo>
                    <a:lnTo>
                      <a:pt x="170" y="34"/>
                    </a:lnTo>
                    <a:lnTo>
                      <a:pt x="166" y="34"/>
                    </a:lnTo>
                    <a:lnTo>
                      <a:pt x="160" y="35"/>
                    </a:lnTo>
                    <a:lnTo>
                      <a:pt x="155" y="35"/>
                    </a:lnTo>
                    <a:lnTo>
                      <a:pt x="150" y="35"/>
                    </a:lnTo>
                    <a:lnTo>
                      <a:pt x="139" y="35"/>
                    </a:lnTo>
                    <a:lnTo>
                      <a:pt x="131" y="34"/>
                    </a:lnTo>
                    <a:lnTo>
                      <a:pt x="120" y="34"/>
                    </a:lnTo>
                    <a:lnTo>
                      <a:pt x="113" y="34"/>
                    </a:lnTo>
                    <a:lnTo>
                      <a:pt x="105" y="32"/>
                    </a:lnTo>
                    <a:lnTo>
                      <a:pt x="97" y="31"/>
                    </a:lnTo>
                    <a:lnTo>
                      <a:pt x="89" y="31"/>
                    </a:lnTo>
                    <a:lnTo>
                      <a:pt x="81" y="30"/>
                    </a:lnTo>
                    <a:lnTo>
                      <a:pt x="73" y="28"/>
                    </a:lnTo>
                    <a:lnTo>
                      <a:pt x="65" y="28"/>
                    </a:lnTo>
                    <a:lnTo>
                      <a:pt x="57" y="27"/>
                    </a:lnTo>
                    <a:lnTo>
                      <a:pt x="49" y="27"/>
                    </a:lnTo>
                    <a:lnTo>
                      <a:pt x="41" y="27"/>
                    </a:lnTo>
                    <a:lnTo>
                      <a:pt x="33" y="27"/>
                    </a:lnTo>
                    <a:lnTo>
                      <a:pt x="24" y="27"/>
                    </a:lnTo>
                    <a:lnTo>
                      <a:pt x="15" y="28"/>
                    </a:lnTo>
                    <a:lnTo>
                      <a:pt x="11" y="28"/>
                    </a:lnTo>
                    <a:lnTo>
                      <a:pt x="8" y="27"/>
                    </a:lnTo>
                    <a:lnTo>
                      <a:pt x="5" y="26"/>
                    </a:lnTo>
                    <a:lnTo>
                      <a:pt x="4" y="24"/>
                    </a:lnTo>
                    <a:lnTo>
                      <a:pt x="1" y="20"/>
                    </a:lnTo>
                    <a:lnTo>
                      <a:pt x="0" y="16"/>
                    </a:lnTo>
                    <a:lnTo>
                      <a:pt x="0" y="11"/>
                    </a:lnTo>
                    <a:lnTo>
                      <a:pt x="3" y="6"/>
                    </a:lnTo>
                    <a:lnTo>
                      <a:pt x="4" y="4"/>
                    </a:lnTo>
                    <a:lnTo>
                      <a:pt x="5" y="3"/>
                    </a:lnTo>
                    <a:lnTo>
                      <a:pt x="8" y="2"/>
                    </a:ln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4" name="Freeform 141"/>
              <p:cNvSpPr>
                <a:spLocks/>
              </p:cNvSpPr>
              <p:nvPr/>
            </p:nvSpPr>
            <p:spPr bwMode="auto">
              <a:xfrm>
                <a:off x="4397" y="1802"/>
                <a:ext cx="117" cy="50"/>
              </a:xfrm>
              <a:custGeom>
                <a:avLst/>
                <a:gdLst>
                  <a:gd name="T0" fmla="*/ 66 w 117"/>
                  <a:gd name="T1" fmla="*/ 13 h 50"/>
                  <a:gd name="T2" fmla="*/ 60 w 117"/>
                  <a:gd name="T3" fmla="*/ 13 h 50"/>
                  <a:gd name="T4" fmla="*/ 54 w 117"/>
                  <a:gd name="T5" fmla="*/ 13 h 50"/>
                  <a:gd name="T6" fmla="*/ 46 w 117"/>
                  <a:gd name="T7" fmla="*/ 13 h 50"/>
                  <a:gd name="T8" fmla="*/ 36 w 117"/>
                  <a:gd name="T9" fmla="*/ 13 h 50"/>
                  <a:gd name="T10" fmla="*/ 27 w 117"/>
                  <a:gd name="T11" fmla="*/ 14 h 50"/>
                  <a:gd name="T12" fmla="*/ 22 w 117"/>
                  <a:gd name="T13" fmla="*/ 17 h 50"/>
                  <a:gd name="T14" fmla="*/ 18 w 117"/>
                  <a:gd name="T15" fmla="*/ 22 h 50"/>
                  <a:gd name="T16" fmla="*/ 18 w 117"/>
                  <a:gd name="T17" fmla="*/ 30 h 50"/>
                  <a:gd name="T18" fmla="*/ 23 w 117"/>
                  <a:gd name="T19" fmla="*/ 34 h 50"/>
                  <a:gd name="T20" fmla="*/ 30 w 117"/>
                  <a:gd name="T21" fmla="*/ 36 h 50"/>
                  <a:gd name="T22" fmla="*/ 36 w 117"/>
                  <a:gd name="T23" fmla="*/ 37 h 50"/>
                  <a:gd name="T24" fmla="*/ 46 w 117"/>
                  <a:gd name="T25" fmla="*/ 37 h 50"/>
                  <a:gd name="T26" fmla="*/ 52 w 117"/>
                  <a:gd name="T27" fmla="*/ 36 h 50"/>
                  <a:gd name="T28" fmla="*/ 60 w 117"/>
                  <a:gd name="T29" fmla="*/ 36 h 50"/>
                  <a:gd name="T30" fmla="*/ 66 w 117"/>
                  <a:gd name="T31" fmla="*/ 34 h 50"/>
                  <a:gd name="T32" fmla="*/ 72 w 117"/>
                  <a:gd name="T33" fmla="*/ 33 h 50"/>
                  <a:gd name="T34" fmla="*/ 79 w 117"/>
                  <a:gd name="T35" fmla="*/ 32 h 50"/>
                  <a:gd name="T36" fmla="*/ 84 w 117"/>
                  <a:gd name="T37" fmla="*/ 30 h 50"/>
                  <a:gd name="T38" fmla="*/ 92 w 117"/>
                  <a:gd name="T39" fmla="*/ 26 h 50"/>
                  <a:gd name="T40" fmla="*/ 95 w 117"/>
                  <a:gd name="T41" fmla="*/ 20 h 50"/>
                  <a:gd name="T42" fmla="*/ 90 w 117"/>
                  <a:gd name="T43" fmla="*/ 12 h 50"/>
                  <a:gd name="T44" fmla="*/ 88 w 117"/>
                  <a:gd name="T45" fmla="*/ 6 h 50"/>
                  <a:gd name="T46" fmla="*/ 91 w 117"/>
                  <a:gd name="T47" fmla="*/ 4 h 50"/>
                  <a:gd name="T48" fmla="*/ 99 w 117"/>
                  <a:gd name="T49" fmla="*/ 8 h 50"/>
                  <a:gd name="T50" fmla="*/ 107 w 117"/>
                  <a:gd name="T51" fmla="*/ 14 h 50"/>
                  <a:gd name="T52" fmla="*/ 111 w 117"/>
                  <a:gd name="T53" fmla="*/ 22 h 50"/>
                  <a:gd name="T54" fmla="*/ 115 w 117"/>
                  <a:gd name="T55" fmla="*/ 28 h 50"/>
                  <a:gd name="T56" fmla="*/ 115 w 117"/>
                  <a:gd name="T57" fmla="*/ 34 h 50"/>
                  <a:gd name="T58" fmla="*/ 113 w 117"/>
                  <a:gd name="T59" fmla="*/ 38 h 50"/>
                  <a:gd name="T60" fmla="*/ 107 w 117"/>
                  <a:gd name="T61" fmla="*/ 42 h 50"/>
                  <a:gd name="T62" fmla="*/ 100 w 117"/>
                  <a:gd name="T63" fmla="*/ 45 h 50"/>
                  <a:gd name="T64" fmla="*/ 91 w 117"/>
                  <a:gd name="T65" fmla="*/ 49 h 50"/>
                  <a:gd name="T66" fmla="*/ 79 w 117"/>
                  <a:gd name="T67" fmla="*/ 50 h 50"/>
                  <a:gd name="T68" fmla="*/ 66 w 117"/>
                  <a:gd name="T69" fmla="*/ 50 h 50"/>
                  <a:gd name="T70" fmla="*/ 52 w 117"/>
                  <a:gd name="T71" fmla="*/ 50 h 50"/>
                  <a:gd name="T72" fmla="*/ 38 w 117"/>
                  <a:gd name="T73" fmla="*/ 49 h 50"/>
                  <a:gd name="T74" fmla="*/ 24 w 117"/>
                  <a:gd name="T75" fmla="*/ 46 h 50"/>
                  <a:gd name="T76" fmla="*/ 12 w 117"/>
                  <a:gd name="T77" fmla="*/ 42 h 50"/>
                  <a:gd name="T78" fmla="*/ 4 w 117"/>
                  <a:gd name="T79" fmla="*/ 36 h 50"/>
                  <a:gd name="T80" fmla="*/ 0 w 117"/>
                  <a:gd name="T81" fmla="*/ 28 h 50"/>
                  <a:gd name="T82" fmla="*/ 0 w 117"/>
                  <a:gd name="T83" fmla="*/ 17 h 50"/>
                  <a:gd name="T84" fmla="*/ 6 w 117"/>
                  <a:gd name="T85" fmla="*/ 8 h 50"/>
                  <a:gd name="T86" fmla="*/ 15 w 117"/>
                  <a:gd name="T87" fmla="*/ 2 h 50"/>
                  <a:gd name="T88" fmla="*/ 27 w 117"/>
                  <a:gd name="T89" fmla="*/ 0 h 50"/>
                  <a:gd name="T90" fmla="*/ 39 w 117"/>
                  <a:gd name="T91" fmla="*/ 0 h 50"/>
                  <a:gd name="T92" fmla="*/ 51 w 117"/>
                  <a:gd name="T93" fmla="*/ 0 h 50"/>
                  <a:gd name="T94" fmla="*/ 60 w 117"/>
                  <a:gd name="T95" fmla="*/ 0 h 50"/>
                  <a:gd name="T96" fmla="*/ 68 w 117"/>
                  <a:gd name="T97" fmla="*/ 1 h 50"/>
                  <a:gd name="T98" fmla="*/ 76 w 117"/>
                  <a:gd name="T99" fmla="*/ 2 h 50"/>
                  <a:gd name="T100" fmla="*/ 82 w 117"/>
                  <a:gd name="T101" fmla="*/ 6 h 50"/>
                  <a:gd name="T102" fmla="*/ 80 w 117"/>
                  <a:gd name="T103" fmla="*/ 10 h 50"/>
                  <a:gd name="T104" fmla="*/ 76 w 117"/>
                  <a:gd name="T105" fmla="*/ 13 h 50"/>
                  <a:gd name="T106" fmla="*/ 71 w 117"/>
                  <a:gd name="T107" fmla="*/ 13 h 50"/>
                  <a:gd name="T108" fmla="*/ 68 w 117"/>
                  <a:gd name="T109" fmla="*/ 14 h 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7" h="50">
                    <a:moveTo>
                      <a:pt x="68" y="14"/>
                    </a:moveTo>
                    <a:lnTo>
                      <a:pt x="66" y="13"/>
                    </a:lnTo>
                    <a:lnTo>
                      <a:pt x="64" y="13"/>
                    </a:lnTo>
                    <a:lnTo>
                      <a:pt x="60" y="13"/>
                    </a:lnTo>
                    <a:lnTo>
                      <a:pt x="58" y="13"/>
                    </a:lnTo>
                    <a:lnTo>
                      <a:pt x="54" y="13"/>
                    </a:lnTo>
                    <a:lnTo>
                      <a:pt x="50" y="13"/>
                    </a:lnTo>
                    <a:lnTo>
                      <a:pt x="46" y="13"/>
                    </a:lnTo>
                    <a:lnTo>
                      <a:pt x="40" y="13"/>
                    </a:lnTo>
                    <a:lnTo>
                      <a:pt x="36" y="13"/>
                    </a:lnTo>
                    <a:lnTo>
                      <a:pt x="32" y="14"/>
                    </a:lnTo>
                    <a:lnTo>
                      <a:pt x="27" y="14"/>
                    </a:lnTo>
                    <a:lnTo>
                      <a:pt x="24" y="17"/>
                    </a:lnTo>
                    <a:lnTo>
                      <a:pt x="22" y="17"/>
                    </a:lnTo>
                    <a:lnTo>
                      <a:pt x="19" y="20"/>
                    </a:lnTo>
                    <a:lnTo>
                      <a:pt x="18" y="22"/>
                    </a:lnTo>
                    <a:lnTo>
                      <a:pt x="18" y="25"/>
                    </a:lnTo>
                    <a:lnTo>
                      <a:pt x="18" y="30"/>
                    </a:lnTo>
                    <a:lnTo>
                      <a:pt x="20" y="33"/>
                    </a:lnTo>
                    <a:lnTo>
                      <a:pt x="23" y="34"/>
                    </a:lnTo>
                    <a:lnTo>
                      <a:pt x="26" y="36"/>
                    </a:lnTo>
                    <a:lnTo>
                      <a:pt x="30" y="36"/>
                    </a:lnTo>
                    <a:lnTo>
                      <a:pt x="34" y="37"/>
                    </a:lnTo>
                    <a:lnTo>
                      <a:pt x="36" y="37"/>
                    </a:lnTo>
                    <a:lnTo>
                      <a:pt x="40" y="37"/>
                    </a:lnTo>
                    <a:lnTo>
                      <a:pt x="46" y="37"/>
                    </a:lnTo>
                    <a:lnTo>
                      <a:pt x="50" y="37"/>
                    </a:lnTo>
                    <a:lnTo>
                      <a:pt x="52" y="36"/>
                    </a:lnTo>
                    <a:lnTo>
                      <a:pt x="56" y="36"/>
                    </a:lnTo>
                    <a:lnTo>
                      <a:pt x="60" y="36"/>
                    </a:lnTo>
                    <a:lnTo>
                      <a:pt x="64" y="36"/>
                    </a:lnTo>
                    <a:lnTo>
                      <a:pt x="66" y="34"/>
                    </a:lnTo>
                    <a:lnTo>
                      <a:pt x="70" y="34"/>
                    </a:lnTo>
                    <a:lnTo>
                      <a:pt x="72" y="33"/>
                    </a:lnTo>
                    <a:lnTo>
                      <a:pt x="76" y="33"/>
                    </a:lnTo>
                    <a:lnTo>
                      <a:pt x="79" y="32"/>
                    </a:lnTo>
                    <a:lnTo>
                      <a:pt x="82" y="32"/>
                    </a:lnTo>
                    <a:lnTo>
                      <a:pt x="84" y="30"/>
                    </a:lnTo>
                    <a:lnTo>
                      <a:pt x="88" y="30"/>
                    </a:lnTo>
                    <a:lnTo>
                      <a:pt x="92" y="26"/>
                    </a:lnTo>
                    <a:lnTo>
                      <a:pt x="95" y="24"/>
                    </a:lnTo>
                    <a:lnTo>
                      <a:pt x="95" y="20"/>
                    </a:lnTo>
                    <a:lnTo>
                      <a:pt x="94" y="14"/>
                    </a:lnTo>
                    <a:lnTo>
                      <a:pt x="90" y="12"/>
                    </a:lnTo>
                    <a:lnTo>
                      <a:pt x="88" y="9"/>
                    </a:lnTo>
                    <a:lnTo>
                      <a:pt x="88" y="6"/>
                    </a:lnTo>
                    <a:lnTo>
                      <a:pt x="90" y="5"/>
                    </a:lnTo>
                    <a:lnTo>
                      <a:pt x="91" y="4"/>
                    </a:lnTo>
                    <a:lnTo>
                      <a:pt x="95" y="5"/>
                    </a:lnTo>
                    <a:lnTo>
                      <a:pt x="99" y="8"/>
                    </a:lnTo>
                    <a:lnTo>
                      <a:pt x="105" y="12"/>
                    </a:lnTo>
                    <a:lnTo>
                      <a:pt x="107" y="14"/>
                    </a:lnTo>
                    <a:lnTo>
                      <a:pt x="110" y="18"/>
                    </a:lnTo>
                    <a:lnTo>
                      <a:pt x="111" y="22"/>
                    </a:lnTo>
                    <a:lnTo>
                      <a:pt x="113" y="25"/>
                    </a:lnTo>
                    <a:lnTo>
                      <a:pt x="115" y="28"/>
                    </a:lnTo>
                    <a:lnTo>
                      <a:pt x="117" y="32"/>
                    </a:lnTo>
                    <a:lnTo>
                      <a:pt x="115" y="34"/>
                    </a:lnTo>
                    <a:lnTo>
                      <a:pt x="115" y="37"/>
                    </a:lnTo>
                    <a:lnTo>
                      <a:pt x="113" y="38"/>
                    </a:lnTo>
                    <a:lnTo>
                      <a:pt x="111" y="41"/>
                    </a:lnTo>
                    <a:lnTo>
                      <a:pt x="107" y="42"/>
                    </a:lnTo>
                    <a:lnTo>
                      <a:pt x="105" y="45"/>
                    </a:lnTo>
                    <a:lnTo>
                      <a:pt x="100" y="45"/>
                    </a:lnTo>
                    <a:lnTo>
                      <a:pt x="96" y="48"/>
                    </a:lnTo>
                    <a:lnTo>
                      <a:pt x="91" y="49"/>
                    </a:lnTo>
                    <a:lnTo>
                      <a:pt x="86" y="50"/>
                    </a:lnTo>
                    <a:lnTo>
                      <a:pt x="79" y="50"/>
                    </a:lnTo>
                    <a:lnTo>
                      <a:pt x="74" y="50"/>
                    </a:lnTo>
                    <a:lnTo>
                      <a:pt x="66" y="50"/>
                    </a:lnTo>
                    <a:lnTo>
                      <a:pt x="60" y="50"/>
                    </a:lnTo>
                    <a:lnTo>
                      <a:pt x="52" y="50"/>
                    </a:lnTo>
                    <a:lnTo>
                      <a:pt x="46" y="50"/>
                    </a:lnTo>
                    <a:lnTo>
                      <a:pt x="38" y="49"/>
                    </a:lnTo>
                    <a:lnTo>
                      <a:pt x="32" y="49"/>
                    </a:lnTo>
                    <a:lnTo>
                      <a:pt x="24" y="46"/>
                    </a:lnTo>
                    <a:lnTo>
                      <a:pt x="19" y="45"/>
                    </a:lnTo>
                    <a:lnTo>
                      <a:pt x="12" y="42"/>
                    </a:lnTo>
                    <a:lnTo>
                      <a:pt x="8" y="40"/>
                    </a:lnTo>
                    <a:lnTo>
                      <a:pt x="4" y="36"/>
                    </a:lnTo>
                    <a:lnTo>
                      <a:pt x="2" y="33"/>
                    </a:lnTo>
                    <a:lnTo>
                      <a:pt x="0" y="28"/>
                    </a:lnTo>
                    <a:lnTo>
                      <a:pt x="0" y="24"/>
                    </a:lnTo>
                    <a:lnTo>
                      <a:pt x="0" y="17"/>
                    </a:lnTo>
                    <a:lnTo>
                      <a:pt x="3" y="13"/>
                    </a:lnTo>
                    <a:lnTo>
                      <a:pt x="6" y="8"/>
                    </a:lnTo>
                    <a:lnTo>
                      <a:pt x="10" y="5"/>
                    </a:lnTo>
                    <a:lnTo>
                      <a:pt x="15" y="2"/>
                    </a:lnTo>
                    <a:lnTo>
                      <a:pt x="20" y="1"/>
                    </a:lnTo>
                    <a:lnTo>
                      <a:pt x="27" y="0"/>
                    </a:lnTo>
                    <a:lnTo>
                      <a:pt x="32" y="0"/>
                    </a:lnTo>
                    <a:lnTo>
                      <a:pt x="39" y="0"/>
                    </a:lnTo>
                    <a:lnTo>
                      <a:pt x="46" y="0"/>
                    </a:lnTo>
                    <a:lnTo>
                      <a:pt x="51" y="0"/>
                    </a:lnTo>
                    <a:lnTo>
                      <a:pt x="56" y="0"/>
                    </a:lnTo>
                    <a:lnTo>
                      <a:pt x="60" y="0"/>
                    </a:lnTo>
                    <a:lnTo>
                      <a:pt x="66" y="1"/>
                    </a:lnTo>
                    <a:lnTo>
                      <a:pt x="68" y="1"/>
                    </a:lnTo>
                    <a:lnTo>
                      <a:pt x="71" y="2"/>
                    </a:lnTo>
                    <a:lnTo>
                      <a:pt x="76" y="2"/>
                    </a:lnTo>
                    <a:lnTo>
                      <a:pt x="79" y="4"/>
                    </a:lnTo>
                    <a:lnTo>
                      <a:pt x="82" y="6"/>
                    </a:lnTo>
                    <a:lnTo>
                      <a:pt x="82" y="9"/>
                    </a:lnTo>
                    <a:lnTo>
                      <a:pt x="80" y="10"/>
                    </a:lnTo>
                    <a:lnTo>
                      <a:pt x="78" y="13"/>
                    </a:lnTo>
                    <a:lnTo>
                      <a:pt x="76" y="13"/>
                    </a:lnTo>
                    <a:lnTo>
                      <a:pt x="74" y="13"/>
                    </a:lnTo>
                    <a:lnTo>
                      <a:pt x="71" y="13"/>
                    </a:lnTo>
                    <a:lnTo>
                      <a:pt x="68"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5" name="Freeform 142"/>
              <p:cNvSpPr>
                <a:spLocks/>
              </p:cNvSpPr>
              <p:nvPr/>
            </p:nvSpPr>
            <p:spPr bwMode="auto">
              <a:xfrm>
                <a:off x="4404" y="1828"/>
                <a:ext cx="23" cy="101"/>
              </a:xfrm>
              <a:custGeom>
                <a:avLst/>
                <a:gdLst>
                  <a:gd name="T0" fmla="*/ 11 w 23"/>
                  <a:gd name="T1" fmla="*/ 16 h 101"/>
                  <a:gd name="T2" fmla="*/ 11 w 23"/>
                  <a:gd name="T3" fmla="*/ 22 h 101"/>
                  <a:gd name="T4" fmla="*/ 11 w 23"/>
                  <a:gd name="T5" fmla="*/ 27 h 101"/>
                  <a:gd name="T6" fmla="*/ 11 w 23"/>
                  <a:gd name="T7" fmla="*/ 32 h 101"/>
                  <a:gd name="T8" fmla="*/ 12 w 23"/>
                  <a:gd name="T9" fmla="*/ 38 h 101"/>
                  <a:gd name="T10" fmla="*/ 12 w 23"/>
                  <a:gd name="T11" fmla="*/ 42 h 101"/>
                  <a:gd name="T12" fmla="*/ 13 w 23"/>
                  <a:gd name="T13" fmla="*/ 46 h 101"/>
                  <a:gd name="T14" fmla="*/ 13 w 23"/>
                  <a:gd name="T15" fmla="*/ 51 h 101"/>
                  <a:gd name="T16" fmla="*/ 15 w 23"/>
                  <a:gd name="T17" fmla="*/ 55 h 101"/>
                  <a:gd name="T18" fmla="*/ 16 w 23"/>
                  <a:gd name="T19" fmla="*/ 59 h 101"/>
                  <a:gd name="T20" fmla="*/ 16 w 23"/>
                  <a:gd name="T21" fmla="*/ 64 h 101"/>
                  <a:gd name="T22" fmla="*/ 17 w 23"/>
                  <a:gd name="T23" fmla="*/ 70 h 101"/>
                  <a:gd name="T24" fmla="*/ 17 w 23"/>
                  <a:gd name="T25" fmla="*/ 74 h 101"/>
                  <a:gd name="T26" fmla="*/ 19 w 23"/>
                  <a:gd name="T27" fmla="*/ 79 h 101"/>
                  <a:gd name="T28" fmla="*/ 20 w 23"/>
                  <a:gd name="T29" fmla="*/ 84 h 101"/>
                  <a:gd name="T30" fmla="*/ 20 w 23"/>
                  <a:gd name="T31" fmla="*/ 90 h 101"/>
                  <a:gd name="T32" fmla="*/ 23 w 23"/>
                  <a:gd name="T33" fmla="*/ 97 h 101"/>
                  <a:gd name="T34" fmla="*/ 21 w 23"/>
                  <a:gd name="T35" fmla="*/ 101 h 101"/>
                  <a:gd name="T36" fmla="*/ 17 w 23"/>
                  <a:gd name="T37" fmla="*/ 101 h 101"/>
                  <a:gd name="T38" fmla="*/ 13 w 23"/>
                  <a:gd name="T39" fmla="*/ 98 h 101"/>
                  <a:gd name="T40" fmla="*/ 11 w 23"/>
                  <a:gd name="T41" fmla="*/ 94 h 101"/>
                  <a:gd name="T42" fmla="*/ 9 w 23"/>
                  <a:gd name="T43" fmla="*/ 87 h 101"/>
                  <a:gd name="T44" fmla="*/ 9 w 23"/>
                  <a:gd name="T45" fmla="*/ 82 h 101"/>
                  <a:gd name="T46" fmla="*/ 8 w 23"/>
                  <a:gd name="T47" fmla="*/ 75 h 101"/>
                  <a:gd name="T48" fmla="*/ 8 w 23"/>
                  <a:gd name="T49" fmla="*/ 71 h 101"/>
                  <a:gd name="T50" fmla="*/ 7 w 23"/>
                  <a:gd name="T51" fmla="*/ 64 h 101"/>
                  <a:gd name="T52" fmla="*/ 7 w 23"/>
                  <a:gd name="T53" fmla="*/ 59 h 101"/>
                  <a:gd name="T54" fmla="*/ 5 w 23"/>
                  <a:gd name="T55" fmla="*/ 54 h 101"/>
                  <a:gd name="T56" fmla="*/ 5 w 23"/>
                  <a:gd name="T57" fmla="*/ 50 h 101"/>
                  <a:gd name="T58" fmla="*/ 5 w 23"/>
                  <a:gd name="T59" fmla="*/ 44 h 101"/>
                  <a:gd name="T60" fmla="*/ 4 w 23"/>
                  <a:gd name="T61" fmla="*/ 39 h 101"/>
                  <a:gd name="T62" fmla="*/ 4 w 23"/>
                  <a:gd name="T63" fmla="*/ 34 h 101"/>
                  <a:gd name="T64" fmla="*/ 3 w 23"/>
                  <a:gd name="T65" fmla="*/ 30 h 101"/>
                  <a:gd name="T66" fmla="*/ 3 w 23"/>
                  <a:gd name="T67" fmla="*/ 23 h 101"/>
                  <a:gd name="T68" fmla="*/ 1 w 23"/>
                  <a:gd name="T69" fmla="*/ 18 h 101"/>
                  <a:gd name="T70" fmla="*/ 0 w 23"/>
                  <a:gd name="T71" fmla="*/ 11 h 101"/>
                  <a:gd name="T72" fmla="*/ 0 w 23"/>
                  <a:gd name="T73" fmla="*/ 4 h 101"/>
                  <a:gd name="T74" fmla="*/ 0 w 23"/>
                  <a:gd name="T75" fmla="*/ 2 h 101"/>
                  <a:gd name="T76" fmla="*/ 1 w 23"/>
                  <a:gd name="T77" fmla="*/ 0 h 101"/>
                  <a:gd name="T78" fmla="*/ 3 w 23"/>
                  <a:gd name="T79" fmla="*/ 0 h 101"/>
                  <a:gd name="T80" fmla="*/ 5 w 23"/>
                  <a:gd name="T81" fmla="*/ 3 h 101"/>
                  <a:gd name="T82" fmla="*/ 7 w 23"/>
                  <a:gd name="T83" fmla="*/ 4 h 101"/>
                  <a:gd name="T84" fmla="*/ 8 w 23"/>
                  <a:gd name="T85" fmla="*/ 8 h 101"/>
                  <a:gd name="T86" fmla="*/ 9 w 23"/>
                  <a:gd name="T87" fmla="*/ 12 h 101"/>
                  <a:gd name="T88" fmla="*/ 11 w 23"/>
                  <a:gd name="T89" fmla="*/ 16 h 101"/>
                  <a:gd name="T90" fmla="*/ 11 w 23"/>
                  <a:gd name="T91" fmla="*/ 16 h 10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 h="101">
                    <a:moveTo>
                      <a:pt x="11" y="16"/>
                    </a:moveTo>
                    <a:lnTo>
                      <a:pt x="11" y="22"/>
                    </a:lnTo>
                    <a:lnTo>
                      <a:pt x="11" y="27"/>
                    </a:lnTo>
                    <a:lnTo>
                      <a:pt x="11" y="32"/>
                    </a:lnTo>
                    <a:lnTo>
                      <a:pt x="12" y="38"/>
                    </a:lnTo>
                    <a:lnTo>
                      <a:pt x="12" y="42"/>
                    </a:lnTo>
                    <a:lnTo>
                      <a:pt x="13" y="46"/>
                    </a:lnTo>
                    <a:lnTo>
                      <a:pt x="13" y="51"/>
                    </a:lnTo>
                    <a:lnTo>
                      <a:pt x="15" y="55"/>
                    </a:lnTo>
                    <a:lnTo>
                      <a:pt x="16" y="59"/>
                    </a:lnTo>
                    <a:lnTo>
                      <a:pt x="16" y="64"/>
                    </a:lnTo>
                    <a:lnTo>
                      <a:pt x="17" y="70"/>
                    </a:lnTo>
                    <a:lnTo>
                      <a:pt x="17" y="74"/>
                    </a:lnTo>
                    <a:lnTo>
                      <a:pt x="19" y="79"/>
                    </a:lnTo>
                    <a:lnTo>
                      <a:pt x="20" y="84"/>
                    </a:lnTo>
                    <a:lnTo>
                      <a:pt x="20" y="90"/>
                    </a:lnTo>
                    <a:lnTo>
                      <a:pt x="23" y="97"/>
                    </a:lnTo>
                    <a:lnTo>
                      <a:pt x="21" y="101"/>
                    </a:lnTo>
                    <a:lnTo>
                      <a:pt x="17" y="101"/>
                    </a:lnTo>
                    <a:lnTo>
                      <a:pt x="13" y="98"/>
                    </a:lnTo>
                    <a:lnTo>
                      <a:pt x="11" y="94"/>
                    </a:lnTo>
                    <a:lnTo>
                      <a:pt x="9" y="87"/>
                    </a:lnTo>
                    <a:lnTo>
                      <a:pt x="9" y="82"/>
                    </a:lnTo>
                    <a:lnTo>
                      <a:pt x="8" y="75"/>
                    </a:lnTo>
                    <a:lnTo>
                      <a:pt x="8" y="71"/>
                    </a:lnTo>
                    <a:lnTo>
                      <a:pt x="7" y="64"/>
                    </a:lnTo>
                    <a:lnTo>
                      <a:pt x="7" y="59"/>
                    </a:lnTo>
                    <a:lnTo>
                      <a:pt x="5" y="54"/>
                    </a:lnTo>
                    <a:lnTo>
                      <a:pt x="5" y="50"/>
                    </a:lnTo>
                    <a:lnTo>
                      <a:pt x="5" y="44"/>
                    </a:lnTo>
                    <a:lnTo>
                      <a:pt x="4" y="39"/>
                    </a:lnTo>
                    <a:lnTo>
                      <a:pt x="4" y="34"/>
                    </a:lnTo>
                    <a:lnTo>
                      <a:pt x="3" y="30"/>
                    </a:lnTo>
                    <a:lnTo>
                      <a:pt x="3" y="23"/>
                    </a:lnTo>
                    <a:lnTo>
                      <a:pt x="1" y="18"/>
                    </a:lnTo>
                    <a:lnTo>
                      <a:pt x="0" y="11"/>
                    </a:lnTo>
                    <a:lnTo>
                      <a:pt x="0" y="4"/>
                    </a:lnTo>
                    <a:lnTo>
                      <a:pt x="0" y="2"/>
                    </a:lnTo>
                    <a:lnTo>
                      <a:pt x="1" y="0"/>
                    </a:lnTo>
                    <a:lnTo>
                      <a:pt x="3" y="0"/>
                    </a:lnTo>
                    <a:lnTo>
                      <a:pt x="5" y="3"/>
                    </a:lnTo>
                    <a:lnTo>
                      <a:pt x="7" y="4"/>
                    </a:lnTo>
                    <a:lnTo>
                      <a:pt x="8" y="8"/>
                    </a:lnTo>
                    <a:lnTo>
                      <a:pt x="9" y="12"/>
                    </a:lnTo>
                    <a:lnTo>
                      <a:pt x="11"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6" name="Freeform 143"/>
              <p:cNvSpPr>
                <a:spLocks/>
              </p:cNvSpPr>
              <p:nvPr/>
            </p:nvSpPr>
            <p:spPr bwMode="auto">
              <a:xfrm>
                <a:off x="4475" y="1820"/>
                <a:ext cx="32" cy="111"/>
              </a:xfrm>
              <a:custGeom>
                <a:avLst/>
                <a:gdLst>
                  <a:gd name="T0" fmla="*/ 29 w 32"/>
                  <a:gd name="T1" fmla="*/ 12 h 111"/>
                  <a:gd name="T2" fmla="*/ 28 w 32"/>
                  <a:gd name="T3" fmla="*/ 19 h 111"/>
                  <a:gd name="T4" fmla="*/ 27 w 32"/>
                  <a:gd name="T5" fmla="*/ 26 h 111"/>
                  <a:gd name="T6" fmla="*/ 25 w 32"/>
                  <a:gd name="T7" fmla="*/ 32 h 111"/>
                  <a:gd name="T8" fmla="*/ 24 w 32"/>
                  <a:gd name="T9" fmla="*/ 39 h 111"/>
                  <a:gd name="T10" fmla="*/ 24 w 32"/>
                  <a:gd name="T11" fmla="*/ 46 h 111"/>
                  <a:gd name="T12" fmla="*/ 22 w 32"/>
                  <a:gd name="T13" fmla="*/ 52 h 111"/>
                  <a:gd name="T14" fmla="*/ 21 w 32"/>
                  <a:gd name="T15" fmla="*/ 60 h 111"/>
                  <a:gd name="T16" fmla="*/ 20 w 32"/>
                  <a:gd name="T17" fmla="*/ 68 h 111"/>
                  <a:gd name="T18" fmla="*/ 18 w 32"/>
                  <a:gd name="T19" fmla="*/ 79 h 111"/>
                  <a:gd name="T20" fmla="*/ 18 w 32"/>
                  <a:gd name="T21" fmla="*/ 88 h 111"/>
                  <a:gd name="T22" fmla="*/ 18 w 32"/>
                  <a:gd name="T23" fmla="*/ 98 h 111"/>
                  <a:gd name="T24" fmla="*/ 16 w 32"/>
                  <a:gd name="T25" fmla="*/ 106 h 111"/>
                  <a:gd name="T26" fmla="*/ 10 w 32"/>
                  <a:gd name="T27" fmla="*/ 110 h 111"/>
                  <a:gd name="T28" fmla="*/ 4 w 32"/>
                  <a:gd name="T29" fmla="*/ 111 h 111"/>
                  <a:gd name="T30" fmla="*/ 0 w 32"/>
                  <a:gd name="T31" fmla="*/ 110 h 111"/>
                  <a:gd name="T32" fmla="*/ 0 w 32"/>
                  <a:gd name="T33" fmla="*/ 105 h 111"/>
                  <a:gd name="T34" fmla="*/ 1 w 32"/>
                  <a:gd name="T35" fmla="*/ 98 h 111"/>
                  <a:gd name="T36" fmla="*/ 2 w 32"/>
                  <a:gd name="T37" fmla="*/ 90 h 111"/>
                  <a:gd name="T38" fmla="*/ 4 w 32"/>
                  <a:gd name="T39" fmla="*/ 79 h 111"/>
                  <a:gd name="T40" fmla="*/ 6 w 32"/>
                  <a:gd name="T41" fmla="*/ 66 h 111"/>
                  <a:gd name="T42" fmla="*/ 8 w 32"/>
                  <a:gd name="T43" fmla="*/ 56 h 111"/>
                  <a:gd name="T44" fmla="*/ 9 w 32"/>
                  <a:gd name="T45" fmla="*/ 50 h 111"/>
                  <a:gd name="T46" fmla="*/ 10 w 32"/>
                  <a:gd name="T47" fmla="*/ 43 h 111"/>
                  <a:gd name="T48" fmla="*/ 13 w 32"/>
                  <a:gd name="T49" fmla="*/ 36 h 111"/>
                  <a:gd name="T50" fmla="*/ 13 w 32"/>
                  <a:gd name="T51" fmla="*/ 31 h 111"/>
                  <a:gd name="T52" fmla="*/ 16 w 32"/>
                  <a:gd name="T53" fmla="*/ 24 h 111"/>
                  <a:gd name="T54" fmla="*/ 17 w 32"/>
                  <a:gd name="T55" fmla="*/ 18 h 111"/>
                  <a:gd name="T56" fmla="*/ 18 w 32"/>
                  <a:gd name="T57" fmla="*/ 10 h 111"/>
                  <a:gd name="T58" fmla="*/ 21 w 32"/>
                  <a:gd name="T59" fmla="*/ 3 h 111"/>
                  <a:gd name="T60" fmla="*/ 24 w 32"/>
                  <a:gd name="T61" fmla="*/ 0 h 111"/>
                  <a:gd name="T62" fmla="*/ 28 w 32"/>
                  <a:gd name="T63" fmla="*/ 2 h 111"/>
                  <a:gd name="T64" fmla="*/ 31 w 32"/>
                  <a:gd name="T65" fmla="*/ 6 h 111"/>
                  <a:gd name="T66" fmla="*/ 32 w 32"/>
                  <a:gd name="T67" fmla="*/ 8 h 1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2" h="111">
                    <a:moveTo>
                      <a:pt x="32" y="8"/>
                    </a:moveTo>
                    <a:lnTo>
                      <a:pt x="29" y="12"/>
                    </a:lnTo>
                    <a:lnTo>
                      <a:pt x="29" y="16"/>
                    </a:lnTo>
                    <a:lnTo>
                      <a:pt x="28" y="19"/>
                    </a:lnTo>
                    <a:lnTo>
                      <a:pt x="28" y="23"/>
                    </a:lnTo>
                    <a:lnTo>
                      <a:pt x="27" y="26"/>
                    </a:lnTo>
                    <a:lnTo>
                      <a:pt x="27" y="30"/>
                    </a:lnTo>
                    <a:lnTo>
                      <a:pt x="25" y="32"/>
                    </a:lnTo>
                    <a:lnTo>
                      <a:pt x="25" y="36"/>
                    </a:lnTo>
                    <a:lnTo>
                      <a:pt x="24" y="39"/>
                    </a:lnTo>
                    <a:lnTo>
                      <a:pt x="24" y="43"/>
                    </a:lnTo>
                    <a:lnTo>
                      <a:pt x="24" y="46"/>
                    </a:lnTo>
                    <a:lnTo>
                      <a:pt x="24" y="48"/>
                    </a:lnTo>
                    <a:lnTo>
                      <a:pt x="22" y="52"/>
                    </a:lnTo>
                    <a:lnTo>
                      <a:pt x="21" y="56"/>
                    </a:lnTo>
                    <a:lnTo>
                      <a:pt x="21" y="60"/>
                    </a:lnTo>
                    <a:lnTo>
                      <a:pt x="21" y="64"/>
                    </a:lnTo>
                    <a:lnTo>
                      <a:pt x="20" y="68"/>
                    </a:lnTo>
                    <a:lnTo>
                      <a:pt x="20" y="75"/>
                    </a:lnTo>
                    <a:lnTo>
                      <a:pt x="18" y="79"/>
                    </a:lnTo>
                    <a:lnTo>
                      <a:pt x="18" y="83"/>
                    </a:lnTo>
                    <a:lnTo>
                      <a:pt x="18" y="88"/>
                    </a:lnTo>
                    <a:lnTo>
                      <a:pt x="18" y="92"/>
                    </a:lnTo>
                    <a:lnTo>
                      <a:pt x="18" y="98"/>
                    </a:lnTo>
                    <a:lnTo>
                      <a:pt x="17" y="103"/>
                    </a:lnTo>
                    <a:lnTo>
                      <a:pt x="16" y="106"/>
                    </a:lnTo>
                    <a:lnTo>
                      <a:pt x="13" y="109"/>
                    </a:lnTo>
                    <a:lnTo>
                      <a:pt x="10" y="110"/>
                    </a:lnTo>
                    <a:lnTo>
                      <a:pt x="8" y="111"/>
                    </a:lnTo>
                    <a:lnTo>
                      <a:pt x="4" y="111"/>
                    </a:lnTo>
                    <a:lnTo>
                      <a:pt x="1" y="111"/>
                    </a:lnTo>
                    <a:lnTo>
                      <a:pt x="0" y="110"/>
                    </a:lnTo>
                    <a:lnTo>
                      <a:pt x="0" y="107"/>
                    </a:lnTo>
                    <a:lnTo>
                      <a:pt x="0" y="105"/>
                    </a:lnTo>
                    <a:lnTo>
                      <a:pt x="0" y="102"/>
                    </a:lnTo>
                    <a:lnTo>
                      <a:pt x="1" y="98"/>
                    </a:lnTo>
                    <a:lnTo>
                      <a:pt x="1" y="96"/>
                    </a:lnTo>
                    <a:lnTo>
                      <a:pt x="2" y="90"/>
                    </a:lnTo>
                    <a:lnTo>
                      <a:pt x="4" y="84"/>
                    </a:lnTo>
                    <a:lnTo>
                      <a:pt x="4" y="79"/>
                    </a:lnTo>
                    <a:lnTo>
                      <a:pt x="5" y="74"/>
                    </a:lnTo>
                    <a:lnTo>
                      <a:pt x="6" y="66"/>
                    </a:lnTo>
                    <a:lnTo>
                      <a:pt x="8" y="62"/>
                    </a:lnTo>
                    <a:lnTo>
                      <a:pt x="8" y="56"/>
                    </a:lnTo>
                    <a:lnTo>
                      <a:pt x="9" y="54"/>
                    </a:lnTo>
                    <a:lnTo>
                      <a:pt x="9" y="50"/>
                    </a:lnTo>
                    <a:lnTo>
                      <a:pt x="10" y="46"/>
                    </a:lnTo>
                    <a:lnTo>
                      <a:pt x="10" y="43"/>
                    </a:lnTo>
                    <a:lnTo>
                      <a:pt x="12" y="40"/>
                    </a:lnTo>
                    <a:lnTo>
                      <a:pt x="13" y="36"/>
                    </a:lnTo>
                    <a:lnTo>
                      <a:pt x="13" y="34"/>
                    </a:lnTo>
                    <a:lnTo>
                      <a:pt x="13" y="31"/>
                    </a:lnTo>
                    <a:lnTo>
                      <a:pt x="14" y="27"/>
                    </a:lnTo>
                    <a:lnTo>
                      <a:pt x="16" y="24"/>
                    </a:lnTo>
                    <a:lnTo>
                      <a:pt x="16" y="20"/>
                    </a:lnTo>
                    <a:lnTo>
                      <a:pt x="17" y="18"/>
                    </a:lnTo>
                    <a:lnTo>
                      <a:pt x="18" y="14"/>
                    </a:lnTo>
                    <a:lnTo>
                      <a:pt x="18" y="10"/>
                    </a:lnTo>
                    <a:lnTo>
                      <a:pt x="20" y="6"/>
                    </a:lnTo>
                    <a:lnTo>
                      <a:pt x="21" y="3"/>
                    </a:lnTo>
                    <a:lnTo>
                      <a:pt x="22" y="2"/>
                    </a:lnTo>
                    <a:lnTo>
                      <a:pt x="24" y="0"/>
                    </a:lnTo>
                    <a:lnTo>
                      <a:pt x="27" y="2"/>
                    </a:lnTo>
                    <a:lnTo>
                      <a:pt x="28" y="2"/>
                    </a:lnTo>
                    <a:lnTo>
                      <a:pt x="29" y="3"/>
                    </a:lnTo>
                    <a:lnTo>
                      <a:pt x="31" y="6"/>
                    </a:lnTo>
                    <a:lnTo>
                      <a:pt x="3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7" name="Freeform 144"/>
              <p:cNvSpPr>
                <a:spLocks/>
              </p:cNvSpPr>
              <p:nvPr/>
            </p:nvSpPr>
            <p:spPr bwMode="auto">
              <a:xfrm>
                <a:off x="4409" y="1900"/>
                <a:ext cx="91" cy="46"/>
              </a:xfrm>
              <a:custGeom>
                <a:avLst/>
                <a:gdLst>
                  <a:gd name="T0" fmla="*/ 11 w 91"/>
                  <a:gd name="T1" fmla="*/ 8 h 46"/>
                  <a:gd name="T2" fmla="*/ 14 w 91"/>
                  <a:gd name="T3" fmla="*/ 15 h 46"/>
                  <a:gd name="T4" fmla="*/ 20 w 91"/>
                  <a:gd name="T5" fmla="*/ 21 h 46"/>
                  <a:gd name="T6" fmla="*/ 27 w 91"/>
                  <a:gd name="T7" fmla="*/ 26 h 46"/>
                  <a:gd name="T8" fmla="*/ 35 w 91"/>
                  <a:gd name="T9" fmla="*/ 29 h 46"/>
                  <a:gd name="T10" fmla="*/ 40 w 91"/>
                  <a:gd name="T11" fmla="*/ 30 h 46"/>
                  <a:gd name="T12" fmla="*/ 47 w 91"/>
                  <a:gd name="T13" fmla="*/ 30 h 46"/>
                  <a:gd name="T14" fmla="*/ 54 w 91"/>
                  <a:gd name="T15" fmla="*/ 29 h 46"/>
                  <a:gd name="T16" fmla="*/ 59 w 91"/>
                  <a:gd name="T17" fmla="*/ 29 h 46"/>
                  <a:gd name="T18" fmla="*/ 66 w 91"/>
                  <a:gd name="T19" fmla="*/ 26 h 46"/>
                  <a:gd name="T20" fmla="*/ 71 w 91"/>
                  <a:gd name="T21" fmla="*/ 23 h 46"/>
                  <a:gd name="T22" fmla="*/ 78 w 91"/>
                  <a:gd name="T23" fmla="*/ 21 h 46"/>
                  <a:gd name="T24" fmla="*/ 84 w 91"/>
                  <a:gd name="T25" fmla="*/ 16 h 46"/>
                  <a:gd name="T26" fmla="*/ 88 w 91"/>
                  <a:gd name="T27" fmla="*/ 16 h 46"/>
                  <a:gd name="T28" fmla="*/ 91 w 91"/>
                  <a:gd name="T29" fmla="*/ 21 h 46"/>
                  <a:gd name="T30" fmla="*/ 90 w 91"/>
                  <a:gd name="T31" fmla="*/ 25 h 46"/>
                  <a:gd name="T32" fmla="*/ 82 w 91"/>
                  <a:gd name="T33" fmla="*/ 30 h 46"/>
                  <a:gd name="T34" fmla="*/ 75 w 91"/>
                  <a:gd name="T35" fmla="*/ 34 h 46"/>
                  <a:gd name="T36" fmla="*/ 67 w 91"/>
                  <a:gd name="T37" fmla="*/ 38 h 46"/>
                  <a:gd name="T38" fmla="*/ 60 w 91"/>
                  <a:gd name="T39" fmla="*/ 42 h 46"/>
                  <a:gd name="T40" fmla="*/ 54 w 91"/>
                  <a:gd name="T41" fmla="*/ 45 h 46"/>
                  <a:gd name="T42" fmla="*/ 46 w 91"/>
                  <a:gd name="T43" fmla="*/ 46 h 46"/>
                  <a:gd name="T44" fmla="*/ 39 w 91"/>
                  <a:gd name="T45" fmla="*/ 46 h 46"/>
                  <a:gd name="T46" fmla="*/ 31 w 91"/>
                  <a:gd name="T47" fmla="*/ 45 h 46"/>
                  <a:gd name="T48" fmla="*/ 23 w 91"/>
                  <a:gd name="T49" fmla="*/ 42 h 46"/>
                  <a:gd name="T50" fmla="*/ 18 w 91"/>
                  <a:gd name="T51" fmla="*/ 39 h 46"/>
                  <a:gd name="T52" fmla="*/ 11 w 91"/>
                  <a:gd name="T53" fmla="*/ 37 h 46"/>
                  <a:gd name="T54" fmla="*/ 6 w 91"/>
                  <a:gd name="T55" fmla="*/ 31 h 46"/>
                  <a:gd name="T56" fmla="*/ 3 w 91"/>
                  <a:gd name="T57" fmla="*/ 25 h 46"/>
                  <a:gd name="T58" fmla="*/ 0 w 91"/>
                  <a:gd name="T59" fmla="*/ 19 h 46"/>
                  <a:gd name="T60" fmla="*/ 0 w 91"/>
                  <a:gd name="T61" fmla="*/ 11 h 46"/>
                  <a:gd name="T62" fmla="*/ 2 w 91"/>
                  <a:gd name="T63" fmla="*/ 3 h 46"/>
                  <a:gd name="T64" fmla="*/ 4 w 91"/>
                  <a:gd name="T65" fmla="*/ 0 h 46"/>
                  <a:gd name="T66" fmla="*/ 7 w 91"/>
                  <a:gd name="T67" fmla="*/ 2 h 46"/>
                  <a:gd name="T68" fmla="*/ 10 w 91"/>
                  <a:gd name="T69" fmla="*/ 6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1" h="46">
                    <a:moveTo>
                      <a:pt x="10" y="6"/>
                    </a:moveTo>
                    <a:lnTo>
                      <a:pt x="11" y="8"/>
                    </a:lnTo>
                    <a:lnTo>
                      <a:pt x="12" y="12"/>
                    </a:lnTo>
                    <a:lnTo>
                      <a:pt x="14" y="15"/>
                    </a:lnTo>
                    <a:lnTo>
                      <a:pt x="18" y="18"/>
                    </a:lnTo>
                    <a:lnTo>
                      <a:pt x="20" y="21"/>
                    </a:lnTo>
                    <a:lnTo>
                      <a:pt x="23" y="23"/>
                    </a:lnTo>
                    <a:lnTo>
                      <a:pt x="27" y="26"/>
                    </a:lnTo>
                    <a:lnTo>
                      <a:pt x="32" y="27"/>
                    </a:lnTo>
                    <a:lnTo>
                      <a:pt x="35" y="29"/>
                    </a:lnTo>
                    <a:lnTo>
                      <a:pt x="38" y="29"/>
                    </a:lnTo>
                    <a:lnTo>
                      <a:pt x="40" y="30"/>
                    </a:lnTo>
                    <a:lnTo>
                      <a:pt x="43" y="30"/>
                    </a:lnTo>
                    <a:lnTo>
                      <a:pt x="47" y="30"/>
                    </a:lnTo>
                    <a:lnTo>
                      <a:pt x="50" y="30"/>
                    </a:lnTo>
                    <a:lnTo>
                      <a:pt x="54" y="29"/>
                    </a:lnTo>
                    <a:lnTo>
                      <a:pt x="56" y="29"/>
                    </a:lnTo>
                    <a:lnTo>
                      <a:pt x="59" y="29"/>
                    </a:lnTo>
                    <a:lnTo>
                      <a:pt x="63" y="27"/>
                    </a:lnTo>
                    <a:lnTo>
                      <a:pt x="66" y="26"/>
                    </a:lnTo>
                    <a:lnTo>
                      <a:pt x="70" y="25"/>
                    </a:lnTo>
                    <a:lnTo>
                      <a:pt x="71" y="23"/>
                    </a:lnTo>
                    <a:lnTo>
                      <a:pt x="75" y="22"/>
                    </a:lnTo>
                    <a:lnTo>
                      <a:pt x="78" y="21"/>
                    </a:lnTo>
                    <a:lnTo>
                      <a:pt x="82" y="18"/>
                    </a:lnTo>
                    <a:lnTo>
                      <a:pt x="84" y="16"/>
                    </a:lnTo>
                    <a:lnTo>
                      <a:pt x="87" y="16"/>
                    </a:lnTo>
                    <a:lnTo>
                      <a:pt x="88" y="16"/>
                    </a:lnTo>
                    <a:lnTo>
                      <a:pt x="91" y="19"/>
                    </a:lnTo>
                    <a:lnTo>
                      <a:pt x="91" y="21"/>
                    </a:lnTo>
                    <a:lnTo>
                      <a:pt x="91" y="23"/>
                    </a:lnTo>
                    <a:lnTo>
                      <a:pt x="90" y="25"/>
                    </a:lnTo>
                    <a:lnTo>
                      <a:pt x="87" y="27"/>
                    </a:lnTo>
                    <a:lnTo>
                      <a:pt x="82" y="30"/>
                    </a:lnTo>
                    <a:lnTo>
                      <a:pt x="79" y="31"/>
                    </a:lnTo>
                    <a:lnTo>
                      <a:pt x="75" y="34"/>
                    </a:lnTo>
                    <a:lnTo>
                      <a:pt x="71" y="37"/>
                    </a:lnTo>
                    <a:lnTo>
                      <a:pt x="67" y="38"/>
                    </a:lnTo>
                    <a:lnTo>
                      <a:pt x="64" y="41"/>
                    </a:lnTo>
                    <a:lnTo>
                      <a:pt x="60" y="42"/>
                    </a:lnTo>
                    <a:lnTo>
                      <a:pt x="58" y="45"/>
                    </a:lnTo>
                    <a:lnTo>
                      <a:pt x="54" y="45"/>
                    </a:lnTo>
                    <a:lnTo>
                      <a:pt x="50" y="46"/>
                    </a:lnTo>
                    <a:lnTo>
                      <a:pt x="46" y="46"/>
                    </a:lnTo>
                    <a:lnTo>
                      <a:pt x="43" y="46"/>
                    </a:lnTo>
                    <a:lnTo>
                      <a:pt x="39" y="46"/>
                    </a:lnTo>
                    <a:lnTo>
                      <a:pt x="35" y="46"/>
                    </a:lnTo>
                    <a:lnTo>
                      <a:pt x="31" y="45"/>
                    </a:lnTo>
                    <a:lnTo>
                      <a:pt x="27" y="43"/>
                    </a:lnTo>
                    <a:lnTo>
                      <a:pt x="23" y="42"/>
                    </a:lnTo>
                    <a:lnTo>
                      <a:pt x="20" y="41"/>
                    </a:lnTo>
                    <a:lnTo>
                      <a:pt x="18" y="39"/>
                    </a:lnTo>
                    <a:lnTo>
                      <a:pt x="15" y="38"/>
                    </a:lnTo>
                    <a:lnTo>
                      <a:pt x="11" y="37"/>
                    </a:lnTo>
                    <a:lnTo>
                      <a:pt x="8" y="34"/>
                    </a:lnTo>
                    <a:lnTo>
                      <a:pt x="6" y="31"/>
                    </a:lnTo>
                    <a:lnTo>
                      <a:pt x="3" y="27"/>
                    </a:lnTo>
                    <a:lnTo>
                      <a:pt x="3" y="25"/>
                    </a:lnTo>
                    <a:lnTo>
                      <a:pt x="2" y="22"/>
                    </a:lnTo>
                    <a:lnTo>
                      <a:pt x="0" y="19"/>
                    </a:lnTo>
                    <a:lnTo>
                      <a:pt x="0" y="16"/>
                    </a:lnTo>
                    <a:lnTo>
                      <a:pt x="0" y="11"/>
                    </a:lnTo>
                    <a:lnTo>
                      <a:pt x="0" y="7"/>
                    </a:lnTo>
                    <a:lnTo>
                      <a:pt x="2" y="3"/>
                    </a:lnTo>
                    <a:lnTo>
                      <a:pt x="3" y="2"/>
                    </a:lnTo>
                    <a:lnTo>
                      <a:pt x="4" y="0"/>
                    </a:lnTo>
                    <a:lnTo>
                      <a:pt x="6" y="0"/>
                    </a:lnTo>
                    <a:lnTo>
                      <a:pt x="7" y="2"/>
                    </a:lnTo>
                    <a:lnTo>
                      <a:pt x="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8" name="Freeform 145"/>
              <p:cNvSpPr>
                <a:spLocks/>
              </p:cNvSpPr>
              <p:nvPr/>
            </p:nvSpPr>
            <p:spPr bwMode="auto">
              <a:xfrm>
                <a:off x="4443" y="1625"/>
                <a:ext cx="65" cy="35"/>
              </a:xfrm>
              <a:custGeom>
                <a:avLst/>
                <a:gdLst>
                  <a:gd name="T0" fmla="*/ 48 w 65"/>
                  <a:gd name="T1" fmla="*/ 28 h 35"/>
                  <a:gd name="T2" fmla="*/ 45 w 65"/>
                  <a:gd name="T3" fmla="*/ 26 h 35"/>
                  <a:gd name="T4" fmla="*/ 45 w 65"/>
                  <a:gd name="T5" fmla="*/ 24 h 35"/>
                  <a:gd name="T6" fmla="*/ 42 w 65"/>
                  <a:gd name="T7" fmla="*/ 20 h 35"/>
                  <a:gd name="T8" fmla="*/ 42 w 65"/>
                  <a:gd name="T9" fmla="*/ 18 h 35"/>
                  <a:gd name="T10" fmla="*/ 38 w 65"/>
                  <a:gd name="T11" fmla="*/ 14 h 35"/>
                  <a:gd name="T12" fmla="*/ 36 w 65"/>
                  <a:gd name="T13" fmla="*/ 11 h 35"/>
                  <a:gd name="T14" fmla="*/ 30 w 65"/>
                  <a:gd name="T15" fmla="*/ 11 h 35"/>
                  <a:gd name="T16" fmla="*/ 28 w 65"/>
                  <a:gd name="T17" fmla="*/ 14 h 35"/>
                  <a:gd name="T18" fmla="*/ 24 w 65"/>
                  <a:gd name="T19" fmla="*/ 15 h 35"/>
                  <a:gd name="T20" fmla="*/ 20 w 65"/>
                  <a:gd name="T21" fmla="*/ 19 h 35"/>
                  <a:gd name="T22" fmla="*/ 17 w 65"/>
                  <a:gd name="T23" fmla="*/ 22 h 35"/>
                  <a:gd name="T24" fmla="*/ 14 w 65"/>
                  <a:gd name="T25" fmla="*/ 24 h 35"/>
                  <a:gd name="T26" fmla="*/ 10 w 65"/>
                  <a:gd name="T27" fmla="*/ 27 h 35"/>
                  <a:gd name="T28" fmla="*/ 9 w 65"/>
                  <a:gd name="T29" fmla="*/ 31 h 35"/>
                  <a:gd name="T30" fmla="*/ 5 w 65"/>
                  <a:gd name="T31" fmla="*/ 32 h 35"/>
                  <a:gd name="T32" fmla="*/ 2 w 65"/>
                  <a:gd name="T33" fmla="*/ 35 h 35"/>
                  <a:gd name="T34" fmla="*/ 1 w 65"/>
                  <a:gd name="T35" fmla="*/ 34 h 35"/>
                  <a:gd name="T36" fmla="*/ 0 w 65"/>
                  <a:gd name="T37" fmla="*/ 34 h 35"/>
                  <a:gd name="T38" fmla="*/ 0 w 65"/>
                  <a:gd name="T39" fmla="*/ 31 h 35"/>
                  <a:gd name="T40" fmla="*/ 0 w 65"/>
                  <a:gd name="T41" fmla="*/ 30 h 35"/>
                  <a:gd name="T42" fmla="*/ 1 w 65"/>
                  <a:gd name="T43" fmla="*/ 26 h 35"/>
                  <a:gd name="T44" fmla="*/ 5 w 65"/>
                  <a:gd name="T45" fmla="*/ 23 h 35"/>
                  <a:gd name="T46" fmla="*/ 8 w 65"/>
                  <a:gd name="T47" fmla="*/ 19 h 35"/>
                  <a:gd name="T48" fmla="*/ 10 w 65"/>
                  <a:gd name="T49" fmla="*/ 15 h 35"/>
                  <a:gd name="T50" fmla="*/ 14 w 65"/>
                  <a:gd name="T51" fmla="*/ 11 h 35"/>
                  <a:gd name="T52" fmla="*/ 17 w 65"/>
                  <a:gd name="T53" fmla="*/ 7 h 35"/>
                  <a:gd name="T54" fmla="*/ 20 w 65"/>
                  <a:gd name="T55" fmla="*/ 4 h 35"/>
                  <a:gd name="T56" fmla="*/ 25 w 65"/>
                  <a:gd name="T57" fmla="*/ 3 h 35"/>
                  <a:gd name="T58" fmla="*/ 29 w 65"/>
                  <a:gd name="T59" fmla="*/ 0 h 35"/>
                  <a:gd name="T60" fmla="*/ 34 w 65"/>
                  <a:gd name="T61" fmla="*/ 0 h 35"/>
                  <a:gd name="T62" fmla="*/ 38 w 65"/>
                  <a:gd name="T63" fmla="*/ 0 h 35"/>
                  <a:gd name="T64" fmla="*/ 42 w 65"/>
                  <a:gd name="T65" fmla="*/ 0 h 35"/>
                  <a:gd name="T66" fmla="*/ 46 w 65"/>
                  <a:gd name="T67" fmla="*/ 2 h 35"/>
                  <a:gd name="T68" fmla="*/ 50 w 65"/>
                  <a:gd name="T69" fmla="*/ 3 h 35"/>
                  <a:gd name="T70" fmla="*/ 54 w 65"/>
                  <a:gd name="T71" fmla="*/ 6 h 35"/>
                  <a:gd name="T72" fmla="*/ 57 w 65"/>
                  <a:gd name="T73" fmla="*/ 8 h 35"/>
                  <a:gd name="T74" fmla="*/ 60 w 65"/>
                  <a:gd name="T75" fmla="*/ 12 h 35"/>
                  <a:gd name="T76" fmla="*/ 64 w 65"/>
                  <a:gd name="T77" fmla="*/ 18 h 35"/>
                  <a:gd name="T78" fmla="*/ 65 w 65"/>
                  <a:gd name="T79" fmla="*/ 20 h 35"/>
                  <a:gd name="T80" fmla="*/ 65 w 65"/>
                  <a:gd name="T81" fmla="*/ 24 h 35"/>
                  <a:gd name="T82" fmla="*/ 64 w 65"/>
                  <a:gd name="T83" fmla="*/ 27 h 35"/>
                  <a:gd name="T84" fmla="*/ 60 w 65"/>
                  <a:gd name="T85" fmla="*/ 31 h 35"/>
                  <a:gd name="T86" fmla="*/ 57 w 65"/>
                  <a:gd name="T87" fmla="*/ 32 h 35"/>
                  <a:gd name="T88" fmla="*/ 53 w 65"/>
                  <a:gd name="T89" fmla="*/ 32 h 35"/>
                  <a:gd name="T90" fmla="*/ 50 w 65"/>
                  <a:gd name="T91" fmla="*/ 31 h 35"/>
                  <a:gd name="T92" fmla="*/ 48 w 65"/>
                  <a:gd name="T93" fmla="*/ 28 h 35"/>
                  <a:gd name="T94" fmla="*/ 48 w 65"/>
                  <a:gd name="T95" fmla="*/ 28 h 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5" h="35">
                    <a:moveTo>
                      <a:pt x="48" y="28"/>
                    </a:moveTo>
                    <a:lnTo>
                      <a:pt x="45" y="26"/>
                    </a:lnTo>
                    <a:lnTo>
                      <a:pt x="45" y="24"/>
                    </a:lnTo>
                    <a:lnTo>
                      <a:pt x="42" y="20"/>
                    </a:lnTo>
                    <a:lnTo>
                      <a:pt x="42" y="18"/>
                    </a:lnTo>
                    <a:lnTo>
                      <a:pt x="38" y="14"/>
                    </a:lnTo>
                    <a:lnTo>
                      <a:pt x="36" y="11"/>
                    </a:lnTo>
                    <a:lnTo>
                      <a:pt x="30" y="11"/>
                    </a:lnTo>
                    <a:lnTo>
                      <a:pt x="28" y="14"/>
                    </a:lnTo>
                    <a:lnTo>
                      <a:pt x="24" y="15"/>
                    </a:lnTo>
                    <a:lnTo>
                      <a:pt x="20" y="19"/>
                    </a:lnTo>
                    <a:lnTo>
                      <a:pt x="17" y="22"/>
                    </a:lnTo>
                    <a:lnTo>
                      <a:pt x="14" y="24"/>
                    </a:lnTo>
                    <a:lnTo>
                      <a:pt x="10" y="27"/>
                    </a:lnTo>
                    <a:lnTo>
                      <a:pt x="9" y="31"/>
                    </a:lnTo>
                    <a:lnTo>
                      <a:pt x="5" y="32"/>
                    </a:lnTo>
                    <a:lnTo>
                      <a:pt x="2" y="35"/>
                    </a:lnTo>
                    <a:lnTo>
                      <a:pt x="1" y="34"/>
                    </a:lnTo>
                    <a:lnTo>
                      <a:pt x="0" y="34"/>
                    </a:lnTo>
                    <a:lnTo>
                      <a:pt x="0" y="31"/>
                    </a:lnTo>
                    <a:lnTo>
                      <a:pt x="0" y="30"/>
                    </a:lnTo>
                    <a:lnTo>
                      <a:pt x="1" y="26"/>
                    </a:lnTo>
                    <a:lnTo>
                      <a:pt x="5" y="23"/>
                    </a:lnTo>
                    <a:lnTo>
                      <a:pt x="8" y="19"/>
                    </a:lnTo>
                    <a:lnTo>
                      <a:pt x="10" y="15"/>
                    </a:lnTo>
                    <a:lnTo>
                      <a:pt x="14" y="11"/>
                    </a:lnTo>
                    <a:lnTo>
                      <a:pt x="17" y="7"/>
                    </a:lnTo>
                    <a:lnTo>
                      <a:pt x="20" y="4"/>
                    </a:lnTo>
                    <a:lnTo>
                      <a:pt x="25" y="3"/>
                    </a:lnTo>
                    <a:lnTo>
                      <a:pt x="29" y="0"/>
                    </a:lnTo>
                    <a:lnTo>
                      <a:pt x="34" y="0"/>
                    </a:lnTo>
                    <a:lnTo>
                      <a:pt x="38" y="0"/>
                    </a:lnTo>
                    <a:lnTo>
                      <a:pt x="42" y="0"/>
                    </a:lnTo>
                    <a:lnTo>
                      <a:pt x="46" y="2"/>
                    </a:lnTo>
                    <a:lnTo>
                      <a:pt x="50" y="3"/>
                    </a:lnTo>
                    <a:lnTo>
                      <a:pt x="54" y="6"/>
                    </a:lnTo>
                    <a:lnTo>
                      <a:pt x="57" y="8"/>
                    </a:lnTo>
                    <a:lnTo>
                      <a:pt x="60" y="12"/>
                    </a:lnTo>
                    <a:lnTo>
                      <a:pt x="64" y="18"/>
                    </a:lnTo>
                    <a:lnTo>
                      <a:pt x="65" y="20"/>
                    </a:lnTo>
                    <a:lnTo>
                      <a:pt x="65" y="24"/>
                    </a:lnTo>
                    <a:lnTo>
                      <a:pt x="64" y="27"/>
                    </a:lnTo>
                    <a:lnTo>
                      <a:pt x="60" y="31"/>
                    </a:lnTo>
                    <a:lnTo>
                      <a:pt x="57" y="32"/>
                    </a:lnTo>
                    <a:lnTo>
                      <a:pt x="53" y="32"/>
                    </a:lnTo>
                    <a:lnTo>
                      <a:pt x="50" y="31"/>
                    </a:lnTo>
                    <a:lnTo>
                      <a:pt x="48"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09" name="Freeform 146"/>
              <p:cNvSpPr>
                <a:spLocks/>
              </p:cNvSpPr>
              <p:nvPr/>
            </p:nvSpPr>
            <p:spPr bwMode="auto">
              <a:xfrm>
                <a:off x="4395" y="1631"/>
                <a:ext cx="61" cy="59"/>
              </a:xfrm>
              <a:custGeom>
                <a:avLst/>
                <a:gdLst>
                  <a:gd name="T0" fmla="*/ 52 w 61"/>
                  <a:gd name="T1" fmla="*/ 28 h 59"/>
                  <a:gd name="T2" fmla="*/ 46 w 61"/>
                  <a:gd name="T3" fmla="*/ 24 h 59"/>
                  <a:gd name="T4" fmla="*/ 42 w 61"/>
                  <a:gd name="T5" fmla="*/ 18 h 59"/>
                  <a:gd name="T6" fmla="*/ 37 w 61"/>
                  <a:gd name="T7" fmla="*/ 16 h 59"/>
                  <a:gd name="T8" fmla="*/ 32 w 61"/>
                  <a:gd name="T9" fmla="*/ 14 h 59"/>
                  <a:gd name="T10" fmla="*/ 28 w 61"/>
                  <a:gd name="T11" fmla="*/ 16 h 59"/>
                  <a:gd name="T12" fmla="*/ 25 w 61"/>
                  <a:gd name="T13" fmla="*/ 21 h 59"/>
                  <a:gd name="T14" fmla="*/ 24 w 61"/>
                  <a:gd name="T15" fmla="*/ 24 h 59"/>
                  <a:gd name="T16" fmla="*/ 22 w 61"/>
                  <a:gd name="T17" fmla="*/ 26 h 59"/>
                  <a:gd name="T18" fmla="*/ 22 w 61"/>
                  <a:gd name="T19" fmla="*/ 29 h 59"/>
                  <a:gd name="T20" fmla="*/ 22 w 61"/>
                  <a:gd name="T21" fmla="*/ 31 h 59"/>
                  <a:gd name="T22" fmla="*/ 24 w 61"/>
                  <a:gd name="T23" fmla="*/ 33 h 59"/>
                  <a:gd name="T24" fmla="*/ 26 w 61"/>
                  <a:gd name="T25" fmla="*/ 36 h 59"/>
                  <a:gd name="T26" fmla="*/ 30 w 61"/>
                  <a:gd name="T27" fmla="*/ 37 h 59"/>
                  <a:gd name="T28" fmla="*/ 36 w 61"/>
                  <a:gd name="T29" fmla="*/ 39 h 59"/>
                  <a:gd name="T30" fmla="*/ 40 w 61"/>
                  <a:gd name="T31" fmla="*/ 40 h 59"/>
                  <a:gd name="T32" fmla="*/ 42 w 61"/>
                  <a:gd name="T33" fmla="*/ 43 h 59"/>
                  <a:gd name="T34" fmla="*/ 44 w 61"/>
                  <a:gd name="T35" fmla="*/ 47 h 59"/>
                  <a:gd name="T36" fmla="*/ 44 w 61"/>
                  <a:gd name="T37" fmla="*/ 51 h 59"/>
                  <a:gd name="T38" fmla="*/ 42 w 61"/>
                  <a:gd name="T39" fmla="*/ 53 h 59"/>
                  <a:gd name="T40" fmla="*/ 40 w 61"/>
                  <a:gd name="T41" fmla="*/ 57 h 59"/>
                  <a:gd name="T42" fmla="*/ 37 w 61"/>
                  <a:gd name="T43" fmla="*/ 59 h 59"/>
                  <a:gd name="T44" fmla="*/ 32 w 61"/>
                  <a:gd name="T45" fmla="*/ 59 h 59"/>
                  <a:gd name="T46" fmla="*/ 29 w 61"/>
                  <a:gd name="T47" fmla="*/ 57 h 59"/>
                  <a:gd name="T48" fmla="*/ 26 w 61"/>
                  <a:gd name="T49" fmla="*/ 57 h 59"/>
                  <a:gd name="T50" fmla="*/ 22 w 61"/>
                  <a:gd name="T51" fmla="*/ 56 h 59"/>
                  <a:gd name="T52" fmla="*/ 20 w 61"/>
                  <a:gd name="T53" fmla="*/ 56 h 59"/>
                  <a:gd name="T54" fmla="*/ 14 w 61"/>
                  <a:gd name="T55" fmla="*/ 53 h 59"/>
                  <a:gd name="T56" fmla="*/ 9 w 61"/>
                  <a:gd name="T57" fmla="*/ 51 h 59"/>
                  <a:gd name="T58" fmla="*/ 5 w 61"/>
                  <a:gd name="T59" fmla="*/ 47 h 59"/>
                  <a:gd name="T60" fmla="*/ 2 w 61"/>
                  <a:gd name="T61" fmla="*/ 43 h 59"/>
                  <a:gd name="T62" fmla="*/ 1 w 61"/>
                  <a:gd name="T63" fmla="*/ 39 h 59"/>
                  <a:gd name="T64" fmla="*/ 0 w 61"/>
                  <a:gd name="T65" fmla="*/ 37 h 59"/>
                  <a:gd name="T66" fmla="*/ 0 w 61"/>
                  <a:gd name="T67" fmla="*/ 33 h 59"/>
                  <a:gd name="T68" fmla="*/ 0 w 61"/>
                  <a:gd name="T69" fmla="*/ 31 h 59"/>
                  <a:gd name="T70" fmla="*/ 0 w 61"/>
                  <a:gd name="T71" fmla="*/ 28 h 59"/>
                  <a:gd name="T72" fmla="*/ 0 w 61"/>
                  <a:gd name="T73" fmla="*/ 24 h 59"/>
                  <a:gd name="T74" fmla="*/ 0 w 61"/>
                  <a:gd name="T75" fmla="*/ 21 h 59"/>
                  <a:gd name="T76" fmla="*/ 1 w 61"/>
                  <a:gd name="T77" fmla="*/ 18 h 59"/>
                  <a:gd name="T78" fmla="*/ 5 w 61"/>
                  <a:gd name="T79" fmla="*/ 13 h 59"/>
                  <a:gd name="T80" fmla="*/ 9 w 61"/>
                  <a:gd name="T81" fmla="*/ 9 h 59"/>
                  <a:gd name="T82" fmla="*/ 14 w 61"/>
                  <a:gd name="T83" fmla="*/ 5 h 59"/>
                  <a:gd name="T84" fmla="*/ 20 w 61"/>
                  <a:gd name="T85" fmla="*/ 1 h 59"/>
                  <a:gd name="T86" fmla="*/ 21 w 61"/>
                  <a:gd name="T87" fmla="*/ 1 h 59"/>
                  <a:gd name="T88" fmla="*/ 25 w 61"/>
                  <a:gd name="T89" fmla="*/ 0 h 59"/>
                  <a:gd name="T90" fmla="*/ 28 w 61"/>
                  <a:gd name="T91" fmla="*/ 0 h 59"/>
                  <a:gd name="T92" fmla="*/ 32 w 61"/>
                  <a:gd name="T93" fmla="*/ 0 h 59"/>
                  <a:gd name="T94" fmla="*/ 34 w 61"/>
                  <a:gd name="T95" fmla="*/ 0 h 59"/>
                  <a:gd name="T96" fmla="*/ 40 w 61"/>
                  <a:gd name="T97" fmla="*/ 1 h 59"/>
                  <a:gd name="T98" fmla="*/ 42 w 61"/>
                  <a:gd name="T99" fmla="*/ 2 h 59"/>
                  <a:gd name="T100" fmla="*/ 46 w 61"/>
                  <a:gd name="T101" fmla="*/ 6 h 59"/>
                  <a:gd name="T102" fmla="*/ 49 w 61"/>
                  <a:gd name="T103" fmla="*/ 9 h 59"/>
                  <a:gd name="T104" fmla="*/ 52 w 61"/>
                  <a:gd name="T105" fmla="*/ 12 h 59"/>
                  <a:gd name="T106" fmla="*/ 54 w 61"/>
                  <a:gd name="T107" fmla="*/ 14 h 59"/>
                  <a:gd name="T108" fmla="*/ 60 w 61"/>
                  <a:gd name="T109" fmla="*/ 17 h 59"/>
                  <a:gd name="T110" fmla="*/ 61 w 61"/>
                  <a:gd name="T111" fmla="*/ 21 h 59"/>
                  <a:gd name="T112" fmla="*/ 60 w 61"/>
                  <a:gd name="T113" fmla="*/ 26 h 59"/>
                  <a:gd name="T114" fmla="*/ 56 w 61"/>
                  <a:gd name="T115" fmla="*/ 29 h 59"/>
                  <a:gd name="T116" fmla="*/ 52 w 61"/>
                  <a:gd name="T117" fmla="*/ 28 h 59"/>
                  <a:gd name="T118" fmla="*/ 52 w 61"/>
                  <a:gd name="T119" fmla="*/ 28 h 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1" h="59">
                    <a:moveTo>
                      <a:pt x="52" y="28"/>
                    </a:moveTo>
                    <a:lnTo>
                      <a:pt x="46" y="24"/>
                    </a:lnTo>
                    <a:lnTo>
                      <a:pt x="42" y="18"/>
                    </a:lnTo>
                    <a:lnTo>
                      <a:pt x="37" y="16"/>
                    </a:lnTo>
                    <a:lnTo>
                      <a:pt x="32" y="14"/>
                    </a:lnTo>
                    <a:lnTo>
                      <a:pt x="28" y="16"/>
                    </a:lnTo>
                    <a:lnTo>
                      <a:pt x="25" y="21"/>
                    </a:lnTo>
                    <a:lnTo>
                      <a:pt x="24" y="24"/>
                    </a:lnTo>
                    <a:lnTo>
                      <a:pt x="22" y="26"/>
                    </a:lnTo>
                    <a:lnTo>
                      <a:pt x="22" y="29"/>
                    </a:lnTo>
                    <a:lnTo>
                      <a:pt x="22" y="31"/>
                    </a:lnTo>
                    <a:lnTo>
                      <a:pt x="24" y="33"/>
                    </a:lnTo>
                    <a:lnTo>
                      <a:pt x="26" y="36"/>
                    </a:lnTo>
                    <a:lnTo>
                      <a:pt x="30" y="37"/>
                    </a:lnTo>
                    <a:lnTo>
                      <a:pt x="36" y="39"/>
                    </a:lnTo>
                    <a:lnTo>
                      <a:pt x="40" y="40"/>
                    </a:lnTo>
                    <a:lnTo>
                      <a:pt x="42" y="43"/>
                    </a:lnTo>
                    <a:lnTo>
                      <a:pt x="44" y="47"/>
                    </a:lnTo>
                    <a:lnTo>
                      <a:pt x="44" y="51"/>
                    </a:lnTo>
                    <a:lnTo>
                      <a:pt x="42" y="53"/>
                    </a:lnTo>
                    <a:lnTo>
                      <a:pt x="40" y="57"/>
                    </a:lnTo>
                    <a:lnTo>
                      <a:pt x="37" y="59"/>
                    </a:lnTo>
                    <a:lnTo>
                      <a:pt x="32" y="59"/>
                    </a:lnTo>
                    <a:lnTo>
                      <a:pt x="29" y="57"/>
                    </a:lnTo>
                    <a:lnTo>
                      <a:pt x="26" y="57"/>
                    </a:lnTo>
                    <a:lnTo>
                      <a:pt x="22" y="56"/>
                    </a:lnTo>
                    <a:lnTo>
                      <a:pt x="20" y="56"/>
                    </a:lnTo>
                    <a:lnTo>
                      <a:pt x="14" y="53"/>
                    </a:lnTo>
                    <a:lnTo>
                      <a:pt x="9" y="51"/>
                    </a:lnTo>
                    <a:lnTo>
                      <a:pt x="5" y="47"/>
                    </a:lnTo>
                    <a:lnTo>
                      <a:pt x="2" y="43"/>
                    </a:lnTo>
                    <a:lnTo>
                      <a:pt x="1" y="39"/>
                    </a:lnTo>
                    <a:lnTo>
                      <a:pt x="0" y="37"/>
                    </a:lnTo>
                    <a:lnTo>
                      <a:pt x="0" y="33"/>
                    </a:lnTo>
                    <a:lnTo>
                      <a:pt x="0" y="31"/>
                    </a:lnTo>
                    <a:lnTo>
                      <a:pt x="0" y="28"/>
                    </a:lnTo>
                    <a:lnTo>
                      <a:pt x="0" y="24"/>
                    </a:lnTo>
                    <a:lnTo>
                      <a:pt x="0" y="21"/>
                    </a:lnTo>
                    <a:lnTo>
                      <a:pt x="1" y="18"/>
                    </a:lnTo>
                    <a:lnTo>
                      <a:pt x="5" y="13"/>
                    </a:lnTo>
                    <a:lnTo>
                      <a:pt x="9" y="9"/>
                    </a:lnTo>
                    <a:lnTo>
                      <a:pt x="14" y="5"/>
                    </a:lnTo>
                    <a:lnTo>
                      <a:pt x="20" y="1"/>
                    </a:lnTo>
                    <a:lnTo>
                      <a:pt x="21" y="1"/>
                    </a:lnTo>
                    <a:lnTo>
                      <a:pt x="25" y="0"/>
                    </a:lnTo>
                    <a:lnTo>
                      <a:pt x="28" y="0"/>
                    </a:lnTo>
                    <a:lnTo>
                      <a:pt x="32" y="0"/>
                    </a:lnTo>
                    <a:lnTo>
                      <a:pt x="34" y="0"/>
                    </a:lnTo>
                    <a:lnTo>
                      <a:pt x="40" y="1"/>
                    </a:lnTo>
                    <a:lnTo>
                      <a:pt x="42" y="2"/>
                    </a:lnTo>
                    <a:lnTo>
                      <a:pt x="46" y="6"/>
                    </a:lnTo>
                    <a:lnTo>
                      <a:pt x="49" y="9"/>
                    </a:lnTo>
                    <a:lnTo>
                      <a:pt x="52" y="12"/>
                    </a:lnTo>
                    <a:lnTo>
                      <a:pt x="54" y="14"/>
                    </a:lnTo>
                    <a:lnTo>
                      <a:pt x="60" y="17"/>
                    </a:lnTo>
                    <a:lnTo>
                      <a:pt x="61" y="21"/>
                    </a:lnTo>
                    <a:lnTo>
                      <a:pt x="60" y="26"/>
                    </a:lnTo>
                    <a:lnTo>
                      <a:pt x="56" y="29"/>
                    </a:lnTo>
                    <a:lnTo>
                      <a:pt x="52"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0" name="Freeform 147"/>
              <p:cNvSpPr>
                <a:spLocks/>
              </p:cNvSpPr>
              <p:nvPr/>
            </p:nvSpPr>
            <p:spPr bwMode="auto">
              <a:xfrm>
                <a:off x="4395" y="1674"/>
                <a:ext cx="80" cy="72"/>
              </a:xfrm>
              <a:custGeom>
                <a:avLst/>
                <a:gdLst>
                  <a:gd name="T0" fmla="*/ 25 w 80"/>
                  <a:gd name="T1" fmla="*/ 16 h 72"/>
                  <a:gd name="T2" fmla="*/ 17 w 80"/>
                  <a:gd name="T3" fmla="*/ 22 h 72"/>
                  <a:gd name="T4" fmla="*/ 14 w 80"/>
                  <a:gd name="T5" fmla="*/ 30 h 72"/>
                  <a:gd name="T6" fmla="*/ 18 w 80"/>
                  <a:gd name="T7" fmla="*/ 37 h 72"/>
                  <a:gd name="T8" fmla="*/ 25 w 80"/>
                  <a:gd name="T9" fmla="*/ 44 h 72"/>
                  <a:gd name="T10" fmla="*/ 33 w 80"/>
                  <a:gd name="T11" fmla="*/ 46 h 72"/>
                  <a:gd name="T12" fmla="*/ 41 w 80"/>
                  <a:gd name="T13" fmla="*/ 45 h 72"/>
                  <a:gd name="T14" fmla="*/ 50 w 80"/>
                  <a:gd name="T15" fmla="*/ 40 h 72"/>
                  <a:gd name="T16" fmla="*/ 57 w 80"/>
                  <a:gd name="T17" fmla="*/ 33 h 72"/>
                  <a:gd name="T18" fmla="*/ 61 w 80"/>
                  <a:gd name="T19" fmla="*/ 25 h 72"/>
                  <a:gd name="T20" fmla="*/ 65 w 80"/>
                  <a:gd name="T21" fmla="*/ 16 h 72"/>
                  <a:gd name="T22" fmla="*/ 70 w 80"/>
                  <a:gd name="T23" fmla="*/ 13 h 72"/>
                  <a:gd name="T24" fmla="*/ 76 w 80"/>
                  <a:gd name="T25" fmla="*/ 14 h 72"/>
                  <a:gd name="T26" fmla="*/ 80 w 80"/>
                  <a:gd name="T27" fmla="*/ 20 h 72"/>
                  <a:gd name="T28" fmla="*/ 78 w 80"/>
                  <a:gd name="T29" fmla="*/ 29 h 72"/>
                  <a:gd name="T30" fmla="*/ 78 w 80"/>
                  <a:gd name="T31" fmla="*/ 38 h 72"/>
                  <a:gd name="T32" fmla="*/ 74 w 80"/>
                  <a:gd name="T33" fmla="*/ 48 h 72"/>
                  <a:gd name="T34" fmla="*/ 70 w 80"/>
                  <a:gd name="T35" fmla="*/ 56 h 72"/>
                  <a:gd name="T36" fmla="*/ 64 w 80"/>
                  <a:gd name="T37" fmla="*/ 62 h 72"/>
                  <a:gd name="T38" fmla="*/ 56 w 80"/>
                  <a:gd name="T39" fmla="*/ 68 h 72"/>
                  <a:gd name="T40" fmla="*/ 48 w 80"/>
                  <a:gd name="T41" fmla="*/ 70 h 72"/>
                  <a:gd name="T42" fmla="*/ 38 w 80"/>
                  <a:gd name="T43" fmla="*/ 72 h 72"/>
                  <a:gd name="T44" fmla="*/ 29 w 80"/>
                  <a:gd name="T45" fmla="*/ 72 h 72"/>
                  <a:gd name="T46" fmla="*/ 22 w 80"/>
                  <a:gd name="T47" fmla="*/ 70 h 72"/>
                  <a:gd name="T48" fmla="*/ 16 w 80"/>
                  <a:gd name="T49" fmla="*/ 66 h 72"/>
                  <a:gd name="T50" fmla="*/ 9 w 80"/>
                  <a:gd name="T51" fmla="*/ 60 h 72"/>
                  <a:gd name="T52" fmla="*/ 5 w 80"/>
                  <a:gd name="T53" fmla="*/ 52 h 72"/>
                  <a:gd name="T54" fmla="*/ 1 w 80"/>
                  <a:gd name="T55" fmla="*/ 42 h 72"/>
                  <a:gd name="T56" fmla="*/ 0 w 80"/>
                  <a:gd name="T57" fmla="*/ 32 h 72"/>
                  <a:gd name="T58" fmla="*/ 1 w 80"/>
                  <a:gd name="T59" fmla="*/ 22 h 72"/>
                  <a:gd name="T60" fmla="*/ 4 w 80"/>
                  <a:gd name="T61" fmla="*/ 14 h 72"/>
                  <a:gd name="T62" fmla="*/ 9 w 80"/>
                  <a:gd name="T63" fmla="*/ 9 h 72"/>
                  <a:gd name="T64" fmla="*/ 16 w 80"/>
                  <a:gd name="T65" fmla="*/ 5 h 72"/>
                  <a:gd name="T66" fmla="*/ 24 w 80"/>
                  <a:gd name="T67" fmla="*/ 2 h 72"/>
                  <a:gd name="T68" fmla="*/ 30 w 80"/>
                  <a:gd name="T69" fmla="*/ 0 h 72"/>
                  <a:gd name="T70" fmla="*/ 34 w 80"/>
                  <a:gd name="T71" fmla="*/ 1 h 72"/>
                  <a:gd name="T72" fmla="*/ 34 w 80"/>
                  <a:gd name="T73" fmla="*/ 6 h 72"/>
                  <a:gd name="T74" fmla="*/ 32 w 80"/>
                  <a:gd name="T75" fmla="*/ 12 h 72"/>
                  <a:gd name="T76" fmla="*/ 29 w 80"/>
                  <a:gd name="T77" fmla="*/ 14 h 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72">
                    <a:moveTo>
                      <a:pt x="29" y="14"/>
                    </a:moveTo>
                    <a:lnTo>
                      <a:pt x="25" y="16"/>
                    </a:lnTo>
                    <a:lnTo>
                      <a:pt x="21" y="20"/>
                    </a:lnTo>
                    <a:lnTo>
                      <a:pt x="17" y="22"/>
                    </a:lnTo>
                    <a:lnTo>
                      <a:pt x="16" y="26"/>
                    </a:lnTo>
                    <a:lnTo>
                      <a:pt x="14" y="30"/>
                    </a:lnTo>
                    <a:lnTo>
                      <a:pt x="16" y="34"/>
                    </a:lnTo>
                    <a:lnTo>
                      <a:pt x="18" y="37"/>
                    </a:lnTo>
                    <a:lnTo>
                      <a:pt x="21" y="41"/>
                    </a:lnTo>
                    <a:lnTo>
                      <a:pt x="25" y="44"/>
                    </a:lnTo>
                    <a:lnTo>
                      <a:pt x="29" y="45"/>
                    </a:lnTo>
                    <a:lnTo>
                      <a:pt x="33" y="46"/>
                    </a:lnTo>
                    <a:lnTo>
                      <a:pt x="37" y="46"/>
                    </a:lnTo>
                    <a:lnTo>
                      <a:pt x="41" y="45"/>
                    </a:lnTo>
                    <a:lnTo>
                      <a:pt x="46" y="42"/>
                    </a:lnTo>
                    <a:lnTo>
                      <a:pt x="50" y="40"/>
                    </a:lnTo>
                    <a:lnTo>
                      <a:pt x="54" y="37"/>
                    </a:lnTo>
                    <a:lnTo>
                      <a:pt x="57" y="33"/>
                    </a:lnTo>
                    <a:lnTo>
                      <a:pt x="60" y="29"/>
                    </a:lnTo>
                    <a:lnTo>
                      <a:pt x="61" y="25"/>
                    </a:lnTo>
                    <a:lnTo>
                      <a:pt x="64" y="20"/>
                    </a:lnTo>
                    <a:lnTo>
                      <a:pt x="65" y="16"/>
                    </a:lnTo>
                    <a:lnTo>
                      <a:pt x="68" y="14"/>
                    </a:lnTo>
                    <a:lnTo>
                      <a:pt x="70" y="13"/>
                    </a:lnTo>
                    <a:lnTo>
                      <a:pt x="74" y="13"/>
                    </a:lnTo>
                    <a:lnTo>
                      <a:pt x="76" y="14"/>
                    </a:lnTo>
                    <a:lnTo>
                      <a:pt x="78" y="17"/>
                    </a:lnTo>
                    <a:lnTo>
                      <a:pt x="80" y="20"/>
                    </a:lnTo>
                    <a:lnTo>
                      <a:pt x="80" y="24"/>
                    </a:lnTo>
                    <a:lnTo>
                      <a:pt x="78" y="29"/>
                    </a:lnTo>
                    <a:lnTo>
                      <a:pt x="78" y="34"/>
                    </a:lnTo>
                    <a:lnTo>
                      <a:pt x="78" y="38"/>
                    </a:lnTo>
                    <a:lnTo>
                      <a:pt x="77" y="44"/>
                    </a:lnTo>
                    <a:lnTo>
                      <a:pt x="74" y="48"/>
                    </a:lnTo>
                    <a:lnTo>
                      <a:pt x="73" y="52"/>
                    </a:lnTo>
                    <a:lnTo>
                      <a:pt x="70" y="56"/>
                    </a:lnTo>
                    <a:lnTo>
                      <a:pt x="68" y="60"/>
                    </a:lnTo>
                    <a:lnTo>
                      <a:pt x="64" y="62"/>
                    </a:lnTo>
                    <a:lnTo>
                      <a:pt x="60" y="65"/>
                    </a:lnTo>
                    <a:lnTo>
                      <a:pt x="56" y="68"/>
                    </a:lnTo>
                    <a:lnTo>
                      <a:pt x="53" y="69"/>
                    </a:lnTo>
                    <a:lnTo>
                      <a:pt x="48" y="70"/>
                    </a:lnTo>
                    <a:lnTo>
                      <a:pt x="44" y="72"/>
                    </a:lnTo>
                    <a:lnTo>
                      <a:pt x="38" y="72"/>
                    </a:lnTo>
                    <a:lnTo>
                      <a:pt x="34" y="72"/>
                    </a:lnTo>
                    <a:lnTo>
                      <a:pt x="29" y="72"/>
                    </a:lnTo>
                    <a:lnTo>
                      <a:pt x="26" y="72"/>
                    </a:lnTo>
                    <a:lnTo>
                      <a:pt x="22" y="70"/>
                    </a:lnTo>
                    <a:lnTo>
                      <a:pt x="20" y="69"/>
                    </a:lnTo>
                    <a:lnTo>
                      <a:pt x="16" y="66"/>
                    </a:lnTo>
                    <a:lnTo>
                      <a:pt x="12" y="64"/>
                    </a:lnTo>
                    <a:lnTo>
                      <a:pt x="9" y="60"/>
                    </a:lnTo>
                    <a:lnTo>
                      <a:pt x="8" y="56"/>
                    </a:lnTo>
                    <a:lnTo>
                      <a:pt x="5" y="52"/>
                    </a:lnTo>
                    <a:lnTo>
                      <a:pt x="4" y="46"/>
                    </a:lnTo>
                    <a:lnTo>
                      <a:pt x="1" y="42"/>
                    </a:lnTo>
                    <a:lnTo>
                      <a:pt x="1" y="37"/>
                    </a:lnTo>
                    <a:lnTo>
                      <a:pt x="0" y="32"/>
                    </a:lnTo>
                    <a:lnTo>
                      <a:pt x="1" y="26"/>
                    </a:lnTo>
                    <a:lnTo>
                      <a:pt x="1" y="22"/>
                    </a:lnTo>
                    <a:lnTo>
                      <a:pt x="2" y="18"/>
                    </a:lnTo>
                    <a:lnTo>
                      <a:pt x="4" y="14"/>
                    </a:lnTo>
                    <a:lnTo>
                      <a:pt x="5" y="12"/>
                    </a:lnTo>
                    <a:lnTo>
                      <a:pt x="9" y="9"/>
                    </a:lnTo>
                    <a:lnTo>
                      <a:pt x="12" y="6"/>
                    </a:lnTo>
                    <a:lnTo>
                      <a:pt x="16" y="5"/>
                    </a:lnTo>
                    <a:lnTo>
                      <a:pt x="20" y="4"/>
                    </a:lnTo>
                    <a:lnTo>
                      <a:pt x="24" y="2"/>
                    </a:lnTo>
                    <a:lnTo>
                      <a:pt x="28" y="1"/>
                    </a:lnTo>
                    <a:lnTo>
                      <a:pt x="30" y="0"/>
                    </a:lnTo>
                    <a:lnTo>
                      <a:pt x="33" y="1"/>
                    </a:lnTo>
                    <a:lnTo>
                      <a:pt x="34" y="1"/>
                    </a:lnTo>
                    <a:lnTo>
                      <a:pt x="36" y="4"/>
                    </a:lnTo>
                    <a:lnTo>
                      <a:pt x="34" y="6"/>
                    </a:lnTo>
                    <a:lnTo>
                      <a:pt x="34" y="9"/>
                    </a:lnTo>
                    <a:lnTo>
                      <a:pt x="32" y="12"/>
                    </a:lnTo>
                    <a:lnTo>
                      <a:pt x="29"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1" name="Freeform 148"/>
              <p:cNvSpPr>
                <a:spLocks/>
              </p:cNvSpPr>
              <p:nvPr/>
            </p:nvSpPr>
            <p:spPr bwMode="auto">
              <a:xfrm>
                <a:off x="4457" y="1645"/>
                <a:ext cx="85" cy="81"/>
              </a:xfrm>
              <a:custGeom>
                <a:avLst/>
                <a:gdLst>
                  <a:gd name="T0" fmla="*/ 19 w 85"/>
                  <a:gd name="T1" fmla="*/ 61 h 81"/>
                  <a:gd name="T2" fmla="*/ 26 w 85"/>
                  <a:gd name="T3" fmla="*/ 65 h 81"/>
                  <a:gd name="T4" fmla="*/ 32 w 85"/>
                  <a:gd name="T5" fmla="*/ 65 h 81"/>
                  <a:gd name="T6" fmla="*/ 40 w 85"/>
                  <a:gd name="T7" fmla="*/ 65 h 81"/>
                  <a:gd name="T8" fmla="*/ 51 w 85"/>
                  <a:gd name="T9" fmla="*/ 59 h 81"/>
                  <a:gd name="T10" fmla="*/ 57 w 85"/>
                  <a:gd name="T11" fmla="*/ 54 h 81"/>
                  <a:gd name="T12" fmla="*/ 59 w 85"/>
                  <a:gd name="T13" fmla="*/ 47 h 81"/>
                  <a:gd name="T14" fmla="*/ 61 w 85"/>
                  <a:gd name="T15" fmla="*/ 41 h 81"/>
                  <a:gd name="T16" fmla="*/ 61 w 85"/>
                  <a:gd name="T17" fmla="*/ 34 h 81"/>
                  <a:gd name="T18" fmla="*/ 58 w 85"/>
                  <a:gd name="T19" fmla="*/ 29 h 81"/>
                  <a:gd name="T20" fmla="*/ 50 w 85"/>
                  <a:gd name="T21" fmla="*/ 26 h 81"/>
                  <a:gd name="T22" fmla="*/ 42 w 85"/>
                  <a:gd name="T23" fmla="*/ 25 h 81"/>
                  <a:gd name="T24" fmla="*/ 38 w 85"/>
                  <a:gd name="T25" fmla="*/ 22 h 81"/>
                  <a:gd name="T26" fmla="*/ 35 w 85"/>
                  <a:gd name="T27" fmla="*/ 15 h 81"/>
                  <a:gd name="T28" fmla="*/ 36 w 85"/>
                  <a:gd name="T29" fmla="*/ 6 h 81"/>
                  <a:gd name="T30" fmla="*/ 42 w 85"/>
                  <a:gd name="T31" fmla="*/ 0 h 81"/>
                  <a:gd name="T32" fmla="*/ 47 w 85"/>
                  <a:gd name="T33" fmla="*/ 0 h 81"/>
                  <a:gd name="T34" fmla="*/ 57 w 85"/>
                  <a:gd name="T35" fmla="*/ 2 h 81"/>
                  <a:gd name="T36" fmla="*/ 67 w 85"/>
                  <a:gd name="T37" fmla="*/ 6 h 81"/>
                  <a:gd name="T38" fmla="*/ 75 w 85"/>
                  <a:gd name="T39" fmla="*/ 12 h 81"/>
                  <a:gd name="T40" fmla="*/ 79 w 85"/>
                  <a:gd name="T41" fmla="*/ 18 h 81"/>
                  <a:gd name="T42" fmla="*/ 82 w 85"/>
                  <a:gd name="T43" fmla="*/ 23 h 81"/>
                  <a:gd name="T44" fmla="*/ 83 w 85"/>
                  <a:gd name="T45" fmla="*/ 31 h 81"/>
                  <a:gd name="T46" fmla="*/ 83 w 85"/>
                  <a:gd name="T47" fmla="*/ 41 h 81"/>
                  <a:gd name="T48" fmla="*/ 81 w 85"/>
                  <a:gd name="T49" fmla="*/ 49 h 81"/>
                  <a:gd name="T50" fmla="*/ 77 w 85"/>
                  <a:gd name="T51" fmla="*/ 57 h 81"/>
                  <a:gd name="T52" fmla="*/ 70 w 85"/>
                  <a:gd name="T53" fmla="*/ 65 h 81"/>
                  <a:gd name="T54" fmla="*/ 63 w 85"/>
                  <a:gd name="T55" fmla="*/ 71 h 81"/>
                  <a:gd name="T56" fmla="*/ 55 w 85"/>
                  <a:gd name="T57" fmla="*/ 77 h 81"/>
                  <a:gd name="T58" fmla="*/ 45 w 85"/>
                  <a:gd name="T59" fmla="*/ 79 h 81"/>
                  <a:gd name="T60" fmla="*/ 34 w 85"/>
                  <a:gd name="T61" fmla="*/ 81 h 81"/>
                  <a:gd name="T62" fmla="*/ 24 w 85"/>
                  <a:gd name="T63" fmla="*/ 79 h 81"/>
                  <a:gd name="T64" fmla="*/ 16 w 85"/>
                  <a:gd name="T65" fmla="*/ 77 h 81"/>
                  <a:gd name="T66" fmla="*/ 7 w 85"/>
                  <a:gd name="T67" fmla="*/ 71 h 81"/>
                  <a:gd name="T68" fmla="*/ 2 w 85"/>
                  <a:gd name="T69" fmla="*/ 66 h 81"/>
                  <a:gd name="T70" fmla="*/ 2 w 85"/>
                  <a:gd name="T71" fmla="*/ 59 h 81"/>
                  <a:gd name="T72" fmla="*/ 6 w 85"/>
                  <a:gd name="T73" fmla="*/ 55 h 81"/>
                  <a:gd name="T74" fmla="*/ 11 w 85"/>
                  <a:gd name="T75" fmla="*/ 55 h 81"/>
                  <a:gd name="T76" fmla="*/ 15 w 85"/>
                  <a:gd name="T77" fmla="*/ 58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5" h="81">
                    <a:moveTo>
                      <a:pt x="15" y="58"/>
                    </a:moveTo>
                    <a:lnTo>
                      <a:pt x="19" y="61"/>
                    </a:lnTo>
                    <a:lnTo>
                      <a:pt x="24" y="63"/>
                    </a:lnTo>
                    <a:lnTo>
                      <a:pt x="26" y="65"/>
                    </a:lnTo>
                    <a:lnTo>
                      <a:pt x="30" y="65"/>
                    </a:lnTo>
                    <a:lnTo>
                      <a:pt x="32" y="65"/>
                    </a:lnTo>
                    <a:lnTo>
                      <a:pt x="35" y="66"/>
                    </a:lnTo>
                    <a:lnTo>
                      <a:pt x="40" y="65"/>
                    </a:lnTo>
                    <a:lnTo>
                      <a:pt x="46" y="63"/>
                    </a:lnTo>
                    <a:lnTo>
                      <a:pt x="51" y="59"/>
                    </a:lnTo>
                    <a:lnTo>
                      <a:pt x="57" y="55"/>
                    </a:lnTo>
                    <a:lnTo>
                      <a:pt x="57" y="54"/>
                    </a:lnTo>
                    <a:lnTo>
                      <a:pt x="58" y="51"/>
                    </a:lnTo>
                    <a:lnTo>
                      <a:pt x="59" y="47"/>
                    </a:lnTo>
                    <a:lnTo>
                      <a:pt x="61" y="43"/>
                    </a:lnTo>
                    <a:lnTo>
                      <a:pt x="61" y="41"/>
                    </a:lnTo>
                    <a:lnTo>
                      <a:pt x="61" y="37"/>
                    </a:lnTo>
                    <a:lnTo>
                      <a:pt x="61" y="34"/>
                    </a:lnTo>
                    <a:lnTo>
                      <a:pt x="61" y="31"/>
                    </a:lnTo>
                    <a:lnTo>
                      <a:pt x="58" y="29"/>
                    </a:lnTo>
                    <a:lnTo>
                      <a:pt x="55" y="26"/>
                    </a:lnTo>
                    <a:lnTo>
                      <a:pt x="50" y="26"/>
                    </a:lnTo>
                    <a:lnTo>
                      <a:pt x="46" y="26"/>
                    </a:lnTo>
                    <a:lnTo>
                      <a:pt x="42" y="25"/>
                    </a:lnTo>
                    <a:lnTo>
                      <a:pt x="40" y="23"/>
                    </a:lnTo>
                    <a:lnTo>
                      <a:pt x="38" y="22"/>
                    </a:lnTo>
                    <a:lnTo>
                      <a:pt x="36" y="19"/>
                    </a:lnTo>
                    <a:lnTo>
                      <a:pt x="35" y="15"/>
                    </a:lnTo>
                    <a:lnTo>
                      <a:pt x="35" y="11"/>
                    </a:lnTo>
                    <a:lnTo>
                      <a:pt x="36" y="6"/>
                    </a:lnTo>
                    <a:lnTo>
                      <a:pt x="39" y="2"/>
                    </a:lnTo>
                    <a:lnTo>
                      <a:pt x="42" y="0"/>
                    </a:lnTo>
                    <a:lnTo>
                      <a:pt x="45" y="0"/>
                    </a:lnTo>
                    <a:lnTo>
                      <a:pt x="47" y="0"/>
                    </a:lnTo>
                    <a:lnTo>
                      <a:pt x="50" y="0"/>
                    </a:lnTo>
                    <a:lnTo>
                      <a:pt x="57" y="2"/>
                    </a:lnTo>
                    <a:lnTo>
                      <a:pt x="62" y="3"/>
                    </a:lnTo>
                    <a:lnTo>
                      <a:pt x="67" y="6"/>
                    </a:lnTo>
                    <a:lnTo>
                      <a:pt x="71" y="8"/>
                    </a:lnTo>
                    <a:lnTo>
                      <a:pt x="75" y="12"/>
                    </a:lnTo>
                    <a:lnTo>
                      <a:pt x="79" y="17"/>
                    </a:lnTo>
                    <a:lnTo>
                      <a:pt x="79" y="18"/>
                    </a:lnTo>
                    <a:lnTo>
                      <a:pt x="81" y="21"/>
                    </a:lnTo>
                    <a:lnTo>
                      <a:pt x="82" y="23"/>
                    </a:lnTo>
                    <a:lnTo>
                      <a:pt x="83" y="27"/>
                    </a:lnTo>
                    <a:lnTo>
                      <a:pt x="83" y="31"/>
                    </a:lnTo>
                    <a:lnTo>
                      <a:pt x="85" y="37"/>
                    </a:lnTo>
                    <a:lnTo>
                      <a:pt x="83" y="41"/>
                    </a:lnTo>
                    <a:lnTo>
                      <a:pt x="82" y="45"/>
                    </a:lnTo>
                    <a:lnTo>
                      <a:pt x="81" y="49"/>
                    </a:lnTo>
                    <a:lnTo>
                      <a:pt x="79" y="54"/>
                    </a:lnTo>
                    <a:lnTo>
                      <a:pt x="77" y="57"/>
                    </a:lnTo>
                    <a:lnTo>
                      <a:pt x="74" y="62"/>
                    </a:lnTo>
                    <a:lnTo>
                      <a:pt x="70" y="65"/>
                    </a:lnTo>
                    <a:lnTo>
                      <a:pt x="67" y="69"/>
                    </a:lnTo>
                    <a:lnTo>
                      <a:pt x="63" y="71"/>
                    </a:lnTo>
                    <a:lnTo>
                      <a:pt x="59" y="74"/>
                    </a:lnTo>
                    <a:lnTo>
                      <a:pt x="55" y="77"/>
                    </a:lnTo>
                    <a:lnTo>
                      <a:pt x="49" y="78"/>
                    </a:lnTo>
                    <a:lnTo>
                      <a:pt x="45" y="79"/>
                    </a:lnTo>
                    <a:lnTo>
                      <a:pt x="39" y="81"/>
                    </a:lnTo>
                    <a:lnTo>
                      <a:pt x="34" y="81"/>
                    </a:lnTo>
                    <a:lnTo>
                      <a:pt x="30" y="81"/>
                    </a:lnTo>
                    <a:lnTo>
                      <a:pt x="24" y="79"/>
                    </a:lnTo>
                    <a:lnTo>
                      <a:pt x="20" y="79"/>
                    </a:lnTo>
                    <a:lnTo>
                      <a:pt x="16" y="77"/>
                    </a:lnTo>
                    <a:lnTo>
                      <a:pt x="11" y="74"/>
                    </a:lnTo>
                    <a:lnTo>
                      <a:pt x="7" y="71"/>
                    </a:lnTo>
                    <a:lnTo>
                      <a:pt x="4" y="69"/>
                    </a:lnTo>
                    <a:lnTo>
                      <a:pt x="2" y="66"/>
                    </a:lnTo>
                    <a:lnTo>
                      <a:pt x="0" y="62"/>
                    </a:lnTo>
                    <a:lnTo>
                      <a:pt x="2" y="59"/>
                    </a:lnTo>
                    <a:lnTo>
                      <a:pt x="3" y="58"/>
                    </a:lnTo>
                    <a:lnTo>
                      <a:pt x="6" y="55"/>
                    </a:lnTo>
                    <a:lnTo>
                      <a:pt x="8" y="55"/>
                    </a:lnTo>
                    <a:lnTo>
                      <a:pt x="11" y="55"/>
                    </a:lnTo>
                    <a:lnTo>
                      <a:pt x="15"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2" name="Freeform 149"/>
              <p:cNvSpPr>
                <a:spLocks/>
              </p:cNvSpPr>
              <p:nvPr/>
            </p:nvSpPr>
            <p:spPr bwMode="auto">
              <a:xfrm>
                <a:off x="4421" y="1599"/>
                <a:ext cx="39" cy="45"/>
              </a:xfrm>
              <a:custGeom>
                <a:avLst/>
                <a:gdLst>
                  <a:gd name="T0" fmla="*/ 0 w 39"/>
                  <a:gd name="T1" fmla="*/ 40 h 45"/>
                  <a:gd name="T2" fmla="*/ 0 w 39"/>
                  <a:gd name="T3" fmla="*/ 37 h 45"/>
                  <a:gd name="T4" fmla="*/ 0 w 39"/>
                  <a:gd name="T5" fmla="*/ 32 h 45"/>
                  <a:gd name="T6" fmla="*/ 0 w 39"/>
                  <a:gd name="T7" fmla="*/ 28 h 45"/>
                  <a:gd name="T8" fmla="*/ 0 w 39"/>
                  <a:gd name="T9" fmla="*/ 25 h 45"/>
                  <a:gd name="T10" fmla="*/ 2 w 39"/>
                  <a:gd name="T11" fmla="*/ 21 h 45"/>
                  <a:gd name="T12" fmla="*/ 3 w 39"/>
                  <a:gd name="T13" fmla="*/ 18 h 45"/>
                  <a:gd name="T14" fmla="*/ 4 w 39"/>
                  <a:gd name="T15" fmla="*/ 16 h 45"/>
                  <a:gd name="T16" fmla="*/ 7 w 39"/>
                  <a:gd name="T17" fmla="*/ 13 h 45"/>
                  <a:gd name="T18" fmla="*/ 8 w 39"/>
                  <a:gd name="T19" fmla="*/ 9 h 45"/>
                  <a:gd name="T20" fmla="*/ 11 w 39"/>
                  <a:gd name="T21" fmla="*/ 6 h 45"/>
                  <a:gd name="T22" fmla="*/ 14 w 39"/>
                  <a:gd name="T23" fmla="*/ 5 h 45"/>
                  <a:gd name="T24" fmla="*/ 16 w 39"/>
                  <a:gd name="T25" fmla="*/ 4 h 45"/>
                  <a:gd name="T26" fmla="*/ 19 w 39"/>
                  <a:gd name="T27" fmla="*/ 1 h 45"/>
                  <a:gd name="T28" fmla="*/ 22 w 39"/>
                  <a:gd name="T29" fmla="*/ 0 h 45"/>
                  <a:gd name="T30" fmla="*/ 26 w 39"/>
                  <a:gd name="T31" fmla="*/ 0 h 45"/>
                  <a:gd name="T32" fmla="*/ 28 w 39"/>
                  <a:gd name="T33" fmla="*/ 0 h 45"/>
                  <a:gd name="T34" fmla="*/ 34 w 39"/>
                  <a:gd name="T35" fmla="*/ 1 h 45"/>
                  <a:gd name="T36" fmla="*/ 36 w 39"/>
                  <a:gd name="T37" fmla="*/ 4 h 45"/>
                  <a:gd name="T38" fmla="*/ 39 w 39"/>
                  <a:gd name="T39" fmla="*/ 8 h 45"/>
                  <a:gd name="T40" fmla="*/ 39 w 39"/>
                  <a:gd name="T41" fmla="*/ 13 h 45"/>
                  <a:gd name="T42" fmla="*/ 39 w 39"/>
                  <a:gd name="T43" fmla="*/ 17 h 45"/>
                  <a:gd name="T44" fmla="*/ 36 w 39"/>
                  <a:gd name="T45" fmla="*/ 21 h 45"/>
                  <a:gd name="T46" fmla="*/ 32 w 39"/>
                  <a:gd name="T47" fmla="*/ 24 h 45"/>
                  <a:gd name="T48" fmla="*/ 27 w 39"/>
                  <a:gd name="T49" fmla="*/ 24 h 45"/>
                  <a:gd name="T50" fmla="*/ 24 w 39"/>
                  <a:gd name="T51" fmla="*/ 24 h 45"/>
                  <a:gd name="T52" fmla="*/ 22 w 39"/>
                  <a:gd name="T53" fmla="*/ 24 h 45"/>
                  <a:gd name="T54" fmla="*/ 19 w 39"/>
                  <a:gd name="T55" fmla="*/ 25 h 45"/>
                  <a:gd name="T56" fmla="*/ 16 w 39"/>
                  <a:gd name="T57" fmla="*/ 28 h 45"/>
                  <a:gd name="T58" fmla="*/ 14 w 39"/>
                  <a:gd name="T59" fmla="*/ 32 h 45"/>
                  <a:gd name="T60" fmla="*/ 14 w 39"/>
                  <a:gd name="T61" fmla="*/ 38 h 45"/>
                  <a:gd name="T62" fmla="*/ 11 w 39"/>
                  <a:gd name="T63" fmla="*/ 42 h 45"/>
                  <a:gd name="T64" fmla="*/ 7 w 39"/>
                  <a:gd name="T65" fmla="*/ 45 h 45"/>
                  <a:gd name="T66" fmla="*/ 3 w 39"/>
                  <a:gd name="T67" fmla="*/ 44 h 45"/>
                  <a:gd name="T68" fmla="*/ 0 w 39"/>
                  <a:gd name="T69" fmla="*/ 40 h 45"/>
                  <a:gd name="T70" fmla="*/ 0 w 39"/>
                  <a:gd name="T71" fmla="*/ 40 h 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 h="45">
                    <a:moveTo>
                      <a:pt x="0" y="40"/>
                    </a:moveTo>
                    <a:lnTo>
                      <a:pt x="0" y="37"/>
                    </a:lnTo>
                    <a:lnTo>
                      <a:pt x="0" y="32"/>
                    </a:lnTo>
                    <a:lnTo>
                      <a:pt x="0" y="28"/>
                    </a:lnTo>
                    <a:lnTo>
                      <a:pt x="0" y="25"/>
                    </a:lnTo>
                    <a:lnTo>
                      <a:pt x="2" y="21"/>
                    </a:lnTo>
                    <a:lnTo>
                      <a:pt x="3" y="18"/>
                    </a:lnTo>
                    <a:lnTo>
                      <a:pt x="4" y="16"/>
                    </a:lnTo>
                    <a:lnTo>
                      <a:pt x="7" y="13"/>
                    </a:lnTo>
                    <a:lnTo>
                      <a:pt x="8" y="9"/>
                    </a:lnTo>
                    <a:lnTo>
                      <a:pt x="11" y="6"/>
                    </a:lnTo>
                    <a:lnTo>
                      <a:pt x="14" y="5"/>
                    </a:lnTo>
                    <a:lnTo>
                      <a:pt x="16" y="4"/>
                    </a:lnTo>
                    <a:lnTo>
                      <a:pt x="19" y="1"/>
                    </a:lnTo>
                    <a:lnTo>
                      <a:pt x="22" y="0"/>
                    </a:lnTo>
                    <a:lnTo>
                      <a:pt x="26" y="0"/>
                    </a:lnTo>
                    <a:lnTo>
                      <a:pt x="28" y="0"/>
                    </a:lnTo>
                    <a:lnTo>
                      <a:pt x="34" y="1"/>
                    </a:lnTo>
                    <a:lnTo>
                      <a:pt x="36" y="4"/>
                    </a:lnTo>
                    <a:lnTo>
                      <a:pt x="39" y="8"/>
                    </a:lnTo>
                    <a:lnTo>
                      <a:pt x="39" y="13"/>
                    </a:lnTo>
                    <a:lnTo>
                      <a:pt x="39" y="17"/>
                    </a:lnTo>
                    <a:lnTo>
                      <a:pt x="36" y="21"/>
                    </a:lnTo>
                    <a:lnTo>
                      <a:pt x="32" y="24"/>
                    </a:lnTo>
                    <a:lnTo>
                      <a:pt x="27" y="24"/>
                    </a:lnTo>
                    <a:lnTo>
                      <a:pt x="24" y="24"/>
                    </a:lnTo>
                    <a:lnTo>
                      <a:pt x="22" y="24"/>
                    </a:lnTo>
                    <a:lnTo>
                      <a:pt x="19" y="25"/>
                    </a:lnTo>
                    <a:lnTo>
                      <a:pt x="16" y="28"/>
                    </a:lnTo>
                    <a:lnTo>
                      <a:pt x="14" y="32"/>
                    </a:lnTo>
                    <a:lnTo>
                      <a:pt x="14" y="38"/>
                    </a:lnTo>
                    <a:lnTo>
                      <a:pt x="11" y="42"/>
                    </a:lnTo>
                    <a:lnTo>
                      <a:pt x="7" y="45"/>
                    </a:lnTo>
                    <a:lnTo>
                      <a:pt x="3" y="44"/>
                    </a:lnTo>
                    <a:lnTo>
                      <a:pt x="0"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3" name="Freeform 150"/>
              <p:cNvSpPr>
                <a:spLocks/>
              </p:cNvSpPr>
              <p:nvPr/>
            </p:nvSpPr>
            <p:spPr bwMode="auto">
              <a:xfrm>
                <a:off x="4436" y="1545"/>
                <a:ext cx="92" cy="70"/>
              </a:xfrm>
              <a:custGeom>
                <a:avLst/>
                <a:gdLst>
                  <a:gd name="T0" fmla="*/ 8 w 92"/>
                  <a:gd name="T1" fmla="*/ 62 h 70"/>
                  <a:gd name="T2" fmla="*/ 3 w 92"/>
                  <a:gd name="T3" fmla="*/ 54 h 70"/>
                  <a:gd name="T4" fmla="*/ 0 w 92"/>
                  <a:gd name="T5" fmla="*/ 46 h 70"/>
                  <a:gd name="T6" fmla="*/ 0 w 92"/>
                  <a:gd name="T7" fmla="*/ 36 h 70"/>
                  <a:gd name="T8" fmla="*/ 1 w 92"/>
                  <a:gd name="T9" fmla="*/ 27 h 70"/>
                  <a:gd name="T10" fmla="*/ 5 w 92"/>
                  <a:gd name="T11" fmla="*/ 19 h 70"/>
                  <a:gd name="T12" fmla="*/ 11 w 92"/>
                  <a:gd name="T13" fmla="*/ 12 h 70"/>
                  <a:gd name="T14" fmla="*/ 17 w 92"/>
                  <a:gd name="T15" fmla="*/ 6 h 70"/>
                  <a:gd name="T16" fmla="*/ 24 w 92"/>
                  <a:gd name="T17" fmla="*/ 2 h 70"/>
                  <a:gd name="T18" fmla="*/ 33 w 92"/>
                  <a:gd name="T19" fmla="*/ 0 h 70"/>
                  <a:gd name="T20" fmla="*/ 43 w 92"/>
                  <a:gd name="T21" fmla="*/ 0 h 70"/>
                  <a:gd name="T22" fmla="*/ 49 w 92"/>
                  <a:gd name="T23" fmla="*/ 0 h 70"/>
                  <a:gd name="T24" fmla="*/ 57 w 92"/>
                  <a:gd name="T25" fmla="*/ 3 h 70"/>
                  <a:gd name="T26" fmla="*/ 64 w 92"/>
                  <a:gd name="T27" fmla="*/ 6 h 70"/>
                  <a:gd name="T28" fmla="*/ 72 w 92"/>
                  <a:gd name="T29" fmla="*/ 11 h 70"/>
                  <a:gd name="T30" fmla="*/ 82 w 92"/>
                  <a:gd name="T31" fmla="*/ 19 h 70"/>
                  <a:gd name="T32" fmla="*/ 87 w 92"/>
                  <a:gd name="T33" fmla="*/ 26 h 70"/>
                  <a:gd name="T34" fmla="*/ 91 w 92"/>
                  <a:gd name="T35" fmla="*/ 34 h 70"/>
                  <a:gd name="T36" fmla="*/ 91 w 92"/>
                  <a:gd name="T37" fmla="*/ 39 h 70"/>
                  <a:gd name="T38" fmla="*/ 88 w 92"/>
                  <a:gd name="T39" fmla="*/ 48 h 70"/>
                  <a:gd name="T40" fmla="*/ 80 w 92"/>
                  <a:gd name="T41" fmla="*/ 54 h 70"/>
                  <a:gd name="T42" fmla="*/ 72 w 92"/>
                  <a:gd name="T43" fmla="*/ 54 h 70"/>
                  <a:gd name="T44" fmla="*/ 67 w 92"/>
                  <a:gd name="T45" fmla="*/ 52 h 70"/>
                  <a:gd name="T46" fmla="*/ 60 w 92"/>
                  <a:gd name="T47" fmla="*/ 48 h 70"/>
                  <a:gd name="T48" fmla="*/ 56 w 92"/>
                  <a:gd name="T49" fmla="*/ 42 h 70"/>
                  <a:gd name="T50" fmla="*/ 52 w 92"/>
                  <a:gd name="T51" fmla="*/ 34 h 70"/>
                  <a:gd name="T52" fmla="*/ 48 w 92"/>
                  <a:gd name="T53" fmla="*/ 26 h 70"/>
                  <a:gd name="T54" fmla="*/ 43 w 92"/>
                  <a:gd name="T55" fmla="*/ 22 h 70"/>
                  <a:gd name="T56" fmla="*/ 35 w 92"/>
                  <a:gd name="T57" fmla="*/ 22 h 70"/>
                  <a:gd name="T58" fmla="*/ 27 w 92"/>
                  <a:gd name="T59" fmla="*/ 24 h 70"/>
                  <a:gd name="T60" fmla="*/ 19 w 92"/>
                  <a:gd name="T61" fmla="*/ 30 h 70"/>
                  <a:gd name="T62" fmla="*/ 15 w 92"/>
                  <a:gd name="T63" fmla="*/ 36 h 70"/>
                  <a:gd name="T64" fmla="*/ 16 w 92"/>
                  <a:gd name="T65" fmla="*/ 44 h 70"/>
                  <a:gd name="T66" fmla="*/ 20 w 92"/>
                  <a:gd name="T67" fmla="*/ 55 h 70"/>
                  <a:gd name="T68" fmla="*/ 23 w 92"/>
                  <a:gd name="T69" fmla="*/ 66 h 70"/>
                  <a:gd name="T70" fmla="*/ 17 w 92"/>
                  <a:gd name="T71" fmla="*/ 70 h 70"/>
                  <a:gd name="T72" fmla="*/ 12 w 92"/>
                  <a:gd name="T73" fmla="*/ 68 h 70"/>
                  <a:gd name="T74" fmla="*/ 11 w 92"/>
                  <a:gd name="T75" fmla="*/ 66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2" h="70">
                    <a:moveTo>
                      <a:pt x="11" y="66"/>
                    </a:moveTo>
                    <a:lnTo>
                      <a:pt x="8" y="62"/>
                    </a:lnTo>
                    <a:lnTo>
                      <a:pt x="5" y="58"/>
                    </a:lnTo>
                    <a:lnTo>
                      <a:pt x="3" y="54"/>
                    </a:lnTo>
                    <a:lnTo>
                      <a:pt x="1" y="50"/>
                    </a:lnTo>
                    <a:lnTo>
                      <a:pt x="0" y="46"/>
                    </a:lnTo>
                    <a:lnTo>
                      <a:pt x="0" y="40"/>
                    </a:lnTo>
                    <a:lnTo>
                      <a:pt x="0" y="36"/>
                    </a:lnTo>
                    <a:lnTo>
                      <a:pt x="1" y="31"/>
                    </a:lnTo>
                    <a:lnTo>
                      <a:pt x="1" y="27"/>
                    </a:lnTo>
                    <a:lnTo>
                      <a:pt x="4" y="23"/>
                    </a:lnTo>
                    <a:lnTo>
                      <a:pt x="5" y="19"/>
                    </a:lnTo>
                    <a:lnTo>
                      <a:pt x="9" y="16"/>
                    </a:lnTo>
                    <a:lnTo>
                      <a:pt x="11" y="12"/>
                    </a:lnTo>
                    <a:lnTo>
                      <a:pt x="13" y="8"/>
                    </a:lnTo>
                    <a:lnTo>
                      <a:pt x="17" y="6"/>
                    </a:lnTo>
                    <a:lnTo>
                      <a:pt x="21" y="4"/>
                    </a:lnTo>
                    <a:lnTo>
                      <a:pt x="24" y="2"/>
                    </a:lnTo>
                    <a:lnTo>
                      <a:pt x="29" y="0"/>
                    </a:lnTo>
                    <a:lnTo>
                      <a:pt x="33" y="0"/>
                    </a:lnTo>
                    <a:lnTo>
                      <a:pt x="39" y="0"/>
                    </a:lnTo>
                    <a:lnTo>
                      <a:pt x="43" y="0"/>
                    </a:lnTo>
                    <a:lnTo>
                      <a:pt x="45" y="0"/>
                    </a:lnTo>
                    <a:lnTo>
                      <a:pt x="49" y="0"/>
                    </a:lnTo>
                    <a:lnTo>
                      <a:pt x="53" y="3"/>
                    </a:lnTo>
                    <a:lnTo>
                      <a:pt x="57" y="3"/>
                    </a:lnTo>
                    <a:lnTo>
                      <a:pt x="60" y="4"/>
                    </a:lnTo>
                    <a:lnTo>
                      <a:pt x="64" y="6"/>
                    </a:lnTo>
                    <a:lnTo>
                      <a:pt x="67" y="8"/>
                    </a:lnTo>
                    <a:lnTo>
                      <a:pt x="72" y="11"/>
                    </a:lnTo>
                    <a:lnTo>
                      <a:pt x="80" y="16"/>
                    </a:lnTo>
                    <a:lnTo>
                      <a:pt x="82" y="19"/>
                    </a:lnTo>
                    <a:lnTo>
                      <a:pt x="84" y="22"/>
                    </a:lnTo>
                    <a:lnTo>
                      <a:pt x="87" y="26"/>
                    </a:lnTo>
                    <a:lnTo>
                      <a:pt x="90" y="30"/>
                    </a:lnTo>
                    <a:lnTo>
                      <a:pt x="91" y="34"/>
                    </a:lnTo>
                    <a:lnTo>
                      <a:pt x="92" y="36"/>
                    </a:lnTo>
                    <a:lnTo>
                      <a:pt x="91" y="39"/>
                    </a:lnTo>
                    <a:lnTo>
                      <a:pt x="91" y="43"/>
                    </a:lnTo>
                    <a:lnTo>
                      <a:pt x="88" y="48"/>
                    </a:lnTo>
                    <a:lnTo>
                      <a:pt x="83" y="52"/>
                    </a:lnTo>
                    <a:lnTo>
                      <a:pt x="80" y="54"/>
                    </a:lnTo>
                    <a:lnTo>
                      <a:pt x="78" y="54"/>
                    </a:lnTo>
                    <a:lnTo>
                      <a:pt x="72" y="54"/>
                    </a:lnTo>
                    <a:lnTo>
                      <a:pt x="70" y="54"/>
                    </a:lnTo>
                    <a:lnTo>
                      <a:pt x="67" y="52"/>
                    </a:lnTo>
                    <a:lnTo>
                      <a:pt x="63" y="52"/>
                    </a:lnTo>
                    <a:lnTo>
                      <a:pt x="60" y="48"/>
                    </a:lnTo>
                    <a:lnTo>
                      <a:pt x="59" y="47"/>
                    </a:lnTo>
                    <a:lnTo>
                      <a:pt x="56" y="42"/>
                    </a:lnTo>
                    <a:lnTo>
                      <a:pt x="55" y="38"/>
                    </a:lnTo>
                    <a:lnTo>
                      <a:pt x="52" y="34"/>
                    </a:lnTo>
                    <a:lnTo>
                      <a:pt x="51" y="30"/>
                    </a:lnTo>
                    <a:lnTo>
                      <a:pt x="48" y="26"/>
                    </a:lnTo>
                    <a:lnTo>
                      <a:pt x="45" y="23"/>
                    </a:lnTo>
                    <a:lnTo>
                      <a:pt x="43" y="22"/>
                    </a:lnTo>
                    <a:lnTo>
                      <a:pt x="40" y="22"/>
                    </a:lnTo>
                    <a:lnTo>
                      <a:pt x="35" y="22"/>
                    </a:lnTo>
                    <a:lnTo>
                      <a:pt x="31" y="23"/>
                    </a:lnTo>
                    <a:lnTo>
                      <a:pt x="27" y="24"/>
                    </a:lnTo>
                    <a:lnTo>
                      <a:pt x="23" y="27"/>
                    </a:lnTo>
                    <a:lnTo>
                      <a:pt x="19" y="30"/>
                    </a:lnTo>
                    <a:lnTo>
                      <a:pt x="16" y="34"/>
                    </a:lnTo>
                    <a:lnTo>
                      <a:pt x="15" y="36"/>
                    </a:lnTo>
                    <a:lnTo>
                      <a:pt x="15" y="40"/>
                    </a:lnTo>
                    <a:lnTo>
                      <a:pt x="16" y="44"/>
                    </a:lnTo>
                    <a:lnTo>
                      <a:pt x="19" y="50"/>
                    </a:lnTo>
                    <a:lnTo>
                      <a:pt x="20" y="55"/>
                    </a:lnTo>
                    <a:lnTo>
                      <a:pt x="23" y="60"/>
                    </a:lnTo>
                    <a:lnTo>
                      <a:pt x="23" y="66"/>
                    </a:lnTo>
                    <a:lnTo>
                      <a:pt x="20" y="70"/>
                    </a:lnTo>
                    <a:lnTo>
                      <a:pt x="17" y="70"/>
                    </a:lnTo>
                    <a:lnTo>
                      <a:pt x="15" y="70"/>
                    </a:lnTo>
                    <a:lnTo>
                      <a:pt x="12" y="68"/>
                    </a:lnTo>
                    <a:lnTo>
                      <a:pt x="11"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4" name="Freeform 151"/>
              <p:cNvSpPr>
                <a:spLocks/>
              </p:cNvSpPr>
              <p:nvPr/>
            </p:nvSpPr>
            <p:spPr bwMode="auto">
              <a:xfrm>
                <a:off x="4514" y="1561"/>
                <a:ext cx="73" cy="71"/>
              </a:xfrm>
              <a:custGeom>
                <a:avLst/>
                <a:gdLst>
                  <a:gd name="T0" fmla="*/ 6 w 73"/>
                  <a:gd name="T1" fmla="*/ 15 h 71"/>
                  <a:gd name="T2" fmla="*/ 13 w 73"/>
                  <a:gd name="T3" fmla="*/ 10 h 71"/>
                  <a:gd name="T4" fmla="*/ 21 w 73"/>
                  <a:gd name="T5" fmla="*/ 4 h 71"/>
                  <a:gd name="T6" fmla="*/ 29 w 73"/>
                  <a:gd name="T7" fmla="*/ 2 h 71"/>
                  <a:gd name="T8" fmla="*/ 38 w 73"/>
                  <a:gd name="T9" fmla="*/ 0 h 71"/>
                  <a:gd name="T10" fmla="*/ 48 w 73"/>
                  <a:gd name="T11" fmla="*/ 2 h 71"/>
                  <a:gd name="T12" fmla="*/ 56 w 73"/>
                  <a:gd name="T13" fmla="*/ 7 h 71"/>
                  <a:gd name="T14" fmla="*/ 65 w 73"/>
                  <a:gd name="T15" fmla="*/ 14 h 71"/>
                  <a:gd name="T16" fmla="*/ 72 w 73"/>
                  <a:gd name="T17" fmla="*/ 23 h 71"/>
                  <a:gd name="T18" fmla="*/ 73 w 73"/>
                  <a:gd name="T19" fmla="*/ 30 h 71"/>
                  <a:gd name="T20" fmla="*/ 72 w 73"/>
                  <a:gd name="T21" fmla="*/ 36 h 71"/>
                  <a:gd name="T22" fmla="*/ 68 w 73"/>
                  <a:gd name="T23" fmla="*/ 44 h 71"/>
                  <a:gd name="T24" fmla="*/ 64 w 73"/>
                  <a:gd name="T25" fmla="*/ 52 h 71"/>
                  <a:gd name="T26" fmla="*/ 58 w 73"/>
                  <a:gd name="T27" fmla="*/ 59 h 71"/>
                  <a:gd name="T28" fmla="*/ 50 w 73"/>
                  <a:gd name="T29" fmla="*/ 64 h 71"/>
                  <a:gd name="T30" fmla="*/ 42 w 73"/>
                  <a:gd name="T31" fmla="*/ 70 h 71"/>
                  <a:gd name="T32" fmla="*/ 36 w 73"/>
                  <a:gd name="T33" fmla="*/ 71 h 71"/>
                  <a:gd name="T34" fmla="*/ 30 w 73"/>
                  <a:gd name="T35" fmla="*/ 71 h 71"/>
                  <a:gd name="T36" fmla="*/ 26 w 73"/>
                  <a:gd name="T37" fmla="*/ 70 h 71"/>
                  <a:gd name="T38" fmla="*/ 25 w 73"/>
                  <a:gd name="T39" fmla="*/ 66 h 71"/>
                  <a:gd name="T40" fmla="*/ 29 w 73"/>
                  <a:gd name="T41" fmla="*/ 60 h 71"/>
                  <a:gd name="T42" fmla="*/ 33 w 73"/>
                  <a:gd name="T43" fmla="*/ 58 h 71"/>
                  <a:gd name="T44" fmla="*/ 38 w 73"/>
                  <a:gd name="T45" fmla="*/ 55 h 71"/>
                  <a:gd name="T46" fmla="*/ 45 w 73"/>
                  <a:gd name="T47" fmla="*/ 51 h 71"/>
                  <a:gd name="T48" fmla="*/ 52 w 73"/>
                  <a:gd name="T49" fmla="*/ 44 h 71"/>
                  <a:gd name="T50" fmla="*/ 53 w 73"/>
                  <a:gd name="T51" fmla="*/ 35 h 71"/>
                  <a:gd name="T52" fmla="*/ 48 w 73"/>
                  <a:gd name="T53" fmla="*/ 26 h 71"/>
                  <a:gd name="T54" fmla="*/ 37 w 73"/>
                  <a:gd name="T55" fmla="*/ 22 h 71"/>
                  <a:gd name="T56" fmla="*/ 26 w 73"/>
                  <a:gd name="T57" fmla="*/ 22 h 71"/>
                  <a:gd name="T58" fmla="*/ 17 w 73"/>
                  <a:gd name="T59" fmla="*/ 26 h 71"/>
                  <a:gd name="T60" fmla="*/ 9 w 73"/>
                  <a:gd name="T61" fmla="*/ 31 h 71"/>
                  <a:gd name="T62" fmla="*/ 4 w 73"/>
                  <a:gd name="T63" fmla="*/ 31 h 71"/>
                  <a:gd name="T64" fmla="*/ 1 w 73"/>
                  <a:gd name="T65" fmla="*/ 27 h 71"/>
                  <a:gd name="T66" fmla="*/ 1 w 73"/>
                  <a:gd name="T67" fmla="*/ 22 h 71"/>
                  <a:gd name="T68" fmla="*/ 2 w 73"/>
                  <a:gd name="T69" fmla="*/ 19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3" h="71">
                    <a:moveTo>
                      <a:pt x="2" y="19"/>
                    </a:moveTo>
                    <a:lnTo>
                      <a:pt x="6" y="15"/>
                    </a:lnTo>
                    <a:lnTo>
                      <a:pt x="9" y="12"/>
                    </a:lnTo>
                    <a:lnTo>
                      <a:pt x="13" y="10"/>
                    </a:lnTo>
                    <a:lnTo>
                      <a:pt x="17" y="7"/>
                    </a:lnTo>
                    <a:lnTo>
                      <a:pt x="21" y="4"/>
                    </a:lnTo>
                    <a:lnTo>
                      <a:pt x="25" y="3"/>
                    </a:lnTo>
                    <a:lnTo>
                      <a:pt x="29" y="2"/>
                    </a:lnTo>
                    <a:lnTo>
                      <a:pt x="34" y="2"/>
                    </a:lnTo>
                    <a:lnTo>
                      <a:pt x="38" y="0"/>
                    </a:lnTo>
                    <a:lnTo>
                      <a:pt x="42" y="2"/>
                    </a:lnTo>
                    <a:lnTo>
                      <a:pt x="48" y="2"/>
                    </a:lnTo>
                    <a:lnTo>
                      <a:pt x="52" y="4"/>
                    </a:lnTo>
                    <a:lnTo>
                      <a:pt x="56" y="7"/>
                    </a:lnTo>
                    <a:lnTo>
                      <a:pt x="61" y="10"/>
                    </a:lnTo>
                    <a:lnTo>
                      <a:pt x="65" y="14"/>
                    </a:lnTo>
                    <a:lnTo>
                      <a:pt x="70" y="19"/>
                    </a:lnTo>
                    <a:lnTo>
                      <a:pt x="72" y="23"/>
                    </a:lnTo>
                    <a:lnTo>
                      <a:pt x="73" y="26"/>
                    </a:lnTo>
                    <a:lnTo>
                      <a:pt x="73" y="30"/>
                    </a:lnTo>
                    <a:lnTo>
                      <a:pt x="73" y="32"/>
                    </a:lnTo>
                    <a:lnTo>
                      <a:pt x="72" y="36"/>
                    </a:lnTo>
                    <a:lnTo>
                      <a:pt x="70" y="42"/>
                    </a:lnTo>
                    <a:lnTo>
                      <a:pt x="68" y="44"/>
                    </a:lnTo>
                    <a:lnTo>
                      <a:pt x="66" y="48"/>
                    </a:lnTo>
                    <a:lnTo>
                      <a:pt x="64" y="52"/>
                    </a:lnTo>
                    <a:lnTo>
                      <a:pt x="61" y="56"/>
                    </a:lnTo>
                    <a:lnTo>
                      <a:pt x="58" y="59"/>
                    </a:lnTo>
                    <a:lnTo>
                      <a:pt x="54" y="62"/>
                    </a:lnTo>
                    <a:lnTo>
                      <a:pt x="50" y="64"/>
                    </a:lnTo>
                    <a:lnTo>
                      <a:pt x="48" y="67"/>
                    </a:lnTo>
                    <a:lnTo>
                      <a:pt x="42" y="70"/>
                    </a:lnTo>
                    <a:lnTo>
                      <a:pt x="40" y="71"/>
                    </a:lnTo>
                    <a:lnTo>
                      <a:pt x="36" y="71"/>
                    </a:lnTo>
                    <a:lnTo>
                      <a:pt x="33" y="71"/>
                    </a:lnTo>
                    <a:lnTo>
                      <a:pt x="30" y="71"/>
                    </a:lnTo>
                    <a:lnTo>
                      <a:pt x="29" y="71"/>
                    </a:lnTo>
                    <a:lnTo>
                      <a:pt x="26" y="70"/>
                    </a:lnTo>
                    <a:lnTo>
                      <a:pt x="25" y="68"/>
                    </a:lnTo>
                    <a:lnTo>
                      <a:pt x="25" y="66"/>
                    </a:lnTo>
                    <a:lnTo>
                      <a:pt x="28" y="62"/>
                    </a:lnTo>
                    <a:lnTo>
                      <a:pt x="29" y="60"/>
                    </a:lnTo>
                    <a:lnTo>
                      <a:pt x="30" y="59"/>
                    </a:lnTo>
                    <a:lnTo>
                      <a:pt x="33" y="58"/>
                    </a:lnTo>
                    <a:lnTo>
                      <a:pt x="37" y="56"/>
                    </a:lnTo>
                    <a:lnTo>
                      <a:pt x="38" y="55"/>
                    </a:lnTo>
                    <a:lnTo>
                      <a:pt x="42" y="54"/>
                    </a:lnTo>
                    <a:lnTo>
                      <a:pt x="45" y="51"/>
                    </a:lnTo>
                    <a:lnTo>
                      <a:pt x="49" y="48"/>
                    </a:lnTo>
                    <a:lnTo>
                      <a:pt x="52" y="44"/>
                    </a:lnTo>
                    <a:lnTo>
                      <a:pt x="53" y="40"/>
                    </a:lnTo>
                    <a:lnTo>
                      <a:pt x="53" y="35"/>
                    </a:lnTo>
                    <a:lnTo>
                      <a:pt x="52" y="31"/>
                    </a:lnTo>
                    <a:lnTo>
                      <a:pt x="48" y="26"/>
                    </a:lnTo>
                    <a:lnTo>
                      <a:pt x="42" y="23"/>
                    </a:lnTo>
                    <a:lnTo>
                      <a:pt x="37" y="22"/>
                    </a:lnTo>
                    <a:lnTo>
                      <a:pt x="32" y="22"/>
                    </a:lnTo>
                    <a:lnTo>
                      <a:pt x="26" y="22"/>
                    </a:lnTo>
                    <a:lnTo>
                      <a:pt x="21" y="23"/>
                    </a:lnTo>
                    <a:lnTo>
                      <a:pt x="17" y="26"/>
                    </a:lnTo>
                    <a:lnTo>
                      <a:pt x="13" y="30"/>
                    </a:lnTo>
                    <a:lnTo>
                      <a:pt x="9" y="31"/>
                    </a:lnTo>
                    <a:lnTo>
                      <a:pt x="6" y="31"/>
                    </a:lnTo>
                    <a:lnTo>
                      <a:pt x="4" y="31"/>
                    </a:lnTo>
                    <a:lnTo>
                      <a:pt x="2" y="30"/>
                    </a:lnTo>
                    <a:lnTo>
                      <a:pt x="1" y="27"/>
                    </a:lnTo>
                    <a:lnTo>
                      <a:pt x="0" y="24"/>
                    </a:lnTo>
                    <a:lnTo>
                      <a:pt x="1" y="22"/>
                    </a:lnTo>
                    <a:lnTo>
                      <a:pt x="2"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5" name="Freeform 152"/>
              <p:cNvSpPr>
                <a:spLocks/>
              </p:cNvSpPr>
              <p:nvPr/>
            </p:nvSpPr>
            <p:spPr bwMode="auto">
              <a:xfrm>
                <a:off x="4520" y="1613"/>
                <a:ext cx="79" cy="86"/>
              </a:xfrm>
              <a:custGeom>
                <a:avLst/>
                <a:gdLst>
                  <a:gd name="T0" fmla="*/ 43 w 79"/>
                  <a:gd name="T1" fmla="*/ 3 h 86"/>
                  <a:gd name="T2" fmla="*/ 51 w 79"/>
                  <a:gd name="T3" fmla="*/ 4 h 86"/>
                  <a:gd name="T4" fmla="*/ 58 w 79"/>
                  <a:gd name="T5" fmla="*/ 6 h 86"/>
                  <a:gd name="T6" fmla="*/ 64 w 79"/>
                  <a:gd name="T7" fmla="*/ 10 h 86"/>
                  <a:gd name="T8" fmla="*/ 71 w 79"/>
                  <a:gd name="T9" fmla="*/ 16 h 86"/>
                  <a:gd name="T10" fmla="*/ 75 w 79"/>
                  <a:gd name="T11" fmla="*/ 27 h 86"/>
                  <a:gd name="T12" fmla="*/ 78 w 79"/>
                  <a:gd name="T13" fmla="*/ 36 h 86"/>
                  <a:gd name="T14" fmla="*/ 79 w 79"/>
                  <a:gd name="T15" fmla="*/ 47 h 86"/>
                  <a:gd name="T16" fmla="*/ 79 w 79"/>
                  <a:gd name="T17" fmla="*/ 57 h 86"/>
                  <a:gd name="T18" fmla="*/ 76 w 79"/>
                  <a:gd name="T19" fmla="*/ 66 h 86"/>
                  <a:gd name="T20" fmla="*/ 72 w 79"/>
                  <a:gd name="T21" fmla="*/ 74 h 86"/>
                  <a:gd name="T22" fmla="*/ 66 w 79"/>
                  <a:gd name="T23" fmla="*/ 81 h 86"/>
                  <a:gd name="T24" fmla="*/ 59 w 79"/>
                  <a:gd name="T25" fmla="*/ 83 h 86"/>
                  <a:gd name="T26" fmla="*/ 52 w 79"/>
                  <a:gd name="T27" fmla="*/ 85 h 86"/>
                  <a:gd name="T28" fmla="*/ 46 w 79"/>
                  <a:gd name="T29" fmla="*/ 86 h 86"/>
                  <a:gd name="T30" fmla="*/ 39 w 79"/>
                  <a:gd name="T31" fmla="*/ 86 h 86"/>
                  <a:gd name="T32" fmla="*/ 34 w 79"/>
                  <a:gd name="T33" fmla="*/ 85 h 86"/>
                  <a:gd name="T34" fmla="*/ 27 w 79"/>
                  <a:gd name="T35" fmla="*/ 82 h 86"/>
                  <a:gd name="T36" fmla="*/ 20 w 79"/>
                  <a:gd name="T37" fmla="*/ 81 h 86"/>
                  <a:gd name="T38" fmla="*/ 14 w 79"/>
                  <a:gd name="T39" fmla="*/ 78 h 86"/>
                  <a:gd name="T40" fmla="*/ 8 w 79"/>
                  <a:gd name="T41" fmla="*/ 75 h 86"/>
                  <a:gd name="T42" fmla="*/ 3 w 79"/>
                  <a:gd name="T43" fmla="*/ 71 h 86"/>
                  <a:gd name="T44" fmla="*/ 0 w 79"/>
                  <a:gd name="T45" fmla="*/ 67 h 86"/>
                  <a:gd name="T46" fmla="*/ 3 w 79"/>
                  <a:gd name="T47" fmla="*/ 61 h 86"/>
                  <a:gd name="T48" fmla="*/ 8 w 79"/>
                  <a:gd name="T49" fmla="*/ 59 h 86"/>
                  <a:gd name="T50" fmla="*/ 14 w 79"/>
                  <a:gd name="T51" fmla="*/ 59 h 86"/>
                  <a:gd name="T52" fmla="*/ 20 w 79"/>
                  <a:gd name="T53" fmla="*/ 62 h 86"/>
                  <a:gd name="T54" fmla="*/ 30 w 79"/>
                  <a:gd name="T55" fmla="*/ 63 h 86"/>
                  <a:gd name="T56" fmla="*/ 39 w 79"/>
                  <a:gd name="T57" fmla="*/ 65 h 86"/>
                  <a:gd name="T58" fmla="*/ 48 w 79"/>
                  <a:gd name="T59" fmla="*/ 63 h 86"/>
                  <a:gd name="T60" fmla="*/ 56 w 79"/>
                  <a:gd name="T61" fmla="*/ 61 h 86"/>
                  <a:gd name="T62" fmla="*/ 59 w 79"/>
                  <a:gd name="T63" fmla="*/ 50 h 86"/>
                  <a:gd name="T64" fmla="*/ 59 w 79"/>
                  <a:gd name="T65" fmla="*/ 42 h 86"/>
                  <a:gd name="T66" fmla="*/ 59 w 79"/>
                  <a:gd name="T67" fmla="*/ 36 h 86"/>
                  <a:gd name="T68" fmla="*/ 56 w 79"/>
                  <a:gd name="T69" fmla="*/ 28 h 86"/>
                  <a:gd name="T70" fmla="*/ 54 w 79"/>
                  <a:gd name="T71" fmla="*/ 23 h 86"/>
                  <a:gd name="T72" fmla="*/ 47 w 79"/>
                  <a:gd name="T73" fmla="*/ 19 h 86"/>
                  <a:gd name="T74" fmla="*/ 39 w 79"/>
                  <a:gd name="T75" fmla="*/ 16 h 86"/>
                  <a:gd name="T76" fmla="*/ 32 w 79"/>
                  <a:gd name="T77" fmla="*/ 15 h 86"/>
                  <a:gd name="T78" fmla="*/ 24 w 79"/>
                  <a:gd name="T79" fmla="*/ 12 h 86"/>
                  <a:gd name="T80" fmla="*/ 23 w 79"/>
                  <a:gd name="T81" fmla="*/ 7 h 86"/>
                  <a:gd name="T82" fmla="*/ 27 w 79"/>
                  <a:gd name="T83" fmla="*/ 2 h 86"/>
                  <a:gd name="T84" fmla="*/ 35 w 79"/>
                  <a:gd name="T85" fmla="*/ 0 h 86"/>
                  <a:gd name="T86" fmla="*/ 39 w 79"/>
                  <a:gd name="T87" fmla="*/ 2 h 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9" h="86">
                    <a:moveTo>
                      <a:pt x="39" y="2"/>
                    </a:moveTo>
                    <a:lnTo>
                      <a:pt x="43" y="3"/>
                    </a:lnTo>
                    <a:lnTo>
                      <a:pt x="47" y="4"/>
                    </a:lnTo>
                    <a:lnTo>
                      <a:pt x="51" y="4"/>
                    </a:lnTo>
                    <a:lnTo>
                      <a:pt x="55" y="6"/>
                    </a:lnTo>
                    <a:lnTo>
                      <a:pt x="58" y="6"/>
                    </a:lnTo>
                    <a:lnTo>
                      <a:pt x="62" y="7"/>
                    </a:lnTo>
                    <a:lnTo>
                      <a:pt x="64" y="10"/>
                    </a:lnTo>
                    <a:lnTo>
                      <a:pt x="68" y="14"/>
                    </a:lnTo>
                    <a:lnTo>
                      <a:pt x="71" y="16"/>
                    </a:lnTo>
                    <a:lnTo>
                      <a:pt x="72" y="20"/>
                    </a:lnTo>
                    <a:lnTo>
                      <a:pt x="75" y="27"/>
                    </a:lnTo>
                    <a:lnTo>
                      <a:pt x="76" y="31"/>
                    </a:lnTo>
                    <a:lnTo>
                      <a:pt x="78" y="36"/>
                    </a:lnTo>
                    <a:lnTo>
                      <a:pt x="78" y="42"/>
                    </a:lnTo>
                    <a:lnTo>
                      <a:pt x="79" y="47"/>
                    </a:lnTo>
                    <a:lnTo>
                      <a:pt x="79" y="53"/>
                    </a:lnTo>
                    <a:lnTo>
                      <a:pt x="79" y="57"/>
                    </a:lnTo>
                    <a:lnTo>
                      <a:pt x="78" y="62"/>
                    </a:lnTo>
                    <a:lnTo>
                      <a:pt x="76" y="66"/>
                    </a:lnTo>
                    <a:lnTo>
                      <a:pt x="75" y="71"/>
                    </a:lnTo>
                    <a:lnTo>
                      <a:pt x="72" y="74"/>
                    </a:lnTo>
                    <a:lnTo>
                      <a:pt x="70" y="78"/>
                    </a:lnTo>
                    <a:lnTo>
                      <a:pt x="66" y="81"/>
                    </a:lnTo>
                    <a:lnTo>
                      <a:pt x="63" y="83"/>
                    </a:lnTo>
                    <a:lnTo>
                      <a:pt x="59" y="83"/>
                    </a:lnTo>
                    <a:lnTo>
                      <a:pt x="56" y="85"/>
                    </a:lnTo>
                    <a:lnTo>
                      <a:pt x="52" y="85"/>
                    </a:lnTo>
                    <a:lnTo>
                      <a:pt x="48" y="86"/>
                    </a:lnTo>
                    <a:lnTo>
                      <a:pt x="46" y="86"/>
                    </a:lnTo>
                    <a:lnTo>
                      <a:pt x="43" y="86"/>
                    </a:lnTo>
                    <a:lnTo>
                      <a:pt x="39" y="86"/>
                    </a:lnTo>
                    <a:lnTo>
                      <a:pt x="36" y="86"/>
                    </a:lnTo>
                    <a:lnTo>
                      <a:pt x="34" y="85"/>
                    </a:lnTo>
                    <a:lnTo>
                      <a:pt x="30" y="83"/>
                    </a:lnTo>
                    <a:lnTo>
                      <a:pt x="27" y="82"/>
                    </a:lnTo>
                    <a:lnTo>
                      <a:pt x="23" y="82"/>
                    </a:lnTo>
                    <a:lnTo>
                      <a:pt x="20" y="81"/>
                    </a:lnTo>
                    <a:lnTo>
                      <a:pt x="18" y="79"/>
                    </a:lnTo>
                    <a:lnTo>
                      <a:pt x="14" y="78"/>
                    </a:lnTo>
                    <a:lnTo>
                      <a:pt x="11" y="77"/>
                    </a:lnTo>
                    <a:lnTo>
                      <a:pt x="8" y="75"/>
                    </a:lnTo>
                    <a:lnTo>
                      <a:pt x="6" y="73"/>
                    </a:lnTo>
                    <a:lnTo>
                      <a:pt x="3" y="71"/>
                    </a:lnTo>
                    <a:lnTo>
                      <a:pt x="2" y="70"/>
                    </a:lnTo>
                    <a:lnTo>
                      <a:pt x="0" y="67"/>
                    </a:lnTo>
                    <a:lnTo>
                      <a:pt x="0" y="63"/>
                    </a:lnTo>
                    <a:lnTo>
                      <a:pt x="3" y="61"/>
                    </a:lnTo>
                    <a:lnTo>
                      <a:pt x="6" y="59"/>
                    </a:lnTo>
                    <a:lnTo>
                      <a:pt x="8" y="59"/>
                    </a:lnTo>
                    <a:lnTo>
                      <a:pt x="11" y="59"/>
                    </a:lnTo>
                    <a:lnTo>
                      <a:pt x="14" y="59"/>
                    </a:lnTo>
                    <a:lnTo>
                      <a:pt x="16" y="61"/>
                    </a:lnTo>
                    <a:lnTo>
                      <a:pt x="20" y="62"/>
                    </a:lnTo>
                    <a:lnTo>
                      <a:pt x="26" y="63"/>
                    </a:lnTo>
                    <a:lnTo>
                      <a:pt x="30" y="63"/>
                    </a:lnTo>
                    <a:lnTo>
                      <a:pt x="35" y="65"/>
                    </a:lnTo>
                    <a:lnTo>
                      <a:pt x="39" y="65"/>
                    </a:lnTo>
                    <a:lnTo>
                      <a:pt x="44" y="65"/>
                    </a:lnTo>
                    <a:lnTo>
                      <a:pt x="48" y="63"/>
                    </a:lnTo>
                    <a:lnTo>
                      <a:pt x="54" y="62"/>
                    </a:lnTo>
                    <a:lnTo>
                      <a:pt x="56" y="61"/>
                    </a:lnTo>
                    <a:lnTo>
                      <a:pt x="58" y="55"/>
                    </a:lnTo>
                    <a:lnTo>
                      <a:pt x="59" y="50"/>
                    </a:lnTo>
                    <a:lnTo>
                      <a:pt x="59" y="44"/>
                    </a:lnTo>
                    <a:lnTo>
                      <a:pt x="59" y="42"/>
                    </a:lnTo>
                    <a:lnTo>
                      <a:pt x="59" y="39"/>
                    </a:lnTo>
                    <a:lnTo>
                      <a:pt x="59" y="36"/>
                    </a:lnTo>
                    <a:lnTo>
                      <a:pt x="59" y="34"/>
                    </a:lnTo>
                    <a:lnTo>
                      <a:pt x="56" y="28"/>
                    </a:lnTo>
                    <a:lnTo>
                      <a:pt x="56" y="26"/>
                    </a:lnTo>
                    <a:lnTo>
                      <a:pt x="54" y="23"/>
                    </a:lnTo>
                    <a:lnTo>
                      <a:pt x="51" y="20"/>
                    </a:lnTo>
                    <a:lnTo>
                      <a:pt x="47" y="19"/>
                    </a:lnTo>
                    <a:lnTo>
                      <a:pt x="44" y="18"/>
                    </a:lnTo>
                    <a:lnTo>
                      <a:pt x="39" y="16"/>
                    </a:lnTo>
                    <a:lnTo>
                      <a:pt x="36" y="16"/>
                    </a:lnTo>
                    <a:lnTo>
                      <a:pt x="32" y="15"/>
                    </a:lnTo>
                    <a:lnTo>
                      <a:pt x="28" y="15"/>
                    </a:lnTo>
                    <a:lnTo>
                      <a:pt x="24" y="12"/>
                    </a:lnTo>
                    <a:lnTo>
                      <a:pt x="23" y="10"/>
                    </a:lnTo>
                    <a:lnTo>
                      <a:pt x="23" y="7"/>
                    </a:lnTo>
                    <a:lnTo>
                      <a:pt x="24" y="4"/>
                    </a:lnTo>
                    <a:lnTo>
                      <a:pt x="27" y="2"/>
                    </a:lnTo>
                    <a:lnTo>
                      <a:pt x="31" y="2"/>
                    </a:lnTo>
                    <a:lnTo>
                      <a:pt x="35" y="0"/>
                    </a:lnTo>
                    <a:lnTo>
                      <a:pt x="3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6" name="Freeform 153"/>
              <p:cNvSpPr>
                <a:spLocks/>
              </p:cNvSpPr>
              <p:nvPr/>
            </p:nvSpPr>
            <p:spPr bwMode="auto">
              <a:xfrm>
                <a:off x="4407" y="1515"/>
                <a:ext cx="85" cy="58"/>
              </a:xfrm>
              <a:custGeom>
                <a:avLst/>
                <a:gdLst>
                  <a:gd name="T0" fmla="*/ 72 w 85"/>
                  <a:gd name="T1" fmla="*/ 33 h 58"/>
                  <a:gd name="T2" fmla="*/ 68 w 85"/>
                  <a:gd name="T3" fmla="*/ 26 h 58"/>
                  <a:gd name="T4" fmla="*/ 61 w 85"/>
                  <a:gd name="T5" fmla="*/ 20 h 58"/>
                  <a:gd name="T6" fmla="*/ 56 w 85"/>
                  <a:gd name="T7" fmla="*/ 17 h 58"/>
                  <a:gd name="T8" fmla="*/ 50 w 85"/>
                  <a:gd name="T9" fmla="*/ 14 h 58"/>
                  <a:gd name="T10" fmla="*/ 42 w 85"/>
                  <a:gd name="T11" fmla="*/ 14 h 58"/>
                  <a:gd name="T12" fmla="*/ 36 w 85"/>
                  <a:gd name="T13" fmla="*/ 14 h 58"/>
                  <a:gd name="T14" fmla="*/ 32 w 85"/>
                  <a:gd name="T15" fmla="*/ 18 h 58"/>
                  <a:gd name="T16" fmla="*/ 29 w 85"/>
                  <a:gd name="T17" fmla="*/ 24 h 58"/>
                  <a:gd name="T18" fmla="*/ 28 w 85"/>
                  <a:gd name="T19" fmla="*/ 29 h 58"/>
                  <a:gd name="T20" fmla="*/ 28 w 85"/>
                  <a:gd name="T21" fmla="*/ 36 h 58"/>
                  <a:gd name="T22" fmla="*/ 26 w 85"/>
                  <a:gd name="T23" fmla="*/ 42 h 58"/>
                  <a:gd name="T24" fmla="*/ 25 w 85"/>
                  <a:gd name="T25" fmla="*/ 49 h 58"/>
                  <a:gd name="T26" fmla="*/ 20 w 85"/>
                  <a:gd name="T27" fmla="*/ 56 h 58"/>
                  <a:gd name="T28" fmla="*/ 10 w 85"/>
                  <a:gd name="T29" fmla="*/ 58 h 58"/>
                  <a:gd name="T30" fmla="*/ 2 w 85"/>
                  <a:gd name="T31" fmla="*/ 53 h 58"/>
                  <a:gd name="T32" fmla="*/ 0 w 85"/>
                  <a:gd name="T33" fmla="*/ 44 h 58"/>
                  <a:gd name="T34" fmla="*/ 4 w 85"/>
                  <a:gd name="T35" fmla="*/ 33 h 58"/>
                  <a:gd name="T36" fmla="*/ 9 w 85"/>
                  <a:gd name="T37" fmla="*/ 25 h 58"/>
                  <a:gd name="T38" fmla="*/ 14 w 85"/>
                  <a:gd name="T39" fmla="*/ 17 h 58"/>
                  <a:gd name="T40" fmla="*/ 21 w 85"/>
                  <a:gd name="T41" fmla="*/ 10 h 58"/>
                  <a:gd name="T42" fmla="*/ 28 w 85"/>
                  <a:gd name="T43" fmla="*/ 5 h 58"/>
                  <a:gd name="T44" fmla="*/ 36 w 85"/>
                  <a:gd name="T45" fmla="*/ 1 h 58"/>
                  <a:gd name="T46" fmla="*/ 44 w 85"/>
                  <a:gd name="T47" fmla="*/ 0 h 58"/>
                  <a:gd name="T48" fmla="*/ 53 w 85"/>
                  <a:gd name="T49" fmla="*/ 0 h 58"/>
                  <a:gd name="T50" fmla="*/ 62 w 85"/>
                  <a:gd name="T51" fmla="*/ 4 h 58"/>
                  <a:gd name="T52" fmla="*/ 69 w 85"/>
                  <a:gd name="T53" fmla="*/ 10 h 58"/>
                  <a:gd name="T54" fmla="*/ 74 w 85"/>
                  <a:gd name="T55" fmla="*/ 17 h 58"/>
                  <a:gd name="T56" fmla="*/ 81 w 85"/>
                  <a:gd name="T57" fmla="*/ 25 h 58"/>
                  <a:gd name="T58" fmla="*/ 85 w 85"/>
                  <a:gd name="T59" fmla="*/ 33 h 58"/>
                  <a:gd name="T60" fmla="*/ 80 w 85"/>
                  <a:gd name="T61" fmla="*/ 38 h 58"/>
                  <a:gd name="T62" fmla="*/ 76 w 85"/>
                  <a:gd name="T63" fmla="*/ 37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 h="58">
                    <a:moveTo>
                      <a:pt x="76" y="37"/>
                    </a:moveTo>
                    <a:lnTo>
                      <a:pt x="72" y="33"/>
                    </a:lnTo>
                    <a:lnTo>
                      <a:pt x="70" y="30"/>
                    </a:lnTo>
                    <a:lnTo>
                      <a:pt x="68" y="26"/>
                    </a:lnTo>
                    <a:lnTo>
                      <a:pt x="65" y="24"/>
                    </a:lnTo>
                    <a:lnTo>
                      <a:pt x="61" y="20"/>
                    </a:lnTo>
                    <a:lnTo>
                      <a:pt x="58" y="17"/>
                    </a:lnTo>
                    <a:lnTo>
                      <a:pt x="56" y="17"/>
                    </a:lnTo>
                    <a:lnTo>
                      <a:pt x="53" y="16"/>
                    </a:lnTo>
                    <a:lnTo>
                      <a:pt x="50" y="14"/>
                    </a:lnTo>
                    <a:lnTo>
                      <a:pt x="48" y="14"/>
                    </a:lnTo>
                    <a:lnTo>
                      <a:pt x="42" y="14"/>
                    </a:lnTo>
                    <a:lnTo>
                      <a:pt x="38" y="14"/>
                    </a:lnTo>
                    <a:lnTo>
                      <a:pt x="36" y="14"/>
                    </a:lnTo>
                    <a:lnTo>
                      <a:pt x="34" y="17"/>
                    </a:lnTo>
                    <a:lnTo>
                      <a:pt x="32" y="18"/>
                    </a:lnTo>
                    <a:lnTo>
                      <a:pt x="30" y="21"/>
                    </a:lnTo>
                    <a:lnTo>
                      <a:pt x="29" y="24"/>
                    </a:lnTo>
                    <a:lnTo>
                      <a:pt x="29" y="26"/>
                    </a:lnTo>
                    <a:lnTo>
                      <a:pt x="28" y="29"/>
                    </a:lnTo>
                    <a:lnTo>
                      <a:pt x="28" y="33"/>
                    </a:lnTo>
                    <a:lnTo>
                      <a:pt x="28" y="36"/>
                    </a:lnTo>
                    <a:lnTo>
                      <a:pt x="28" y="40"/>
                    </a:lnTo>
                    <a:lnTo>
                      <a:pt x="26" y="42"/>
                    </a:lnTo>
                    <a:lnTo>
                      <a:pt x="26" y="46"/>
                    </a:lnTo>
                    <a:lnTo>
                      <a:pt x="25" y="49"/>
                    </a:lnTo>
                    <a:lnTo>
                      <a:pt x="25" y="52"/>
                    </a:lnTo>
                    <a:lnTo>
                      <a:pt x="20" y="56"/>
                    </a:lnTo>
                    <a:lnTo>
                      <a:pt x="16" y="58"/>
                    </a:lnTo>
                    <a:lnTo>
                      <a:pt x="10" y="58"/>
                    </a:lnTo>
                    <a:lnTo>
                      <a:pt x="6" y="56"/>
                    </a:lnTo>
                    <a:lnTo>
                      <a:pt x="2" y="53"/>
                    </a:lnTo>
                    <a:lnTo>
                      <a:pt x="0" y="49"/>
                    </a:lnTo>
                    <a:lnTo>
                      <a:pt x="0" y="44"/>
                    </a:lnTo>
                    <a:lnTo>
                      <a:pt x="1" y="38"/>
                    </a:lnTo>
                    <a:lnTo>
                      <a:pt x="4" y="33"/>
                    </a:lnTo>
                    <a:lnTo>
                      <a:pt x="6" y="29"/>
                    </a:lnTo>
                    <a:lnTo>
                      <a:pt x="9" y="25"/>
                    </a:lnTo>
                    <a:lnTo>
                      <a:pt x="12" y="21"/>
                    </a:lnTo>
                    <a:lnTo>
                      <a:pt x="14" y="17"/>
                    </a:lnTo>
                    <a:lnTo>
                      <a:pt x="18" y="14"/>
                    </a:lnTo>
                    <a:lnTo>
                      <a:pt x="21" y="10"/>
                    </a:lnTo>
                    <a:lnTo>
                      <a:pt x="25" y="8"/>
                    </a:lnTo>
                    <a:lnTo>
                      <a:pt x="28" y="5"/>
                    </a:lnTo>
                    <a:lnTo>
                      <a:pt x="32" y="4"/>
                    </a:lnTo>
                    <a:lnTo>
                      <a:pt x="36" y="1"/>
                    </a:lnTo>
                    <a:lnTo>
                      <a:pt x="41" y="1"/>
                    </a:lnTo>
                    <a:lnTo>
                      <a:pt x="44" y="0"/>
                    </a:lnTo>
                    <a:lnTo>
                      <a:pt x="48" y="0"/>
                    </a:lnTo>
                    <a:lnTo>
                      <a:pt x="53" y="0"/>
                    </a:lnTo>
                    <a:lnTo>
                      <a:pt x="57" y="2"/>
                    </a:lnTo>
                    <a:lnTo>
                      <a:pt x="62" y="4"/>
                    </a:lnTo>
                    <a:lnTo>
                      <a:pt x="66" y="6"/>
                    </a:lnTo>
                    <a:lnTo>
                      <a:pt x="69" y="10"/>
                    </a:lnTo>
                    <a:lnTo>
                      <a:pt x="72" y="13"/>
                    </a:lnTo>
                    <a:lnTo>
                      <a:pt x="74" y="17"/>
                    </a:lnTo>
                    <a:lnTo>
                      <a:pt x="77" y="21"/>
                    </a:lnTo>
                    <a:lnTo>
                      <a:pt x="81" y="25"/>
                    </a:lnTo>
                    <a:lnTo>
                      <a:pt x="84" y="29"/>
                    </a:lnTo>
                    <a:lnTo>
                      <a:pt x="85" y="33"/>
                    </a:lnTo>
                    <a:lnTo>
                      <a:pt x="84" y="37"/>
                    </a:lnTo>
                    <a:lnTo>
                      <a:pt x="80" y="38"/>
                    </a:lnTo>
                    <a:lnTo>
                      <a:pt x="76"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7" name="Freeform 154"/>
              <p:cNvSpPr>
                <a:spLocks/>
              </p:cNvSpPr>
              <p:nvPr/>
            </p:nvSpPr>
            <p:spPr bwMode="auto">
              <a:xfrm>
                <a:off x="4377" y="1557"/>
                <a:ext cx="60" cy="79"/>
              </a:xfrm>
              <a:custGeom>
                <a:avLst/>
                <a:gdLst>
                  <a:gd name="T0" fmla="*/ 38 w 60"/>
                  <a:gd name="T1" fmla="*/ 16 h 79"/>
                  <a:gd name="T2" fmla="*/ 28 w 60"/>
                  <a:gd name="T3" fmla="*/ 19 h 79"/>
                  <a:gd name="T4" fmla="*/ 20 w 60"/>
                  <a:gd name="T5" fmla="*/ 24 h 79"/>
                  <a:gd name="T6" fmla="*/ 15 w 60"/>
                  <a:gd name="T7" fmla="*/ 31 h 79"/>
                  <a:gd name="T8" fmla="*/ 14 w 60"/>
                  <a:gd name="T9" fmla="*/ 39 h 79"/>
                  <a:gd name="T10" fmla="*/ 20 w 60"/>
                  <a:gd name="T11" fmla="*/ 46 h 79"/>
                  <a:gd name="T12" fmla="*/ 30 w 60"/>
                  <a:gd name="T13" fmla="*/ 50 h 79"/>
                  <a:gd name="T14" fmla="*/ 35 w 60"/>
                  <a:gd name="T15" fmla="*/ 52 h 79"/>
                  <a:gd name="T16" fmla="*/ 42 w 60"/>
                  <a:gd name="T17" fmla="*/ 54 h 79"/>
                  <a:gd name="T18" fmla="*/ 47 w 60"/>
                  <a:gd name="T19" fmla="*/ 55 h 79"/>
                  <a:gd name="T20" fmla="*/ 55 w 60"/>
                  <a:gd name="T21" fmla="*/ 56 h 79"/>
                  <a:gd name="T22" fmla="*/ 60 w 60"/>
                  <a:gd name="T23" fmla="*/ 63 h 79"/>
                  <a:gd name="T24" fmla="*/ 60 w 60"/>
                  <a:gd name="T25" fmla="*/ 71 h 79"/>
                  <a:gd name="T26" fmla="*/ 54 w 60"/>
                  <a:gd name="T27" fmla="*/ 79 h 79"/>
                  <a:gd name="T28" fmla="*/ 44 w 60"/>
                  <a:gd name="T29" fmla="*/ 79 h 79"/>
                  <a:gd name="T30" fmla="*/ 34 w 60"/>
                  <a:gd name="T31" fmla="*/ 75 h 79"/>
                  <a:gd name="T32" fmla="*/ 24 w 60"/>
                  <a:gd name="T33" fmla="*/ 71 h 79"/>
                  <a:gd name="T34" fmla="*/ 16 w 60"/>
                  <a:gd name="T35" fmla="*/ 66 h 79"/>
                  <a:gd name="T36" fmla="*/ 10 w 60"/>
                  <a:gd name="T37" fmla="*/ 58 h 79"/>
                  <a:gd name="T38" fmla="*/ 4 w 60"/>
                  <a:gd name="T39" fmla="*/ 51 h 79"/>
                  <a:gd name="T40" fmla="*/ 0 w 60"/>
                  <a:gd name="T41" fmla="*/ 42 h 79"/>
                  <a:gd name="T42" fmla="*/ 0 w 60"/>
                  <a:gd name="T43" fmla="*/ 34 h 79"/>
                  <a:gd name="T44" fmla="*/ 2 w 60"/>
                  <a:gd name="T45" fmla="*/ 26 h 79"/>
                  <a:gd name="T46" fmla="*/ 4 w 60"/>
                  <a:gd name="T47" fmla="*/ 19 h 79"/>
                  <a:gd name="T48" fmla="*/ 10 w 60"/>
                  <a:gd name="T49" fmla="*/ 11 h 79"/>
                  <a:gd name="T50" fmla="*/ 18 w 60"/>
                  <a:gd name="T51" fmla="*/ 6 h 79"/>
                  <a:gd name="T52" fmla="*/ 24 w 60"/>
                  <a:gd name="T53" fmla="*/ 3 h 79"/>
                  <a:gd name="T54" fmla="*/ 31 w 60"/>
                  <a:gd name="T55" fmla="*/ 2 h 79"/>
                  <a:gd name="T56" fmla="*/ 38 w 60"/>
                  <a:gd name="T57" fmla="*/ 0 h 79"/>
                  <a:gd name="T58" fmla="*/ 44 w 60"/>
                  <a:gd name="T59" fmla="*/ 0 h 79"/>
                  <a:gd name="T60" fmla="*/ 48 w 60"/>
                  <a:gd name="T61" fmla="*/ 6 h 79"/>
                  <a:gd name="T62" fmla="*/ 48 w 60"/>
                  <a:gd name="T63" fmla="*/ 11 h 79"/>
                  <a:gd name="T64" fmla="*/ 44 w 60"/>
                  <a:gd name="T65" fmla="*/ 15 h 79"/>
                  <a:gd name="T66" fmla="*/ 42 w 60"/>
                  <a:gd name="T67" fmla="*/ 16 h 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0" h="79">
                    <a:moveTo>
                      <a:pt x="42" y="16"/>
                    </a:moveTo>
                    <a:lnTo>
                      <a:pt x="38" y="16"/>
                    </a:lnTo>
                    <a:lnTo>
                      <a:pt x="32" y="18"/>
                    </a:lnTo>
                    <a:lnTo>
                      <a:pt x="28" y="19"/>
                    </a:lnTo>
                    <a:lnTo>
                      <a:pt x="24" y="22"/>
                    </a:lnTo>
                    <a:lnTo>
                      <a:pt x="20" y="24"/>
                    </a:lnTo>
                    <a:lnTo>
                      <a:pt x="18" y="27"/>
                    </a:lnTo>
                    <a:lnTo>
                      <a:pt x="15" y="31"/>
                    </a:lnTo>
                    <a:lnTo>
                      <a:pt x="14" y="35"/>
                    </a:lnTo>
                    <a:lnTo>
                      <a:pt x="14" y="39"/>
                    </a:lnTo>
                    <a:lnTo>
                      <a:pt x="16" y="42"/>
                    </a:lnTo>
                    <a:lnTo>
                      <a:pt x="20" y="46"/>
                    </a:lnTo>
                    <a:lnTo>
                      <a:pt x="27" y="50"/>
                    </a:lnTo>
                    <a:lnTo>
                      <a:pt x="30" y="50"/>
                    </a:lnTo>
                    <a:lnTo>
                      <a:pt x="32" y="51"/>
                    </a:lnTo>
                    <a:lnTo>
                      <a:pt x="35" y="52"/>
                    </a:lnTo>
                    <a:lnTo>
                      <a:pt x="39" y="54"/>
                    </a:lnTo>
                    <a:lnTo>
                      <a:pt x="42" y="54"/>
                    </a:lnTo>
                    <a:lnTo>
                      <a:pt x="44" y="55"/>
                    </a:lnTo>
                    <a:lnTo>
                      <a:pt x="47" y="55"/>
                    </a:lnTo>
                    <a:lnTo>
                      <a:pt x="50" y="55"/>
                    </a:lnTo>
                    <a:lnTo>
                      <a:pt x="55" y="56"/>
                    </a:lnTo>
                    <a:lnTo>
                      <a:pt x="59" y="59"/>
                    </a:lnTo>
                    <a:lnTo>
                      <a:pt x="60" y="63"/>
                    </a:lnTo>
                    <a:lnTo>
                      <a:pt x="60" y="67"/>
                    </a:lnTo>
                    <a:lnTo>
                      <a:pt x="60" y="71"/>
                    </a:lnTo>
                    <a:lnTo>
                      <a:pt x="58" y="75"/>
                    </a:lnTo>
                    <a:lnTo>
                      <a:pt x="54" y="79"/>
                    </a:lnTo>
                    <a:lnTo>
                      <a:pt x="50" y="79"/>
                    </a:lnTo>
                    <a:lnTo>
                      <a:pt x="44" y="79"/>
                    </a:lnTo>
                    <a:lnTo>
                      <a:pt x="39" y="76"/>
                    </a:lnTo>
                    <a:lnTo>
                      <a:pt x="34" y="75"/>
                    </a:lnTo>
                    <a:lnTo>
                      <a:pt x="30" y="74"/>
                    </a:lnTo>
                    <a:lnTo>
                      <a:pt x="24" y="71"/>
                    </a:lnTo>
                    <a:lnTo>
                      <a:pt x="20" y="68"/>
                    </a:lnTo>
                    <a:lnTo>
                      <a:pt x="16" y="66"/>
                    </a:lnTo>
                    <a:lnTo>
                      <a:pt x="14" y="63"/>
                    </a:lnTo>
                    <a:lnTo>
                      <a:pt x="10" y="58"/>
                    </a:lnTo>
                    <a:lnTo>
                      <a:pt x="7" y="55"/>
                    </a:lnTo>
                    <a:lnTo>
                      <a:pt x="4" y="51"/>
                    </a:lnTo>
                    <a:lnTo>
                      <a:pt x="2" y="47"/>
                    </a:lnTo>
                    <a:lnTo>
                      <a:pt x="0" y="42"/>
                    </a:lnTo>
                    <a:lnTo>
                      <a:pt x="0" y="38"/>
                    </a:lnTo>
                    <a:lnTo>
                      <a:pt x="0" y="34"/>
                    </a:lnTo>
                    <a:lnTo>
                      <a:pt x="2" y="30"/>
                    </a:lnTo>
                    <a:lnTo>
                      <a:pt x="2" y="26"/>
                    </a:lnTo>
                    <a:lnTo>
                      <a:pt x="3" y="22"/>
                    </a:lnTo>
                    <a:lnTo>
                      <a:pt x="4" y="19"/>
                    </a:lnTo>
                    <a:lnTo>
                      <a:pt x="7" y="16"/>
                    </a:lnTo>
                    <a:lnTo>
                      <a:pt x="10" y="11"/>
                    </a:lnTo>
                    <a:lnTo>
                      <a:pt x="15" y="8"/>
                    </a:lnTo>
                    <a:lnTo>
                      <a:pt x="18" y="6"/>
                    </a:lnTo>
                    <a:lnTo>
                      <a:pt x="20" y="4"/>
                    </a:lnTo>
                    <a:lnTo>
                      <a:pt x="24" y="3"/>
                    </a:lnTo>
                    <a:lnTo>
                      <a:pt x="27" y="3"/>
                    </a:lnTo>
                    <a:lnTo>
                      <a:pt x="31" y="2"/>
                    </a:lnTo>
                    <a:lnTo>
                      <a:pt x="34" y="0"/>
                    </a:lnTo>
                    <a:lnTo>
                      <a:pt x="38" y="0"/>
                    </a:lnTo>
                    <a:lnTo>
                      <a:pt x="42" y="0"/>
                    </a:lnTo>
                    <a:lnTo>
                      <a:pt x="44" y="0"/>
                    </a:lnTo>
                    <a:lnTo>
                      <a:pt x="47" y="3"/>
                    </a:lnTo>
                    <a:lnTo>
                      <a:pt x="48" y="6"/>
                    </a:lnTo>
                    <a:lnTo>
                      <a:pt x="50" y="8"/>
                    </a:lnTo>
                    <a:lnTo>
                      <a:pt x="48" y="11"/>
                    </a:lnTo>
                    <a:lnTo>
                      <a:pt x="47" y="14"/>
                    </a:lnTo>
                    <a:lnTo>
                      <a:pt x="44" y="15"/>
                    </a:lnTo>
                    <a:lnTo>
                      <a:pt x="4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8" name="Freeform 155"/>
              <p:cNvSpPr>
                <a:spLocks/>
              </p:cNvSpPr>
              <p:nvPr/>
            </p:nvSpPr>
            <p:spPr bwMode="auto">
              <a:xfrm>
                <a:off x="4448" y="1712"/>
                <a:ext cx="28" cy="104"/>
              </a:xfrm>
              <a:custGeom>
                <a:avLst/>
                <a:gdLst>
                  <a:gd name="T0" fmla="*/ 23 w 28"/>
                  <a:gd name="T1" fmla="*/ 8 h 104"/>
                  <a:gd name="T2" fmla="*/ 23 w 28"/>
                  <a:gd name="T3" fmla="*/ 15 h 104"/>
                  <a:gd name="T4" fmla="*/ 24 w 28"/>
                  <a:gd name="T5" fmla="*/ 20 h 104"/>
                  <a:gd name="T6" fmla="*/ 25 w 28"/>
                  <a:gd name="T7" fmla="*/ 26 h 104"/>
                  <a:gd name="T8" fmla="*/ 25 w 28"/>
                  <a:gd name="T9" fmla="*/ 32 h 104"/>
                  <a:gd name="T10" fmla="*/ 27 w 28"/>
                  <a:gd name="T11" fmla="*/ 38 h 104"/>
                  <a:gd name="T12" fmla="*/ 27 w 28"/>
                  <a:gd name="T13" fmla="*/ 43 h 104"/>
                  <a:gd name="T14" fmla="*/ 28 w 28"/>
                  <a:gd name="T15" fmla="*/ 48 h 104"/>
                  <a:gd name="T16" fmla="*/ 28 w 28"/>
                  <a:gd name="T17" fmla="*/ 54 h 104"/>
                  <a:gd name="T18" fmla="*/ 28 w 28"/>
                  <a:gd name="T19" fmla="*/ 59 h 104"/>
                  <a:gd name="T20" fmla="*/ 28 w 28"/>
                  <a:gd name="T21" fmla="*/ 63 h 104"/>
                  <a:gd name="T22" fmla="*/ 28 w 28"/>
                  <a:gd name="T23" fmla="*/ 68 h 104"/>
                  <a:gd name="T24" fmla="*/ 28 w 28"/>
                  <a:gd name="T25" fmla="*/ 75 h 104"/>
                  <a:gd name="T26" fmla="*/ 27 w 28"/>
                  <a:gd name="T27" fmla="*/ 80 h 104"/>
                  <a:gd name="T28" fmla="*/ 25 w 28"/>
                  <a:gd name="T29" fmla="*/ 86 h 104"/>
                  <a:gd name="T30" fmla="*/ 24 w 28"/>
                  <a:gd name="T31" fmla="*/ 92 h 104"/>
                  <a:gd name="T32" fmla="*/ 23 w 28"/>
                  <a:gd name="T33" fmla="*/ 99 h 104"/>
                  <a:gd name="T34" fmla="*/ 19 w 28"/>
                  <a:gd name="T35" fmla="*/ 103 h 104"/>
                  <a:gd name="T36" fmla="*/ 15 w 28"/>
                  <a:gd name="T37" fmla="*/ 104 h 104"/>
                  <a:gd name="T38" fmla="*/ 11 w 28"/>
                  <a:gd name="T39" fmla="*/ 104 h 104"/>
                  <a:gd name="T40" fmla="*/ 7 w 28"/>
                  <a:gd name="T41" fmla="*/ 104 h 104"/>
                  <a:gd name="T42" fmla="*/ 3 w 28"/>
                  <a:gd name="T43" fmla="*/ 102 h 104"/>
                  <a:gd name="T44" fmla="*/ 0 w 28"/>
                  <a:gd name="T45" fmla="*/ 99 h 104"/>
                  <a:gd name="T46" fmla="*/ 0 w 28"/>
                  <a:gd name="T47" fmla="*/ 94 h 104"/>
                  <a:gd name="T48" fmla="*/ 0 w 28"/>
                  <a:gd name="T49" fmla="*/ 90 h 104"/>
                  <a:gd name="T50" fmla="*/ 1 w 28"/>
                  <a:gd name="T51" fmla="*/ 84 h 104"/>
                  <a:gd name="T52" fmla="*/ 4 w 28"/>
                  <a:gd name="T53" fmla="*/ 79 h 104"/>
                  <a:gd name="T54" fmla="*/ 5 w 28"/>
                  <a:gd name="T55" fmla="*/ 74 h 104"/>
                  <a:gd name="T56" fmla="*/ 7 w 28"/>
                  <a:gd name="T57" fmla="*/ 68 h 104"/>
                  <a:gd name="T58" fmla="*/ 8 w 28"/>
                  <a:gd name="T59" fmla="*/ 63 h 104"/>
                  <a:gd name="T60" fmla="*/ 9 w 28"/>
                  <a:gd name="T61" fmla="*/ 59 h 104"/>
                  <a:gd name="T62" fmla="*/ 9 w 28"/>
                  <a:gd name="T63" fmla="*/ 54 h 104"/>
                  <a:gd name="T64" fmla="*/ 9 w 28"/>
                  <a:gd name="T65" fmla="*/ 50 h 104"/>
                  <a:gd name="T66" fmla="*/ 9 w 28"/>
                  <a:gd name="T67" fmla="*/ 46 h 104"/>
                  <a:gd name="T68" fmla="*/ 9 w 28"/>
                  <a:gd name="T69" fmla="*/ 40 h 104"/>
                  <a:gd name="T70" fmla="*/ 9 w 28"/>
                  <a:gd name="T71" fmla="*/ 35 h 104"/>
                  <a:gd name="T72" fmla="*/ 9 w 28"/>
                  <a:gd name="T73" fmla="*/ 31 h 104"/>
                  <a:gd name="T74" fmla="*/ 9 w 28"/>
                  <a:gd name="T75" fmla="*/ 26 h 104"/>
                  <a:gd name="T76" fmla="*/ 9 w 28"/>
                  <a:gd name="T77" fmla="*/ 20 h 104"/>
                  <a:gd name="T78" fmla="*/ 8 w 28"/>
                  <a:gd name="T79" fmla="*/ 15 h 104"/>
                  <a:gd name="T80" fmla="*/ 8 w 28"/>
                  <a:gd name="T81" fmla="*/ 10 h 104"/>
                  <a:gd name="T82" fmla="*/ 8 w 28"/>
                  <a:gd name="T83" fmla="*/ 6 h 104"/>
                  <a:gd name="T84" fmla="*/ 11 w 28"/>
                  <a:gd name="T85" fmla="*/ 3 h 104"/>
                  <a:gd name="T86" fmla="*/ 12 w 28"/>
                  <a:gd name="T87" fmla="*/ 2 h 104"/>
                  <a:gd name="T88" fmla="*/ 16 w 28"/>
                  <a:gd name="T89" fmla="*/ 2 h 104"/>
                  <a:gd name="T90" fmla="*/ 17 w 28"/>
                  <a:gd name="T91" fmla="*/ 0 h 104"/>
                  <a:gd name="T92" fmla="*/ 20 w 28"/>
                  <a:gd name="T93" fmla="*/ 2 h 104"/>
                  <a:gd name="T94" fmla="*/ 23 w 28"/>
                  <a:gd name="T95" fmla="*/ 4 h 104"/>
                  <a:gd name="T96" fmla="*/ 23 w 28"/>
                  <a:gd name="T97" fmla="*/ 8 h 104"/>
                  <a:gd name="T98" fmla="*/ 23 w 28"/>
                  <a:gd name="T99" fmla="*/ 8 h 10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8" h="104">
                    <a:moveTo>
                      <a:pt x="23" y="8"/>
                    </a:moveTo>
                    <a:lnTo>
                      <a:pt x="23" y="15"/>
                    </a:lnTo>
                    <a:lnTo>
                      <a:pt x="24" y="20"/>
                    </a:lnTo>
                    <a:lnTo>
                      <a:pt x="25" y="26"/>
                    </a:lnTo>
                    <a:lnTo>
                      <a:pt x="25" y="32"/>
                    </a:lnTo>
                    <a:lnTo>
                      <a:pt x="27" y="38"/>
                    </a:lnTo>
                    <a:lnTo>
                      <a:pt x="27" y="43"/>
                    </a:lnTo>
                    <a:lnTo>
                      <a:pt x="28" y="48"/>
                    </a:lnTo>
                    <a:lnTo>
                      <a:pt x="28" y="54"/>
                    </a:lnTo>
                    <a:lnTo>
                      <a:pt x="28" y="59"/>
                    </a:lnTo>
                    <a:lnTo>
                      <a:pt x="28" y="63"/>
                    </a:lnTo>
                    <a:lnTo>
                      <a:pt x="28" y="68"/>
                    </a:lnTo>
                    <a:lnTo>
                      <a:pt x="28" y="75"/>
                    </a:lnTo>
                    <a:lnTo>
                      <a:pt x="27" y="80"/>
                    </a:lnTo>
                    <a:lnTo>
                      <a:pt x="25" y="86"/>
                    </a:lnTo>
                    <a:lnTo>
                      <a:pt x="24" y="92"/>
                    </a:lnTo>
                    <a:lnTo>
                      <a:pt x="23" y="99"/>
                    </a:lnTo>
                    <a:lnTo>
                      <a:pt x="19" y="103"/>
                    </a:lnTo>
                    <a:lnTo>
                      <a:pt x="15" y="104"/>
                    </a:lnTo>
                    <a:lnTo>
                      <a:pt x="11" y="104"/>
                    </a:lnTo>
                    <a:lnTo>
                      <a:pt x="7" y="104"/>
                    </a:lnTo>
                    <a:lnTo>
                      <a:pt x="3" y="102"/>
                    </a:lnTo>
                    <a:lnTo>
                      <a:pt x="0" y="99"/>
                    </a:lnTo>
                    <a:lnTo>
                      <a:pt x="0" y="94"/>
                    </a:lnTo>
                    <a:lnTo>
                      <a:pt x="0" y="90"/>
                    </a:lnTo>
                    <a:lnTo>
                      <a:pt x="1" y="84"/>
                    </a:lnTo>
                    <a:lnTo>
                      <a:pt x="4" y="79"/>
                    </a:lnTo>
                    <a:lnTo>
                      <a:pt x="5" y="74"/>
                    </a:lnTo>
                    <a:lnTo>
                      <a:pt x="7" y="68"/>
                    </a:lnTo>
                    <a:lnTo>
                      <a:pt x="8" y="63"/>
                    </a:lnTo>
                    <a:lnTo>
                      <a:pt x="9" y="59"/>
                    </a:lnTo>
                    <a:lnTo>
                      <a:pt x="9" y="54"/>
                    </a:lnTo>
                    <a:lnTo>
                      <a:pt x="9" y="50"/>
                    </a:lnTo>
                    <a:lnTo>
                      <a:pt x="9" y="46"/>
                    </a:lnTo>
                    <a:lnTo>
                      <a:pt x="9" y="40"/>
                    </a:lnTo>
                    <a:lnTo>
                      <a:pt x="9" y="35"/>
                    </a:lnTo>
                    <a:lnTo>
                      <a:pt x="9" y="31"/>
                    </a:lnTo>
                    <a:lnTo>
                      <a:pt x="9" y="26"/>
                    </a:lnTo>
                    <a:lnTo>
                      <a:pt x="9" y="20"/>
                    </a:lnTo>
                    <a:lnTo>
                      <a:pt x="8" y="15"/>
                    </a:lnTo>
                    <a:lnTo>
                      <a:pt x="8" y="10"/>
                    </a:lnTo>
                    <a:lnTo>
                      <a:pt x="8" y="6"/>
                    </a:lnTo>
                    <a:lnTo>
                      <a:pt x="11" y="3"/>
                    </a:lnTo>
                    <a:lnTo>
                      <a:pt x="12" y="2"/>
                    </a:lnTo>
                    <a:lnTo>
                      <a:pt x="16" y="2"/>
                    </a:lnTo>
                    <a:lnTo>
                      <a:pt x="17" y="0"/>
                    </a:lnTo>
                    <a:lnTo>
                      <a:pt x="20" y="2"/>
                    </a:lnTo>
                    <a:lnTo>
                      <a:pt x="23" y="4"/>
                    </a:lnTo>
                    <a:lnTo>
                      <a:pt x="2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19" name="Freeform 156"/>
              <p:cNvSpPr>
                <a:spLocks/>
              </p:cNvSpPr>
              <p:nvPr/>
            </p:nvSpPr>
            <p:spPr bwMode="auto">
              <a:xfrm>
                <a:off x="4518" y="1742"/>
                <a:ext cx="58" cy="193"/>
              </a:xfrm>
              <a:custGeom>
                <a:avLst/>
                <a:gdLst>
                  <a:gd name="T0" fmla="*/ 10 w 58"/>
                  <a:gd name="T1" fmla="*/ 12 h 193"/>
                  <a:gd name="T2" fmla="*/ 10 w 58"/>
                  <a:gd name="T3" fmla="*/ 24 h 193"/>
                  <a:gd name="T4" fmla="*/ 12 w 58"/>
                  <a:gd name="T5" fmla="*/ 33 h 193"/>
                  <a:gd name="T6" fmla="*/ 13 w 58"/>
                  <a:gd name="T7" fmla="*/ 44 h 193"/>
                  <a:gd name="T8" fmla="*/ 16 w 58"/>
                  <a:gd name="T9" fmla="*/ 54 h 193"/>
                  <a:gd name="T10" fmla="*/ 18 w 58"/>
                  <a:gd name="T11" fmla="*/ 64 h 193"/>
                  <a:gd name="T12" fmla="*/ 22 w 58"/>
                  <a:gd name="T13" fmla="*/ 73 h 193"/>
                  <a:gd name="T14" fmla="*/ 26 w 58"/>
                  <a:gd name="T15" fmla="*/ 85 h 193"/>
                  <a:gd name="T16" fmla="*/ 33 w 58"/>
                  <a:gd name="T17" fmla="*/ 96 h 193"/>
                  <a:gd name="T18" fmla="*/ 41 w 58"/>
                  <a:gd name="T19" fmla="*/ 105 h 193"/>
                  <a:gd name="T20" fmla="*/ 50 w 58"/>
                  <a:gd name="T21" fmla="*/ 113 h 193"/>
                  <a:gd name="T22" fmla="*/ 54 w 58"/>
                  <a:gd name="T23" fmla="*/ 120 h 193"/>
                  <a:gd name="T24" fmla="*/ 57 w 58"/>
                  <a:gd name="T25" fmla="*/ 125 h 193"/>
                  <a:gd name="T26" fmla="*/ 58 w 58"/>
                  <a:gd name="T27" fmla="*/ 132 h 193"/>
                  <a:gd name="T28" fmla="*/ 58 w 58"/>
                  <a:gd name="T29" fmla="*/ 141 h 193"/>
                  <a:gd name="T30" fmla="*/ 57 w 58"/>
                  <a:gd name="T31" fmla="*/ 152 h 193"/>
                  <a:gd name="T32" fmla="*/ 56 w 58"/>
                  <a:gd name="T33" fmla="*/ 160 h 193"/>
                  <a:gd name="T34" fmla="*/ 52 w 58"/>
                  <a:gd name="T35" fmla="*/ 168 h 193"/>
                  <a:gd name="T36" fmla="*/ 48 w 58"/>
                  <a:gd name="T37" fmla="*/ 174 h 193"/>
                  <a:gd name="T38" fmla="*/ 42 w 58"/>
                  <a:gd name="T39" fmla="*/ 181 h 193"/>
                  <a:gd name="T40" fmla="*/ 36 w 58"/>
                  <a:gd name="T41" fmla="*/ 187 h 193"/>
                  <a:gd name="T42" fmla="*/ 28 w 58"/>
                  <a:gd name="T43" fmla="*/ 192 h 193"/>
                  <a:gd name="T44" fmla="*/ 21 w 58"/>
                  <a:gd name="T45" fmla="*/ 192 h 193"/>
                  <a:gd name="T46" fmla="*/ 14 w 58"/>
                  <a:gd name="T47" fmla="*/ 192 h 193"/>
                  <a:gd name="T48" fmla="*/ 9 w 58"/>
                  <a:gd name="T49" fmla="*/ 188 h 193"/>
                  <a:gd name="T50" fmla="*/ 5 w 58"/>
                  <a:gd name="T51" fmla="*/ 183 h 193"/>
                  <a:gd name="T52" fmla="*/ 5 w 58"/>
                  <a:gd name="T53" fmla="*/ 177 h 193"/>
                  <a:gd name="T54" fmla="*/ 6 w 58"/>
                  <a:gd name="T55" fmla="*/ 172 h 193"/>
                  <a:gd name="T56" fmla="*/ 10 w 58"/>
                  <a:gd name="T57" fmla="*/ 166 h 193"/>
                  <a:gd name="T58" fmla="*/ 18 w 58"/>
                  <a:gd name="T59" fmla="*/ 161 h 193"/>
                  <a:gd name="T60" fmla="*/ 24 w 58"/>
                  <a:gd name="T61" fmla="*/ 153 h 193"/>
                  <a:gd name="T62" fmla="*/ 28 w 58"/>
                  <a:gd name="T63" fmla="*/ 144 h 193"/>
                  <a:gd name="T64" fmla="*/ 29 w 58"/>
                  <a:gd name="T65" fmla="*/ 136 h 193"/>
                  <a:gd name="T66" fmla="*/ 29 w 58"/>
                  <a:gd name="T67" fmla="*/ 126 h 193"/>
                  <a:gd name="T68" fmla="*/ 25 w 58"/>
                  <a:gd name="T69" fmla="*/ 120 h 193"/>
                  <a:gd name="T70" fmla="*/ 21 w 58"/>
                  <a:gd name="T71" fmla="*/ 113 h 193"/>
                  <a:gd name="T72" fmla="*/ 17 w 58"/>
                  <a:gd name="T73" fmla="*/ 106 h 193"/>
                  <a:gd name="T74" fmla="*/ 13 w 58"/>
                  <a:gd name="T75" fmla="*/ 96 h 193"/>
                  <a:gd name="T76" fmla="*/ 8 w 58"/>
                  <a:gd name="T77" fmla="*/ 84 h 193"/>
                  <a:gd name="T78" fmla="*/ 5 w 58"/>
                  <a:gd name="T79" fmla="*/ 72 h 193"/>
                  <a:gd name="T80" fmla="*/ 2 w 58"/>
                  <a:gd name="T81" fmla="*/ 61 h 193"/>
                  <a:gd name="T82" fmla="*/ 1 w 58"/>
                  <a:gd name="T83" fmla="*/ 49 h 193"/>
                  <a:gd name="T84" fmla="*/ 0 w 58"/>
                  <a:gd name="T85" fmla="*/ 37 h 193"/>
                  <a:gd name="T86" fmla="*/ 0 w 58"/>
                  <a:gd name="T87" fmla="*/ 25 h 193"/>
                  <a:gd name="T88" fmla="*/ 0 w 58"/>
                  <a:gd name="T89" fmla="*/ 12 h 193"/>
                  <a:gd name="T90" fmla="*/ 2 w 58"/>
                  <a:gd name="T91" fmla="*/ 1 h 193"/>
                  <a:gd name="T92" fmla="*/ 9 w 58"/>
                  <a:gd name="T93" fmla="*/ 1 h 193"/>
                  <a:gd name="T94" fmla="*/ 10 w 58"/>
                  <a:gd name="T95" fmla="*/ 5 h 1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8" h="193">
                    <a:moveTo>
                      <a:pt x="10" y="5"/>
                    </a:moveTo>
                    <a:lnTo>
                      <a:pt x="10" y="12"/>
                    </a:lnTo>
                    <a:lnTo>
                      <a:pt x="10" y="18"/>
                    </a:lnTo>
                    <a:lnTo>
                      <a:pt x="10" y="24"/>
                    </a:lnTo>
                    <a:lnTo>
                      <a:pt x="12" y="29"/>
                    </a:lnTo>
                    <a:lnTo>
                      <a:pt x="12" y="33"/>
                    </a:lnTo>
                    <a:lnTo>
                      <a:pt x="13" y="38"/>
                    </a:lnTo>
                    <a:lnTo>
                      <a:pt x="13" y="44"/>
                    </a:lnTo>
                    <a:lnTo>
                      <a:pt x="16" y="49"/>
                    </a:lnTo>
                    <a:lnTo>
                      <a:pt x="16" y="54"/>
                    </a:lnTo>
                    <a:lnTo>
                      <a:pt x="17" y="58"/>
                    </a:lnTo>
                    <a:lnTo>
                      <a:pt x="18" y="64"/>
                    </a:lnTo>
                    <a:lnTo>
                      <a:pt x="21" y="68"/>
                    </a:lnTo>
                    <a:lnTo>
                      <a:pt x="22" y="73"/>
                    </a:lnTo>
                    <a:lnTo>
                      <a:pt x="25" y="78"/>
                    </a:lnTo>
                    <a:lnTo>
                      <a:pt x="26" y="85"/>
                    </a:lnTo>
                    <a:lnTo>
                      <a:pt x="30" y="90"/>
                    </a:lnTo>
                    <a:lnTo>
                      <a:pt x="33" y="96"/>
                    </a:lnTo>
                    <a:lnTo>
                      <a:pt x="37" y="101"/>
                    </a:lnTo>
                    <a:lnTo>
                      <a:pt x="41" y="105"/>
                    </a:lnTo>
                    <a:lnTo>
                      <a:pt x="46" y="109"/>
                    </a:lnTo>
                    <a:lnTo>
                      <a:pt x="50" y="113"/>
                    </a:lnTo>
                    <a:lnTo>
                      <a:pt x="54" y="117"/>
                    </a:lnTo>
                    <a:lnTo>
                      <a:pt x="54" y="120"/>
                    </a:lnTo>
                    <a:lnTo>
                      <a:pt x="56" y="122"/>
                    </a:lnTo>
                    <a:lnTo>
                      <a:pt x="57" y="125"/>
                    </a:lnTo>
                    <a:lnTo>
                      <a:pt x="58" y="128"/>
                    </a:lnTo>
                    <a:lnTo>
                      <a:pt x="58" y="132"/>
                    </a:lnTo>
                    <a:lnTo>
                      <a:pt x="58" y="137"/>
                    </a:lnTo>
                    <a:lnTo>
                      <a:pt x="58" y="141"/>
                    </a:lnTo>
                    <a:lnTo>
                      <a:pt x="58" y="146"/>
                    </a:lnTo>
                    <a:lnTo>
                      <a:pt x="57" y="152"/>
                    </a:lnTo>
                    <a:lnTo>
                      <a:pt x="56" y="156"/>
                    </a:lnTo>
                    <a:lnTo>
                      <a:pt x="56" y="160"/>
                    </a:lnTo>
                    <a:lnTo>
                      <a:pt x="54" y="164"/>
                    </a:lnTo>
                    <a:lnTo>
                      <a:pt x="52" y="168"/>
                    </a:lnTo>
                    <a:lnTo>
                      <a:pt x="50" y="172"/>
                    </a:lnTo>
                    <a:lnTo>
                      <a:pt x="48" y="174"/>
                    </a:lnTo>
                    <a:lnTo>
                      <a:pt x="46" y="179"/>
                    </a:lnTo>
                    <a:lnTo>
                      <a:pt x="42" y="181"/>
                    </a:lnTo>
                    <a:lnTo>
                      <a:pt x="40" y="184"/>
                    </a:lnTo>
                    <a:lnTo>
                      <a:pt x="36" y="187"/>
                    </a:lnTo>
                    <a:lnTo>
                      <a:pt x="33" y="191"/>
                    </a:lnTo>
                    <a:lnTo>
                      <a:pt x="28" y="192"/>
                    </a:lnTo>
                    <a:lnTo>
                      <a:pt x="24" y="192"/>
                    </a:lnTo>
                    <a:lnTo>
                      <a:pt x="21" y="192"/>
                    </a:lnTo>
                    <a:lnTo>
                      <a:pt x="17" y="193"/>
                    </a:lnTo>
                    <a:lnTo>
                      <a:pt x="14" y="192"/>
                    </a:lnTo>
                    <a:lnTo>
                      <a:pt x="12" y="191"/>
                    </a:lnTo>
                    <a:lnTo>
                      <a:pt x="9" y="188"/>
                    </a:lnTo>
                    <a:lnTo>
                      <a:pt x="8" y="187"/>
                    </a:lnTo>
                    <a:lnTo>
                      <a:pt x="5" y="183"/>
                    </a:lnTo>
                    <a:lnTo>
                      <a:pt x="5" y="180"/>
                    </a:lnTo>
                    <a:lnTo>
                      <a:pt x="5" y="177"/>
                    </a:lnTo>
                    <a:lnTo>
                      <a:pt x="5" y="174"/>
                    </a:lnTo>
                    <a:lnTo>
                      <a:pt x="6" y="172"/>
                    </a:lnTo>
                    <a:lnTo>
                      <a:pt x="8" y="169"/>
                    </a:lnTo>
                    <a:lnTo>
                      <a:pt x="10" y="166"/>
                    </a:lnTo>
                    <a:lnTo>
                      <a:pt x="14" y="164"/>
                    </a:lnTo>
                    <a:lnTo>
                      <a:pt x="18" y="161"/>
                    </a:lnTo>
                    <a:lnTo>
                      <a:pt x="21" y="158"/>
                    </a:lnTo>
                    <a:lnTo>
                      <a:pt x="24" y="153"/>
                    </a:lnTo>
                    <a:lnTo>
                      <a:pt x="26" y="150"/>
                    </a:lnTo>
                    <a:lnTo>
                      <a:pt x="28" y="144"/>
                    </a:lnTo>
                    <a:lnTo>
                      <a:pt x="29" y="140"/>
                    </a:lnTo>
                    <a:lnTo>
                      <a:pt x="29" y="136"/>
                    </a:lnTo>
                    <a:lnTo>
                      <a:pt x="30" y="132"/>
                    </a:lnTo>
                    <a:lnTo>
                      <a:pt x="29" y="126"/>
                    </a:lnTo>
                    <a:lnTo>
                      <a:pt x="28" y="124"/>
                    </a:lnTo>
                    <a:lnTo>
                      <a:pt x="25" y="120"/>
                    </a:lnTo>
                    <a:lnTo>
                      <a:pt x="24" y="117"/>
                    </a:lnTo>
                    <a:lnTo>
                      <a:pt x="21" y="113"/>
                    </a:lnTo>
                    <a:lnTo>
                      <a:pt x="20" y="110"/>
                    </a:lnTo>
                    <a:lnTo>
                      <a:pt x="17" y="106"/>
                    </a:lnTo>
                    <a:lnTo>
                      <a:pt x="16" y="104"/>
                    </a:lnTo>
                    <a:lnTo>
                      <a:pt x="13" y="96"/>
                    </a:lnTo>
                    <a:lnTo>
                      <a:pt x="10" y="90"/>
                    </a:lnTo>
                    <a:lnTo>
                      <a:pt x="8" y="84"/>
                    </a:lnTo>
                    <a:lnTo>
                      <a:pt x="6" y="78"/>
                    </a:lnTo>
                    <a:lnTo>
                      <a:pt x="5" y="72"/>
                    </a:lnTo>
                    <a:lnTo>
                      <a:pt x="4" y="66"/>
                    </a:lnTo>
                    <a:lnTo>
                      <a:pt x="2" y="61"/>
                    </a:lnTo>
                    <a:lnTo>
                      <a:pt x="2" y="56"/>
                    </a:lnTo>
                    <a:lnTo>
                      <a:pt x="1" y="49"/>
                    </a:lnTo>
                    <a:lnTo>
                      <a:pt x="1" y="44"/>
                    </a:lnTo>
                    <a:lnTo>
                      <a:pt x="0" y="37"/>
                    </a:lnTo>
                    <a:lnTo>
                      <a:pt x="0" y="32"/>
                    </a:lnTo>
                    <a:lnTo>
                      <a:pt x="0" y="25"/>
                    </a:lnTo>
                    <a:lnTo>
                      <a:pt x="0" y="18"/>
                    </a:lnTo>
                    <a:lnTo>
                      <a:pt x="0" y="12"/>
                    </a:lnTo>
                    <a:lnTo>
                      <a:pt x="1" y="5"/>
                    </a:lnTo>
                    <a:lnTo>
                      <a:pt x="2" y="1"/>
                    </a:lnTo>
                    <a:lnTo>
                      <a:pt x="5" y="0"/>
                    </a:lnTo>
                    <a:lnTo>
                      <a:pt x="9" y="1"/>
                    </a:lnTo>
                    <a:lnTo>
                      <a:pt x="1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0" name="Freeform 157"/>
              <p:cNvSpPr>
                <a:spLocks/>
              </p:cNvSpPr>
              <p:nvPr/>
            </p:nvSpPr>
            <p:spPr bwMode="auto">
              <a:xfrm>
                <a:off x="4626" y="1867"/>
                <a:ext cx="66" cy="103"/>
              </a:xfrm>
              <a:custGeom>
                <a:avLst/>
                <a:gdLst>
                  <a:gd name="T0" fmla="*/ 66 w 66"/>
                  <a:gd name="T1" fmla="*/ 16 h 103"/>
                  <a:gd name="T2" fmla="*/ 62 w 66"/>
                  <a:gd name="T3" fmla="*/ 21 h 103"/>
                  <a:gd name="T4" fmla="*/ 60 w 66"/>
                  <a:gd name="T5" fmla="*/ 29 h 103"/>
                  <a:gd name="T6" fmla="*/ 57 w 66"/>
                  <a:gd name="T7" fmla="*/ 35 h 103"/>
                  <a:gd name="T8" fmla="*/ 54 w 66"/>
                  <a:gd name="T9" fmla="*/ 40 h 103"/>
                  <a:gd name="T10" fmla="*/ 50 w 66"/>
                  <a:gd name="T11" fmla="*/ 45 h 103"/>
                  <a:gd name="T12" fmla="*/ 49 w 66"/>
                  <a:gd name="T13" fmla="*/ 49 h 103"/>
                  <a:gd name="T14" fmla="*/ 46 w 66"/>
                  <a:gd name="T15" fmla="*/ 55 h 103"/>
                  <a:gd name="T16" fmla="*/ 44 w 66"/>
                  <a:gd name="T17" fmla="*/ 59 h 103"/>
                  <a:gd name="T18" fmla="*/ 41 w 66"/>
                  <a:gd name="T19" fmla="*/ 64 h 103"/>
                  <a:gd name="T20" fmla="*/ 38 w 66"/>
                  <a:gd name="T21" fmla="*/ 68 h 103"/>
                  <a:gd name="T22" fmla="*/ 36 w 66"/>
                  <a:gd name="T23" fmla="*/ 74 h 103"/>
                  <a:gd name="T24" fmla="*/ 33 w 66"/>
                  <a:gd name="T25" fmla="*/ 78 h 103"/>
                  <a:gd name="T26" fmla="*/ 30 w 66"/>
                  <a:gd name="T27" fmla="*/ 83 h 103"/>
                  <a:gd name="T28" fmla="*/ 26 w 66"/>
                  <a:gd name="T29" fmla="*/ 87 h 103"/>
                  <a:gd name="T30" fmla="*/ 22 w 66"/>
                  <a:gd name="T31" fmla="*/ 92 h 103"/>
                  <a:gd name="T32" fmla="*/ 20 w 66"/>
                  <a:gd name="T33" fmla="*/ 99 h 103"/>
                  <a:gd name="T34" fmla="*/ 16 w 66"/>
                  <a:gd name="T35" fmla="*/ 102 h 103"/>
                  <a:gd name="T36" fmla="*/ 12 w 66"/>
                  <a:gd name="T37" fmla="*/ 103 h 103"/>
                  <a:gd name="T38" fmla="*/ 8 w 66"/>
                  <a:gd name="T39" fmla="*/ 103 h 103"/>
                  <a:gd name="T40" fmla="*/ 5 w 66"/>
                  <a:gd name="T41" fmla="*/ 102 h 103"/>
                  <a:gd name="T42" fmla="*/ 1 w 66"/>
                  <a:gd name="T43" fmla="*/ 99 h 103"/>
                  <a:gd name="T44" fmla="*/ 0 w 66"/>
                  <a:gd name="T45" fmla="*/ 96 h 103"/>
                  <a:gd name="T46" fmla="*/ 0 w 66"/>
                  <a:gd name="T47" fmla="*/ 91 h 103"/>
                  <a:gd name="T48" fmla="*/ 2 w 66"/>
                  <a:gd name="T49" fmla="*/ 87 h 103"/>
                  <a:gd name="T50" fmla="*/ 5 w 66"/>
                  <a:gd name="T51" fmla="*/ 82 h 103"/>
                  <a:gd name="T52" fmla="*/ 8 w 66"/>
                  <a:gd name="T53" fmla="*/ 76 h 103"/>
                  <a:gd name="T54" fmla="*/ 12 w 66"/>
                  <a:gd name="T55" fmla="*/ 71 h 103"/>
                  <a:gd name="T56" fmla="*/ 14 w 66"/>
                  <a:gd name="T57" fmla="*/ 67 h 103"/>
                  <a:gd name="T58" fmla="*/ 17 w 66"/>
                  <a:gd name="T59" fmla="*/ 62 h 103"/>
                  <a:gd name="T60" fmla="*/ 20 w 66"/>
                  <a:gd name="T61" fmla="*/ 58 h 103"/>
                  <a:gd name="T62" fmla="*/ 22 w 66"/>
                  <a:gd name="T63" fmla="*/ 54 h 103"/>
                  <a:gd name="T64" fmla="*/ 25 w 66"/>
                  <a:gd name="T65" fmla="*/ 49 h 103"/>
                  <a:gd name="T66" fmla="*/ 28 w 66"/>
                  <a:gd name="T67" fmla="*/ 44 h 103"/>
                  <a:gd name="T68" fmla="*/ 30 w 66"/>
                  <a:gd name="T69" fmla="*/ 39 h 103"/>
                  <a:gd name="T70" fmla="*/ 32 w 66"/>
                  <a:gd name="T71" fmla="*/ 35 h 103"/>
                  <a:gd name="T72" fmla="*/ 34 w 66"/>
                  <a:gd name="T73" fmla="*/ 29 h 103"/>
                  <a:gd name="T74" fmla="*/ 38 w 66"/>
                  <a:gd name="T75" fmla="*/ 23 h 103"/>
                  <a:gd name="T76" fmla="*/ 40 w 66"/>
                  <a:gd name="T77" fmla="*/ 17 h 103"/>
                  <a:gd name="T78" fmla="*/ 44 w 66"/>
                  <a:gd name="T79" fmla="*/ 12 h 103"/>
                  <a:gd name="T80" fmla="*/ 46 w 66"/>
                  <a:gd name="T81" fmla="*/ 7 h 103"/>
                  <a:gd name="T82" fmla="*/ 49 w 66"/>
                  <a:gd name="T83" fmla="*/ 3 h 103"/>
                  <a:gd name="T84" fmla="*/ 53 w 66"/>
                  <a:gd name="T85" fmla="*/ 1 h 103"/>
                  <a:gd name="T86" fmla="*/ 57 w 66"/>
                  <a:gd name="T87" fmla="*/ 0 h 103"/>
                  <a:gd name="T88" fmla="*/ 61 w 66"/>
                  <a:gd name="T89" fmla="*/ 1 h 103"/>
                  <a:gd name="T90" fmla="*/ 64 w 66"/>
                  <a:gd name="T91" fmla="*/ 4 h 103"/>
                  <a:gd name="T92" fmla="*/ 66 w 66"/>
                  <a:gd name="T93" fmla="*/ 7 h 103"/>
                  <a:gd name="T94" fmla="*/ 66 w 66"/>
                  <a:gd name="T95" fmla="*/ 12 h 103"/>
                  <a:gd name="T96" fmla="*/ 66 w 66"/>
                  <a:gd name="T97" fmla="*/ 16 h 103"/>
                  <a:gd name="T98" fmla="*/ 66 w 66"/>
                  <a:gd name="T99" fmla="*/ 16 h 1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6" h="103">
                    <a:moveTo>
                      <a:pt x="66" y="16"/>
                    </a:moveTo>
                    <a:lnTo>
                      <a:pt x="62" y="21"/>
                    </a:lnTo>
                    <a:lnTo>
                      <a:pt x="60" y="29"/>
                    </a:lnTo>
                    <a:lnTo>
                      <a:pt x="57" y="35"/>
                    </a:lnTo>
                    <a:lnTo>
                      <a:pt x="54" y="40"/>
                    </a:lnTo>
                    <a:lnTo>
                      <a:pt x="50" y="45"/>
                    </a:lnTo>
                    <a:lnTo>
                      <a:pt x="49" y="49"/>
                    </a:lnTo>
                    <a:lnTo>
                      <a:pt x="46" y="55"/>
                    </a:lnTo>
                    <a:lnTo>
                      <a:pt x="44" y="59"/>
                    </a:lnTo>
                    <a:lnTo>
                      <a:pt x="41" y="64"/>
                    </a:lnTo>
                    <a:lnTo>
                      <a:pt x="38" y="68"/>
                    </a:lnTo>
                    <a:lnTo>
                      <a:pt x="36" y="74"/>
                    </a:lnTo>
                    <a:lnTo>
                      <a:pt x="33" y="78"/>
                    </a:lnTo>
                    <a:lnTo>
                      <a:pt x="30" y="83"/>
                    </a:lnTo>
                    <a:lnTo>
                      <a:pt x="26" y="87"/>
                    </a:lnTo>
                    <a:lnTo>
                      <a:pt x="22" y="92"/>
                    </a:lnTo>
                    <a:lnTo>
                      <a:pt x="20" y="99"/>
                    </a:lnTo>
                    <a:lnTo>
                      <a:pt x="16" y="102"/>
                    </a:lnTo>
                    <a:lnTo>
                      <a:pt x="12" y="103"/>
                    </a:lnTo>
                    <a:lnTo>
                      <a:pt x="8" y="103"/>
                    </a:lnTo>
                    <a:lnTo>
                      <a:pt x="5" y="102"/>
                    </a:lnTo>
                    <a:lnTo>
                      <a:pt x="1" y="99"/>
                    </a:lnTo>
                    <a:lnTo>
                      <a:pt x="0" y="96"/>
                    </a:lnTo>
                    <a:lnTo>
                      <a:pt x="0" y="91"/>
                    </a:lnTo>
                    <a:lnTo>
                      <a:pt x="2" y="87"/>
                    </a:lnTo>
                    <a:lnTo>
                      <a:pt x="5" y="82"/>
                    </a:lnTo>
                    <a:lnTo>
                      <a:pt x="8" y="76"/>
                    </a:lnTo>
                    <a:lnTo>
                      <a:pt x="12" y="71"/>
                    </a:lnTo>
                    <a:lnTo>
                      <a:pt x="14" y="67"/>
                    </a:lnTo>
                    <a:lnTo>
                      <a:pt x="17" y="62"/>
                    </a:lnTo>
                    <a:lnTo>
                      <a:pt x="20" y="58"/>
                    </a:lnTo>
                    <a:lnTo>
                      <a:pt x="22" y="54"/>
                    </a:lnTo>
                    <a:lnTo>
                      <a:pt x="25" y="49"/>
                    </a:lnTo>
                    <a:lnTo>
                      <a:pt x="28" y="44"/>
                    </a:lnTo>
                    <a:lnTo>
                      <a:pt x="30" y="39"/>
                    </a:lnTo>
                    <a:lnTo>
                      <a:pt x="32" y="35"/>
                    </a:lnTo>
                    <a:lnTo>
                      <a:pt x="34" y="29"/>
                    </a:lnTo>
                    <a:lnTo>
                      <a:pt x="38" y="23"/>
                    </a:lnTo>
                    <a:lnTo>
                      <a:pt x="40" y="17"/>
                    </a:lnTo>
                    <a:lnTo>
                      <a:pt x="44" y="12"/>
                    </a:lnTo>
                    <a:lnTo>
                      <a:pt x="46" y="7"/>
                    </a:lnTo>
                    <a:lnTo>
                      <a:pt x="49" y="3"/>
                    </a:lnTo>
                    <a:lnTo>
                      <a:pt x="53" y="1"/>
                    </a:lnTo>
                    <a:lnTo>
                      <a:pt x="57" y="0"/>
                    </a:lnTo>
                    <a:lnTo>
                      <a:pt x="61" y="1"/>
                    </a:lnTo>
                    <a:lnTo>
                      <a:pt x="64" y="4"/>
                    </a:lnTo>
                    <a:lnTo>
                      <a:pt x="66" y="7"/>
                    </a:lnTo>
                    <a:lnTo>
                      <a:pt x="66" y="12"/>
                    </a:lnTo>
                    <a:lnTo>
                      <a:pt x="6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1" name="Freeform 158"/>
              <p:cNvSpPr>
                <a:spLocks/>
              </p:cNvSpPr>
              <p:nvPr/>
            </p:nvSpPr>
            <p:spPr bwMode="auto">
              <a:xfrm>
                <a:off x="4586" y="1852"/>
                <a:ext cx="112" cy="22"/>
              </a:xfrm>
              <a:custGeom>
                <a:avLst/>
                <a:gdLst>
                  <a:gd name="T0" fmla="*/ 6 w 112"/>
                  <a:gd name="T1" fmla="*/ 0 h 22"/>
                  <a:gd name="T2" fmla="*/ 13 w 112"/>
                  <a:gd name="T3" fmla="*/ 0 h 22"/>
                  <a:gd name="T4" fmla="*/ 20 w 112"/>
                  <a:gd name="T5" fmla="*/ 0 h 22"/>
                  <a:gd name="T6" fmla="*/ 25 w 112"/>
                  <a:gd name="T7" fmla="*/ 0 h 22"/>
                  <a:gd name="T8" fmla="*/ 32 w 112"/>
                  <a:gd name="T9" fmla="*/ 0 h 22"/>
                  <a:gd name="T10" fmla="*/ 37 w 112"/>
                  <a:gd name="T11" fmla="*/ 0 h 22"/>
                  <a:gd name="T12" fmla="*/ 42 w 112"/>
                  <a:gd name="T13" fmla="*/ 0 h 22"/>
                  <a:gd name="T14" fmla="*/ 49 w 112"/>
                  <a:gd name="T15" fmla="*/ 0 h 22"/>
                  <a:gd name="T16" fmla="*/ 54 w 112"/>
                  <a:gd name="T17" fmla="*/ 0 h 22"/>
                  <a:gd name="T18" fmla="*/ 60 w 112"/>
                  <a:gd name="T19" fmla="*/ 0 h 22"/>
                  <a:gd name="T20" fmla="*/ 65 w 112"/>
                  <a:gd name="T21" fmla="*/ 0 h 22"/>
                  <a:gd name="T22" fmla="*/ 70 w 112"/>
                  <a:gd name="T23" fmla="*/ 0 h 22"/>
                  <a:gd name="T24" fmla="*/ 77 w 112"/>
                  <a:gd name="T25" fmla="*/ 0 h 22"/>
                  <a:gd name="T26" fmla="*/ 82 w 112"/>
                  <a:gd name="T27" fmla="*/ 0 h 22"/>
                  <a:gd name="T28" fmla="*/ 89 w 112"/>
                  <a:gd name="T29" fmla="*/ 0 h 22"/>
                  <a:gd name="T30" fmla="*/ 96 w 112"/>
                  <a:gd name="T31" fmla="*/ 0 h 22"/>
                  <a:gd name="T32" fmla="*/ 102 w 112"/>
                  <a:gd name="T33" fmla="*/ 0 h 22"/>
                  <a:gd name="T34" fmla="*/ 106 w 112"/>
                  <a:gd name="T35" fmla="*/ 2 h 22"/>
                  <a:gd name="T36" fmla="*/ 109 w 112"/>
                  <a:gd name="T37" fmla="*/ 4 h 22"/>
                  <a:gd name="T38" fmla="*/ 112 w 112"/>
                  <a:gd name="T39" fmla="*/ 8 h 22"/>
                  <a:gd name="T40" fmla="*/ 112 w 112"/>
                  <a:gd name="T41" fmla="*/ 12 h 22"/>
                  <a:gd name="T42" fmla="*/ 110 w 112"/>
                  <a:gd name="T43" fmla="*/ 15 h 22"/>
                  <a:gd name="T44" fmla="*/ 109 w 112"/>
                  <a:gd name="T45" fmla="*/ 19 h 22"/>
                  <a:gd name="T46" fmla="*/ 105 w 112"/>
                  <a:gd name="T47" fmla="*/ 20 h 22"/>
                  <a:gd name="T48" fmla="*/ 101 w 112"/>
                  <a:gd name="T49" fmla="*/ 22 h 22"/>
                  <a:gd name="T50" fmla="*/ 94 w 112"/>
                  <a:gd name="T51" fmla="*/ 20 h 22"/>
                  <a:gd name="T52" fmla="*/ 88 w 112"/>
                  <a:gd name="T53" fmla="*/ 20 h 22"/>
                  <a:gd name="T54" fmla="*/ 81 w 112"/>
                  <a:gd name="T55" fmla="*/ 19 h 22"/>
                  <a:gd name="T56" fmla="*/ 76 w 112"/>
                  <a:gd name="T57" fmla="*/ 19 h 22"/>
                  <a:gd name="T58" fmla="*/ 70 w 112"/>
                  <a:gd name="T59" fmla="*/ 19 h 22"/>
                  <a:gd name="T60" fmla="*/ 65 w 112"/>
                  <a:gd name="T61" fmla="*/ 19 h 22"/>
                  <a:gd name="T62" fmla="*/ 58 w 112"/>
                  <a:gd name="T63" fmla="*/ 18 h 22"/>
                  <a:gd name="T64" fmla="*/ 54 w 112"/>
                  <a:gd name="T65" fmla="*/ 18 h 22"/>
                  <a:gd name="T66" fmla="*/ 48 w 112"/>
                  <a:gd name="T67" fmla="*/ 16 h 22"/>
                  <a:gd name="T68" fmla="*/ 42 w 112"/>
                  <a:gd name="T69" fmla="*/ 16 h 22"/>
                  <a:gd name="T70" fmla="*/ 37 w 112"/>
                  <a:gd name="T71" fmla="*/ 15 h 22"/>
                  <a:gd name="T72" fmla="*/ 32 w 112"/>
                  <a:gd name="T73" fmla="*/ 15 h 22"/>
                  <a:gd name="T74" fmla="*/ 25 w 112"/>
                  <a:gd name="T75" fmla="*/ 15 h 22"/>
                  <a:gd name="T76" fmla="*/ 20 w 112"/>
                  <a:gd name="T77" fmla="*/ 15 h 22"/>
                  <a:gd name="T78" fmla="*/ 13 w 112"/>
                  <a:gd name="T79" fmla="*/ 15 h 22"/>
                  <a:gd name="T80" fmla="*/ 6 w 112"/>
                  <a:gd name="T81" fmla="*/ 15 h 22"/>
                  <a:gd name="T82" fmla="*/ 4 w 112"/>
                  <a:gd name="T83" fmla="*/ 14 h 22"/>
                  <a:gd name="T84" fmla="*/ 1 w 112"/>
                  <a:gd name="T85" fmla="*/ 12 h 22"/>
                  <a:gd name="T86" fmla="*/ 0 w 112"/>
                  <a:gd name="T87" fmla="*/ 10 h 22"/>
                  <a:gd name="T88" fmla="*/ 0 w 112"/>
                  <a:gd name="T89" fmla="*/ 8 h 22"/>
                  <a:gd name="T90" fmla="*/ 0 w 112"/>
                  <a:gd name="T91" fmla="*/ 4 h 22"/>
                  <a:gd name="T92" fmla="*/ 1 w 112"/>
                  <a:gd name="T93" fmla="*/ 3 h 22"/>
                  <a:gd name="T94" fmla="*/ 4 w 112"/>
                  <a:gd name="T95" fmla="*/ 0 h 22"/>
                  <a:gd name="T96" fmla="*/ 6 w 112"/>
                  <a:gd name="T97" fmla="*/ 0 h 22"/>
                  <a:gd name="T98" fmla="*/ 6 w 112"/>
                  <a:gd name="T99" fmla="*/ 0 h 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2" h="22">
                    <a:moveTo>
                      <a:pt x="6" y="0"/>
                    </a:moveTo>
                    <a:lnTo>
                      <a:pt x="13" y="0"/>
                    </a:lnTo>
                    <a:lnTo>
                      <a:pt x="20" y="0"/>
                    </a:lnTo>
                    <a:lnTo>
                      <a:pt x="25" y="0"/>
                    </a:lnTo>
                    <a:lnTo>
                      <a:pt x="32" y="0"/>
                    </a:lnTo>
                    <a:lnTo>
                      <a:pt x="37" y="0"/>
                    </a:lnTo>
                    <a:lnTo>
                      <a:pt x="42" y="0"/>
                    </a:lnTo>
                    <a:lnTo>
                      <a:pt x="49" y="0"/>
                    </a:lnTo>
                    <a:lnTo>
                      <a:pt x="54" y="0"/>
                    </a:lnTo>
                    <a:lnTo>
                      <a:pt x="60" y="0"/>
                    </a:lnTo>
                    <a:lnTo>
                      <a:pt x="65" y="0"/>
                    </a:lnTo>
                    <a:lnTo>
                      <a:pt x="70" y="0"/>
                    </a:lnTo>
                    <a:lnTo>
                      <a:pt x="77" y="0"/>
                    </a:lnTo>
                    <a:lnTo>
                      <a:pt x="82" y="0"/>
                    </a:lnTo>
                    <a:lnTo>
                      <a:pt x="89" y="0"/>
                    </a:lnTo>
                    <a:lnTo>
                      <a:pt x="96" y="0"/>
                    </a:lnTo>
                    <a:lnTo>
                      <a:pt x="102" y="0"/>
                    </a:lnTo>
                    <a:lnTo>
                      <a:pt x="106" y="2"/>
                    </a:lnTo>
                    <a:lnTo>
                      <a:pt x="109" y="4"/>
                    </a:lnTo>
                    <a:lnTo>
                      <a:pt x="112" y="8"/>
                    </a:lnTo>
                    <a:lnTo>
                      <a:pt x="112" y="12"/>
                    </a:lnTo>
                    <a:lnTo>
                      <a:pt x="110" y="15"/>
                    </a:lnTo>
                    <a:lnTo>
                      <a:pt x="109" y="19"/>
                    </a:lnTo>
                    <a:lnTo>
                      <a:pt x="105" y="20"/>
                    </a:lnTo>
                    <a:lnTo>
                      <a:pt x="101" y="22"/>
                    </a:lnTo>
                    <a:lnTo>
                      <a:pt x="94" y="20"/>
                    </a:lnTo>
                    <a:lnTo>
                      <a:pt x="88" y="20"/>
                    </a:lnTo>
                    <a:lnTo>
                      <a:pt x="81" y="19"/>
                    </a:lnTo>
                    <a:lnTo>
                      <a:pt x="76" y="19"/>
                    </a:lnTo>
                    <a:lnTo>
                      <a:pt x="70" y="19"/>
                    </a:lnTo>
                    <a:lnTo>
                      <a:pt x="65" y="19"/>
                    </a:lnTo>
                    <a:lnTo>
                      <a:pt x="58" y="18"/>
                    </a:lnTo>
                    <a:lnTo>
                      <a:pt x="54" y="18"/>
                    </a:lnTo>
                    <a:lnTo>
                      <a:pt x="48" y="16"/>
                    </a:lnTo>
                    <a:lnTo>
                      <a:pt x="42" y="16"/>
                    </a:lnTo>
                    <a:lnTo>
                      <a:pt x="37" y="15"/>
                    </a:lnTo>
                    <a:lnTo>
                      <a:pt x="32" y="15"/>
                    </a:lnTo>
                    <a:lnTo>
                      <a:pt x="25" y="15"/>
                    </a:lnTo>
                    <a:lnTo>
                      <a:pt x="20" y="15"/>
                    </a:lnTo>
                    <a:lnTo>
                      <a:pt x="13" y="15"/>
                    </a:lnTo>
                    <a:lnTo>
                      <a:pt x="6" y="15"/>
                    </a:lnTo>
                    <a:lnTo>
                      <a:pt x="4" y="14"/>
                    </a:lnTo>
                    <a:lnTo>
                      <a:pt x="1" y="12"/>
                    </a:lnTo>
                    <a:lnTo>
                      <a:pt x="0" y="10"/>
                    </a:lnTo>
                    <a:lnTo>
                      <a:pt x="0" y="8"/>
                    </a:lnTo>
                    <a:lnTo>
                      <a:pt x="0" y="4"/>
                    </a:lnTo>
                    <a:lnTo>
                      <a:pt x="1" y="3"/>
                    </a:lnTo>
                    <a:lnTo>
                      <a:pt x="4"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2" name="Freeform 159"/>
              <p:cNvSpPr>
                <a:spLocks/>
              </p:cNvSpPr>
              <p:nvPr/>
            </p:nvSpPr>
            <p:spPr bwMode="auto">
              <a:xfrm>
                <a:off x="4672" y="1852"/>
                <a:ext cx="27" cy="441"/>
              </a:xfrm>
              <a:custGeom>
                <a:avLst/>
                <a:gdLst>
                  <a:gd name="T0" fmla="*/ 24 w 27"/>
                  <a:gd name="T1" fmla="*/ 19 h 441"/>
                  <a:gd name="T2" fmla="*/ 22 w 27"/>
                  <a:gd name="T3" fmla="*/ 58 h 441"/>
                  <a:gd name="T4" fmla="*/ 22 w 27"/>
                  <a:gd name="T5" fmla="*/ 117 h 441"/>
                  <a:gd name="T6" fmla="*/ 22 w 27"/>
                  <a:gd name="T7" fmla="*/ 187 h 441"/>
                  <a:gd name="T8" fmla="*/ 22 w 27"/>
                  <a:gd name="T9" fmla="*/ 262 h 441"/>
                  <a:gd name="T10" fmla="*/ 23 w 27"/>
                  <a:gd name="T11" fmla="*/ 333 h 441"/>
                  <a:gd name="T12" fmla="*/ 24 w 27"/>
                  <a:gd name="T13" fmla="*/ 390 h 441"/>
                  <a:gd name="T14" fmla="*/ 26 w 27"/>
                  <a:gd name="T15" fmla="*/ 426 h 441"/>
                  <a:gd name="T16" fmla="*/ 26 w 27"/>
                  <a:gd name="T17" fmla="*/ 438 h 441"/>
                  <a:gd name="T18" fmla="*/ 22 w 27"/>
                  <a:gd name="T19" fmla="*/ 441 h 441"/>
                  <a:gd name="T20" fmla="*/ 16 w 27"/>
                  <a:gd name="T21" fmla="*/ 441 h 441"/>
                  <a:gd name="T22" fmla="*/ 11 w 27"/>
                  <a:gd name="T23" fmla="*/ 437 h 441"/>
                  <a:gd name="T24" fmla="*/ 8 w 27"/>
                  <a:gd name="T25" fmla="*/ 430 h 441"/>
                  <a:gd name="T26" fmla="*/ 7 w 27"/>
                  <a:gd name="T27" fmla="*/ 424 h 441"/>
                  <a:gd name="T28" fmla="*/ 6 w 27"/>
                  <a:gd name="T29" fmla="*/ 417 h 441"/>
                  <a:gd name="T30" fmla="*/ 4 w 27"/>
                  <a:gd name="T31" fmla="*/ 412 h 441"/>
                  <a:gd name="T32" fmla="*/ 4 w 27"/>
                  <a:gd name="T33" fmla="*/ 405 h 441"/>
                  <a:gd name="T34" fmla="*/ 3 w 27"/>
                  <a:gd name="T35" fmla="*/ 400 h 441"/>
                  <a:gd name="T36" fmla="*/ 3 w 27"/>
                  <a:gd name="T37" fmla="*/ 393 h 441"/>
                  <a:gd name="T38" fmla="*/ 3 w 27"/>
                  <a:gd name="T39" fmla="*/ 386 h 441"/>
                  <a:gd name="T40" fmla="*/ 2 w 27"/>
                  <a:gd name="T41" fmla="*/ 370 h 441"/>
                  <a:gd name="T42" fmla="*/ 0 w 27"/>
                  <a:gd name="T43" fmla="*/ 349 h 441"/>
                  <a:gd name="T44" fmla="*/ 0 w 27"/>
                  <a:gd name="T45" fmla="*/ 328 h 441"/>
                  <a:gd name="T46" fmla="*/ 0 w 27"/>
                  <a:gd name="T47" fmla="*/ 309 h 441"/>
                  <a:gd name="T48" fmla="*/ 0 w 27"/>
                  <a:gd name="T49" fmla="*/ 287 h 441"/>
                  <a:gd name="T50" fmla="*/ 0 w 27"/>
                  <a:gd name="T51" fmla="*/ 267 h 441"/>
                  <a:gd name="T52" fmla="*/ 2 w 27"/>
                  <a:gd name="T53" fmla="*/ 247 h 441"/>
                  <a:gd name="T54" fmla="*/ 2 w 27"/>
                  <a:gd name="T55" fmla="*/ 226 h 441"/>
                  <a:gd name="T56" fmla="*/ 2 w 27"/>
                  <a:gd name="T57" fmla="*/ 205 h 441"/>
                  <a:gd name="T58" fmla="*/ 2 w 27"/>
                  <a:gd name="T59" fmla="*/ 186 h 441"/>
                  <a:gd name="T60" fmla="*/ 2 w 27"/>
                  <a:gd name="T61" fmla="*/ 170 h 441"/>
                  <a:gd name="T62" fmla="*/ 2 w 27"/>
                  <a:gd name="T63" fmla="*/ 154 h 441"/>
                  <a:gd name="T64" fmla="*/ 3 w 27"/>
                  <a:gd name="T65" fmla="*/ 138 h 441"/>
                  <a:gd name="T66" fmla="*/ 3 w 27"/>
                  <a:gd name="T67" fmla="*/ 123 h 441"/>
                  <a:gd name="T68" fmla="*/ 3 w 27"/>
                  <a:gd name="T69" fmla="*/ 106 h 441"/>
                  <a:gd name="T70" fmla="*/ 4 w 27"/>
                  <a:gd name="T71" fmla="*/ 89 h 441"/>
                  <a:gd name="T72" fmla="*/ 4 w 27"/>
                  <a:gd name="T73" fmla="*/ 74 h 441"/>
                  <a:gd name="T74" fmla="*/ 4 w 27"/>
                  <a:gd name="T75" fmla="*/ 64 h 441"/>
                  <a:gd name="T76" fmla="*/ 4 w 27"/>
                  <a:gd name="T77" fmla="*/ 55 h 441"/>
                  <a:gd name="T78" fmla="*/ 4 w 27"/>
                  <a:gd name="T79" fmla="*/ 47 h 441"/>
                  <a:gd name="T80" fmla="*/ 6 w 27"/>
                  <a:gd name="T81" fmla="*/ 38 h 441"/>
                  <a:gd name="T82" fmla="*/ 7 w 27"/>
                  <a:gd name="T83" fmla="*/ 30 h 441"/>
                  <a:gd name="T84" fmla="*/ 7 w 27"/>
                  <a:gd name="T85" fmla="*/ 20 h 441"/>
                  <a:gd name="T86" fmla="*/ 10 w 27"/>
                  <a:gd name="T87" fmla="*/ 11 h 441"/>
                  <a:gd name="T88" fmla="*/ 12 w 27"/>
                  <a:gd name="T89" fmla="*/ 3 h 441"/>
                  <a:gd name="T90" fmla="*/ 16 w 27"/>
                  <a:gd name="T91" fmla="*/ 0 h 441"/>
                  <a:gd name="T92" fmla="*/ 22 w 27"/>
                  <a:gd name="T93" fmla="*/ 2 h 441"/>
                  <a:gd name="T94" fmla="*/ 26 w 27"/>
                  <a:gd name="T95" fmla="*/ 6 h 441"/>
                  <a:gd name="T96" fmla="*/ 26 w 27"/>
                  <a:gd name="T97" fmla="*/ 10 h 44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7" h="441">
                    <a:moveTo>
                      <a:pt x="26" y="10"/>
                    </a:moveTo>
                    <a:lnTo>
                      <a:pt x="24" y="19"/>
                    </a:lnTo>
                    <a:lnTo>
                      <a:pt x="23" y="34"/>
                    </a:lnTo>
                    <a:lnTo>
                      <a:pt x="22" y="58"/>
                    </a:lnTo>
                    <a:lnTo>
                      <a:pt x="22" y="85"/>
                    </a:lnTo>
                    <a:lnTo>
                      <a:pt x="22" y="117"/>
                    </a:lnTo>
                    <a:lnTo>
                      <a:pt x="22" y="151"/>
                    </a:lnTo>
                    <a:lnTo>
                      <a:pt x="22" y="187"/>
                    </a:lnTo>
                    <a:lnTo>
                      <a:pt x="22" y="225"/>
                    </a:lnTo>
                    <a:lnTo>
                      <a:pt x="22" y="262"/>
                    </a:lnTo>
                    <a:lnTo>
                      <a:pt x="22" y="299"/>
                    </a:lnTo>
                    <a:lnTo>
                      <a:pt x="23" y="333"/>
                    </a:lnTo>
                    <a:lnTo>
                      <a:pt x="24" y="364"/>
                    </a:lnTo>
                    <a:lnTo>
                      <a:pt x="24" y="390"/>
                    </a:lnTo>
                    <a:lnTo>
                      <a:pt x="26" y="412"/>
                    </a:lnTo>
                    <a:lnTo>
                      <a:pt x="26" y="426"/>
                    </a:lnTo>
                    <a:lnTo>
                      <a:pt x="27" y="436"/>
                    </a:lnTo>
                    <a:lnTo>
                      <a:pt x="26" y="438"/>
                    </a:lnTo>
                    <a:lnTo>
                      <a:pt x="24" y="440"/>
                    </a:lnTo>
                    <a:lnTo>
                      <a:pt x="22" y="441"/>
                    </a:lnTo>
                    <a:lnTo>
                      <a:pt x="19" y="441"/>
                    </a:lnTo>
                    <a:lnTo>
                      <a:pt x="16" y="441"/>
                    </a:lnTo>
                    <a:lnTo>
                      <a:pt x="12" y="440"/>
                    </a:lnTo>
                    <a:lnTo>
                      <a:pt x="11" y="437"/>
                    </a:lnTo>
                    <a:lnTo>
                      <a:pt x="10" y="434"/>
                    </a:lnTo>
                    <a:lnTo>
                      <a:pt x="8" y="430"/>
                    </a:lnTo>
                    <a:lnTo>
                      <a:pt x="8" y="426"/>
                    </a:lnTo>
                    <a:lnTo>
                      <a:pt x="7" y="424"/>
                    </a:lnTo>
                    <a:lnTo>
                      <a:pt x="7" y="421"/>
                    </a:lnTo>
                    <a:lnTo>
                      <a:pt x="6" y="417"/>
                    </a:lnTo>
                    <a:lnTo>
                      <a:pt x="6" y="414"/>
                    </a:lnTo>
                    <a:lnTo>
                      <a:pt x="4" y="412"/>
                    </a:lnTo>
                    <a:lnTo>
                      <a:pt x="4" y="409"/>
                    </a:lnTo>
                    <a:lnTo>
                      <a:pt x="4" y="405"/>
                    </a:lnTo>
                    <a:lnTo>
                      <a:pt x="4" y="402"/>
                    </a:lnTo>
                    <a:lnTo>
                      <a:pt x="3" y="400"/>
                    </a:lnTo>
                    <a:lnTo>
                      <a:pt x="3" y="397"/>
                    </a:lnTo>
                    <a:lnTo>
                      <a:pt x="3" y="393"/>
                    </a:lnTo>
                    <a:lnTo>
                      <a:pt x="3" y="390"/>
                    </a:lnTo>
                    <a:lnTo>
                      <a:pt x="3" y="386"/>
                    </a:lnTo>
                    <a:lnTo>
                      <a:pt x="3" y="384"/>
                    </a:lnTo>
                    <a:lnTo>
                      <a:pt x="2" y="370"/>
                    </a:lnTo>
                    <a:lnTo>
                      <a:pt x="2" y="360"/>
                    </a:lnTo>
                    <a:lnTo>
                      <a:pt x="0" y="349"/>
                    </a:lnTo>
                    <a:lnTo>
                      <a:pt x="0" y="338"/>
                    </a:lnTo>
                    <a:lnTo>
                      <a:pt x="0" y="328"/>
                    </a:lnTo>
                    <a:lnTo>
                      <a:pt x="0" y="318"/>
                    </a:lnTo>
                    <a:lnTo>
                      <a:pt x="0" y="309"/>
                    </a:lnTo>
                    <a:lnTo>
                      <a:pt x="0" y="299"/>
                    </a:lnTo>
                    <a:lnTo>
                      <a:pt x="0" y="287"/>
                    </a:lnTo>
                    <a:lnTo>
                      <a:pt x="0" y="278"/>
                    </a:lnTo>
                    <a:lnTo>
                      <a:pt x="0" y="267"/>
                    </a:lnTo>
                    <a:lnTo>
                      <a:pt x="2" y="258"/>
                    </a:lnTo>
                    <a:lnTo>
                      <a:pt x="2" y="247"/>
                    </a:lnTo>
                    <a:lnTo>
                      <a:pt x="2" y="237"/>
                    </a:lnTo>
                    <a:lnTo>
                      <a:pt x="2" y="226"/>
                    </a:lnTo>
                    <a:lnTo>
                      <a:pt x="2" y="214"/>
                    </a:lnTo>
                    <a:lnTo>
                      <a:pt x="2" y="205"/>
                    </a:lnTo>
                    <a:lnTo>
                      <a:pt x="2" y="195"/>
                    </a:lnTo>
                    <a:lnTo>
                      <a:pt x="2" y="186"/>
                    </a:lnTo>
                    <a:lnTo>
                      <a:pt x="2" y="178"/>
                    </a:lnTo>
                    <a:lnTo>
                      <a:pt x="2" y="170"/>
                    </a:lnTo>
                    <a:lnTo>
                      <a:pt x="2" y="162"/>
                    </a:lnTo>
                    <a:lnTo>
                      <a:pt x="2" y="154"/>
                    </a:lnTo>
                    <a:lnTo>
                      <a:pt x="3" y="146"/>
                    </a:lnTo>
                    <a:lnTo>
                      <a:pt x="3" y="138"/>
                    </a:lnTo>
                    <a:lnTo>
                      <a:pt x="3" y="131"/>
                    </a:lnTo>
                    <a:lnTo>
                      <a:pt x="3" y="123"/>
                    </a:lnTo>
                    <a:lnTo>
                      <a:pt x="3" y="115"/>
                    </a:lnTo>
                    <a:lnTo>
                      <a:pt x="3" y="106"/>
                    </a:lnTo>
                    <a:lnTo>
                      <a:pt x="4" y="98"/>
                    </a:lnTo>
                    <a:lnTo>
                      <a:pt x="4" y="89"/>
                    </a:lnTo>
                    <a:lnTo>
                      <a:pt x="4" y="79"/>
                    </a:lnTo>
                    <a:lnTo>
                      <a:pt x="4" y="74"/>
                    </a:lnTo>
                    <a:lnTo>
                      <a:pt x="4" y="69"/>
                    </a:lnTo>
                    <a:lnTo>
                      <a:pt x="4" y="64"/>
                    </a:lnTo>
                    <a:lnTo>
                      <a:pt x="4" y="59"/>
                    </a:lnTo>
                    <a:lnTo>
                      <a:pt x="4" y="55"/>
                    </a:lnTo>
                    <a:lnTo>
                      <a:pt x="4" y="51"/>
                    </a:lnTo>
                    <a:lnTo>
                      <a:pt x="4" y="47"/>
                    </a:lnTo>
                    <a:lnTo>
                      <a:pt x="6" y="43"/>
                    </a:lnTo>
                    <a:lnTo>
                      <a:pt x="6" y="38"/>
                    </a:lnTo>
                    <a:lnTo>
                      <a:pt x="6" y="34"/>
                    </a:lnTo>
                    <a:lnTo>
                      <a:pt x="7" y="30"/>
                    </a:lnTo>
                    <a:lnTo>
                      <a:pt x="7" y="26"/>
                    </a:lnTo>
                    <a:lnTo>
                      <a:pt x="7" y="20"/>
                    </a:lnTo>
                    <a:lnTo>
                      <a:pt x="8" y="16"/>
                    </a:lnTo>
                    <a:lnTo>
                      <a:pt x="10" y="11"/>
                    </a:lnTo>
                    <a:lnTo>
                      <a:pt x="11" y="7"/>
                    </a:lnTo>
                    <a:lnTo>
                      <a:pt x="12" y="3"/>
                    </a:lnTo>
                    <a:lnTo>
                      <a:pt x="14" y="0"/>
                    </a:lnTo>
                    <a:lnTo>
                      <a:pt x="16" y="0"/>
                    </a:lnTo>
                    <a:lnTo>
                      <a:pt x="20" y="0"/>
                    </a:lnTo>
                    <a:lnTo>
                      <a:pt x="22" y="2"/>
                    </a:lnTo>
                    <a:lnTo>
                      <a:pt x="24" y="3"/>
                    </a:lnTo>
                    <a:lnTo>
                      <a:pt x="26" y="6"/>
                    </a:lnTo>
                    <a:lnTo>
                      <a:pt x="2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3" name="Freeform 160"/>
              <p:cNvSpPr>
                <a:spLocks/>
              </p:cNvSpPr>
              <p:nvPr/>
            </p:nvSpPr>
            <p:spPr bwMode="auto">
              <a:xfrm>
                <a:off x="4619" y="2213"/>
                <a:ext cx="73" cy="80"/>
              </a:xfrm>
              <a:custGeom>
                <a:avLst/>
                <a:gdLst>
                  <a:gd name="T0" fmla="*/ 71 w 73"/>
                  <a:gd name="T1" fmla="*/ 17 h 80"/>
                  <a:gd name="T2" fmla="*/ 68 w 73"/>
                  <a:gd name="T3" fmla="*/ 20 h 80"/>
                  <a:gd name="T4" fmla="*/ 65 w 73"/>
                  <a:gd name="T5" fmla="*/ 23 h 80"/>
                  <a:gd name="T6" fmla="*/ 64 w 73"/>
                  <a:gd name="T7" fmla="*/ 25 h 80"/>
                  <a:gd name="T8" fmla="*/ 63 w 73"/>
                  <a:gd name="T9" fmla="*/ 29 h 80"/>
                  <a:gd name="T10" fmla="*/ 60 w 73"/>
                  <a:gd name="T11" fmla="*/ 31 h 80"/>
                  <a:gd name="T12" fmla="*/ 57 w 73"/>
                  <a:gd name="T13" fmla="*/ 35 h 80"/>
                  <a:gd name="T14" fmla="*/ 56 w 73"/>
                  <a:gd name="T15" fmla="*/ 37 h 80"/>
                  <a:gd name="T16" fmla="*/ 53 w 73"/>
                  <a:gd name="T17" fmla="*/ 40 h 80"/>
                  <a:gd name="T18" fmla="*/ 48 w 73"/>
                  <a:gd name="T19" fmla="*/ 45 h 80"/>
                  <a:gd name="T20" fmla="*/ 43 w 73"/>
                  <a:gd name="T21" fmla="*/ 49 h 80"/>
                  <a:gd name="T22" fmla="*/ 39 w 73"/>
                  <a:gd name="T23" fmla="*/ 53 h 80"/>
                  <a:gd name="T24" fmla="*/ 33 w 73"/>
                  <a:gd name="T25" fmla="*/ 59 h 80"/>
                  <a:gd name="T26" fmla="*/ 29 w 73"/>
                  <a:gd name="T27" fmla="*/ 63 h 80"/>
                  <a:gd name="T28" fmla="*/ 24 w 73"/>
                  <a:gd name="T29" fmla="*/ 67 h 80"/>
                  <a:gd name="T30" fmla="*/ 21 w 73"/>
                  <a:gd name="T31" fmla="*/ 69 h 80"/>
                  <a:gd name="T32" fmla="*/ 20 w 73"/>
                  <a:gd name="T33" fmla="*/ 72 h 80"/>
                  <a:gd name="T34" fmla="*/ 17 w 73"/>
                  <a:gd name="T35" fmla="*/ 75 h 80"/>
                  <a:gd name="T36" fmla="*/ 16 w 73"/>
                  <a:gd name="T37" fmla="*/ 77 h 80"/>
                  <a:gd name="T38" fmla="*/ 12 w 73"/>
                  <a:gd name="T39" fmla="*/ 80 h 80"/>
                  <a:gd name="T40" fmla="*/ 9 w 73"/>
                  <a:gd name="T41" fmla="*/ 80 h 80"/>
                  <a:gd name="T42" fmla="*/ 7 w 73"/>
                  <a:gd name="T43" fmla="*/ 80 h 80"/>
                  <a:gd name="T44" fmla="*/ 4 w 73"/>
                  <a:gd name="T45" fmla="*/ 79 h 80"/>
                  <a:gd name="T46" fmla="*/ 1 w 73"/>
                  <a:gd name="T47" fmla="*/ 76 h 80"/>
                  <a:gd name="T48" fmla="*/ 0 w 73"/>
                  <a:gd name="T49" fmla="*/ 73 h 80"/>
                  <a:gd name="T50" fmla="*/ 0 w 73"/>
                  <a:gd name="T51" fmla="*/ 71 h 80"/>
                  <a:gd name="T52" fmla="*/ 1 w 73"/>
                  <a:gd name="T53" fmla="*/ 67 h 80"/>
                  <a:gd name="T54" fmla="*/ 4 w 73"/>
                  <a:gd name="T55" fmla="*/ 64 h 80"/>
                  <a:gd name="T56" fmla="*/ 7 w 73"/>
                  <a:gd name="T57" fmla="*/ 61 h 80"/>
                  <a:gd name="T58" fmla="*/ 8 w 73"/>
                  <a:gd name="T59" fmla="*/ 57 h 80"/>
                  <a:gd name="T60" fmla="*/ 11 w 73"/>
                  <a:gd name="T61" fmla="*/ 55 h 80"/>
                  <a:gd name="T62" fmla="*/ 15 w 73"/>
                  <a:gd name="T63" fmla="*/ 49 h 80"/>
                  <a:gd name="T64" fmla="*/ 19 w 73"/>
                  <a:gd name="T65" fmla="*/ 45 h 80"/>
                  <a:gd name="T66" fmla="*/ 21 w 73"/>
                  <a:gd name="T67" fmla="*/ 40 h 80"/>
                  <a:gd name="T68" fmla="*/ 27 w 73"/>
                  <a:gd name="T69" fmla="*/ 35 h 80"/>
                  <a:gd name="T70" fmla="*/ 28 w 73"/>
                  <a:gd name="T71" fmla="*/ 31 h 80"/>
                  <a:gd name="T72" fmla="*/ 31 w 73"/>
                  <a:gd name="T73" fmla="*/ 29 h 80"/>
                  <a:gd name="T74" fmla="*/ 33 w 73"/>
                  <a:gd name="T75" fmla="*/ 25 h 80"/>
                  <a:gd name="T76" fmla="*/ 37 w 73"/>
                  <a:gd name="T77" fmla="*/ 24 h 80"/>
                  <a:gd name="T78" fmla="*/ 40 w 73"/>
                  <a:gd name="T79" fmla="*/ 21 h 80"/>
                  <a:gd name="T80" fmla="*/ 41 w 73"/>
                  <a:gd name="T81" fmla="*/ 19 h 80"/>
                  <a:gd name="T82" fmla="*/ 45 w 73"/>
                  <a:gd name="T83" fmla="*/ 16 h 80"/>
                  <a:gd name="T84" fmla="*/ 47 w 73"/>
                  <a:gd name="T85" fmla="*/ 13 h 80"/>
                  <a:gd name="T86" fmla="*/ 49 w 73"/>
                  <a:gd name="T87" fmla="*/ 11 h 80"/>
                  <a:gd name="T88" fmla="*/ 52 w 73"/>
                  <a:gd name="T89" fmla="*/ 8 h 80"/>
                  <a:gd name="T90" fmla="*/ 55 w 73"/>
                  <a:gd name="T91" fmla="*/ 5 h 80"/>
                  <a:gd name="T92" fmla="*/ 59 w 73"/>
                  <a:gd name="T93" fmla="*/ 3 h 80"/>
                  <a:gd name="T94" fmla="*/ 61 w 73"/>
                  <a:gd name="T95" fmla="*/ 0 h 80"/>
                  <a:gd name="T96" fmla="*/ 64 w 73"/>
                  <a:gd name="T97" fmla="*/ 0 h 80"/>
                  <a:gd name="T98" fmla="*/ 68 w 73"/>
                  <a:gd name="T99" fmla="*/ 1 h 80"/>
                  <a:gd name="T100" fmla="*/ 71 w 73"/>
                  <a:gd name="T101" fmla="*/ 4 h 80"/>
                  <a:gd name="T102" fmla="*/ 72 w 73"/>
                  <a:gd name="T103" fmla="*/ 7 h 80"/>
                  <a:gd name="T104" fmla="*/ 73 w 73"/>
                  <a:gd name="T105" fmla="*/ 9 h 80"/>
                  <a:gd name="T106" fmla="*/ 73 w 73"/>
                  <a:gd name="T107" fmla="*/ 13 h 80"/>
                  <a:gd name="T108" fmla="*/ 71 w 73"/>
                  <a:gd name="T109" fmla="*/ 17 h 80"/>
                  <a:gd name="T110" fmla="*/ 71 w 73"/>
                  <a:gd name="T111" fmla="*/ 17 h 8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80">
                    <a:moveTo>
                      <a:pt x="71" y="17"/>
                    </a:moveTo>
                    <a:lnTo>
                      <a:pt x="68" y="20"/>
                    </a:lnTo>
                    <a:lnTo>
                      <a:pt x="65" y="23"/>
                    </a:lnTo>
                    <a:lnTo>
                      <a:pt x="64" y="25"/>
                    </a:lnTo>
                    <a:lnTo>
                      <a:pt x="63" y="29"/>
                    </a:lnTo>
                    <a:lnTo>
                      <a:pt x="60" y="31"/>
                    </a:lnTo>
                    <a:lnTo>
                      <a:pt x="57" y="35"/>
                    </a:lnTo>
                    <a:lnTo>
                      <a:pt x="56" y="37"/>
                    </a:lnTo>
                    <a:lnTo>
                      <a:pt x="53" y="40"/>
                    </a:lnTo>
                    <a:lnTo>
                      <a:pt x="48" y="45"/>
                    </a:lnTo>
                    <a:lnTo>
                      <a:pt x="43" y="49"/>
                    </a:lnTo>
                    <a:lnTo>
                      <a:pt x="39" y="53"/>
                    </a:lnTo>
                    <a:lnTo>
                      <a:pt x="33" y="59"/>
                    </a:lnTo>
                    <a:lnTo>
                      <a:pt x="29" y="63"/>
                    </a:lnTo>
                    <a:lnTo>
                      <a:pt x="24" y="67"/>
                    </a:lnTo>
                    <a:lnTo>
                      <a:pt x="21" y="69"/>
                    </a:lnTo>
                    <a:lnTo>
                      <a:pt x="20" y="72"/>
                    </a:lnTo>
                    <a:lnTo>
                      <a:pt x="17" y="75"/>
                    </a:lnTo>
                    <a:lnTo>
                      <a:pt x="16" y="77"/>
                    </a:lnTo>
                    <a:lnTo>
                      <a:pt x="12" y="80"/>
                    </a:lnTo>
                    <a:lnTo>
                      <a:pt x="9" y="80"/>
                    </a:lnTo>
                    <a:lnTo>
                      <a:pt x="7" y="80"/>
                    </a:lnTo>
                    <a:lnTo>
                      <a:pt x="4" y="79"/>
                    </a:lnTo>
                    <a:lnTo>
                      <a:pt x="1" y="76"/>
                    </a:lnTo>
                    <a:lnTo>
                      <a:pt x="0" y="73"/>
                    </a:lnTo>
                    <a:lnTo>
                      <a:pt x="0" y="71"/>
                    </a:lnTo>
                    <a:lnTo>
                      <a:pt x="1" y="67"/>
                    </a:lnTo>
                    <a:lnTo>
                      <a:pt x="4" y="64"/>
                    </a:lnTo>
                    <a:lnTo>
                      <a:pt x="7" y="61"/>
                    </a:lnTo>
                    <a:lnTo>
                      <a:pt x="8" y="57"/>
                    </a:lnTo>
                    <a:lnTo>
                      <a:pt x="11" y="55"/>
                    </a:lnTo>
                    <a:lnTo>
                      <a:pt x="15" y="49"/>
                    </a:lnTo>
                    <a:lnTo>
                      <a:pt x="19" y="45"/>
                    </a:lnTo>
                    <a:lnTo>
                      <a:pt x="21" y="40"/>
                    </a:lnTo>
                    <a:lnTo>
                      <a:pt x="27" y="35"/>
                    </a:lnTo>
                    <a:lnTo>
                      <a:pt x="28" y="31"/>
                    </a:lnTo>
                    <a:lnTo>
                      <a:pt x="31" y="29"/>
                    </a:lnTo>
                    <a:lnTo>
                      <a:pt x="33" y="25"/>
                    </a:lnTo>
                    <a:lnTo>
                      <a:pt x="37" y="24"/>
                    </a:lnTo>
                    <a:lnTo>
                      <a:pt x="40" y="21"/>
                    </a:lnTo>
                    <a:lnTo>
                      <a:pt x="41" y="19"/>
                    </a:lnTo>
                    <a:lnTo>
                      <a:pt x="45" y="16"/>
                    </a:lnTo>
                    <a:lnTo>
                      <a:pt x="47" y="13"/>
                    </a:lnTo>
                    <a:lnTo>
                      <a:pt x="49" y="11"/>
                    </a:lnTo>
                    <a:lnTo>
                      <a:pt x="52" y="8"/>
                    </a:lnTo>
                    <a:lnTo>
                      <a:pt x="55" y="5"/>
                    </a:lnTo>
                    <a:lnTo>
                      <a:pt x="59" y="3"/>
                    </a:lnTo>
                    <a:lnTo>
                      <a:pt x="61" y="0"/>
                    </a:lnTo>
                    <a:lnTo>
                      <a:pt x="64" y="0"/>
                    </a:lnTo>
                    <a:lnTo>
                      <a:pt x="68" y="1"/>
                    </a:lnTo>
                    <a:lnTo>
                      <a:pt x="71" y="4"/>
                    </a:lnTo>
                    <a:lnTo>
                      <a:pt x="72" y="7"/>
                    </a:lnTo>
                    <a:lnTo>
                      <a:pt x="73" y="9"/>
                    </a:lnTo>
                    <a:lnTo>
                      <a:pt x="73" y="13"/>
                    </a:lnTo>
                    <a:lnTo>
                      <a:pt x="7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4" name="Freeform 161"/>
              <p:cNvSpPr>
                <a:spLocks/>
              </p:cNvSpPr>
              <p:nvPr/>
            </p:nvSpPr>
            <p:spPr bwMode="auto">
              <a:xfrm>
                <a:off x="4376" y="2257"/>
                <a:ext cx="228" cy="28"/>
              </a:xfrm>
              <a:custGeom>
                <a:avLst/>
                <a:gdLst>
                  <a:gd name="T0" fmla="*/ 5 w 228"/>
                  <a:gd name="T1" fmla="*/ 0 h 28"/>
                  <a:gd name="T2" fmla="*/ 11 w 228"/>
                  <a:gd name="T3" fmla="*/ 0 h 28"/>
                  <a:gd name="T4" fmla="*/ 19 w 228"/>
                  <a:gd name="T5" fmla="*/ 0 h 28"/>
                  <a:gd name="T6" fmla="*/ 28 w 228"/>
                  <a:gd name="T7" fmla="*/ 0 h 28"/>
                  <a:gd name="T8" fmla="*/ 40 w 228"/>
                  <a:gd name="T9" fmla="*/ 0 h 28"/>
                  <a:gd name="T10" fmla="*/ 52 w 228"/>
                  <a:gd name="T11" fmla="*/ 0 h 28"/>
                  <a:gd name="T12" fmla="*/ 67 w 228"/>
                  <a:gd name="T13" fmla="*/ 0 h 28"/>
                  <a:gd name="T14" fmla="*/ 81 w 228"/>
                  <a:gd name="T15" fmla="*/ 0 h 28"/>
                  <a:gd name="T16" fmla="*/ 97 w 228"/>
                  <a:gd name="T17" fmla="*/ 0 h 28"/>
                  <a:gd name="T18" fmla="*/ 112 w 228"/>
                  <a:gd name="T19" fmla="*/ 0 h 28"/>
                  <a:gd name="T20" fmla="*/ 128 w 228"/>
                  <a:gd name="T21" fmla="*/ 0 h 28"/>
                  <a:gd name="T22" fmla="*/ 146 w 228"/>
                  <a:gd name="T23" fmla="*/ 0 h 28"/>
                  <a:gd name="T24" fmla="*/ 162 w 228"/>
                  <a:gd name="T25" fmla="*/ 0 h 28"/>
                  <a:gd name="T26" fmla="*/ 176 w 228"/>
                  <a:gd name="T27" fmla="*/ 0 h 28"/>
                  <a:gd name="T28" fmla="*/ 191 w 228"/>
                  <a:gd name="T29" fmla="*/ 0 h 28"/>
                  <a:gd name="T30" fmla="*/ 203 w 228"/>
                  <a:gd name="T31" fmla="*/ 0 h 28"/>
                  <a:gd name="T32" fmla="*/ 215 w 228"/>
                  <a:gd name="T33" fmla="*/ 1 h 28"/>
                  <a:gd name="T34" fmla="*/ 218 w 228"/>
                  <a:gd name="T35" fmla="*/ 1 h 28"/>
                  <a:gd name="T36" fmla="*/ 220 w 228"/>
                  <a:gd name="T37" fmla="*/ 3 h 28"/>
                  <a:gd name="T38" fmla="*/ 222 w 228"/>
                  <a:gd name="T39" fmla="*/ 3 h 28"/>
                  <a:gd name="T40" fmla="*/ 224 w 228"/>
                  <a:gd name="T41" fmla="*/ 5 h 28"/>
                  <a:gd name="T42" fmla="*/ 227 w 228"/>
                  <a:gd name="T43" fmla="*/ 9 h 28"/>
                  <a:gd name="T44" fmla="*/ 228 w 228"/>
                  <a:gd name="T45" fmla="*/ 15 h 28"/>
                  <a:gd name="T46" fmla="*/ 227 w 228"/>
                  <a:gd name="T47" fmla="*/ 19 h 28"/>
                  <a:gd name="T48" fmla="*/ 224 w 228"/>
                  <a:gd name="T49" fmla="*/ 23 h 28"/>
                  <a:gd name="T50" fmla="*/ 222 w 228"/>
                  <a:gd name="T51" fmla="*/ 25 h 28"/>
                  <a:gd name="T52" fmla="*/ 220 w 228"/>
                  <a:gd name="T53" fmla="*/ 27 h 28"/>
                  <a:gd name="T54" fmla="*/ 218 w 228"/>
                  <a:gd name="T55" fmla="*/ 28 h 28"/>
                  <a:gd name="T56" fmla="*/ 215 w 228"/>
                  <a:gd name="T57" fmla="*/ 28 h 28"/>
                  <a:gd name="T58" fmla="*/ 203 w 228"/>
                  <a:gd name="T59" fmla="*/ 28 h 28"/>
                  <a:gd name="T60" fmla="*/ 191 w 228"/>
                  <a:gd name="T61" fmla="*/ 28 h 28"/>
                  <a:gd name="T62" fmla="*/ 176 w 228"/>
                  <a:gd name="T63" fmla="*/ 27 h 28"/>
                  <a:gd name="T64" fmla="*/ 163 w 228"/>
                  <a:gd name="T65" fmla="*/ 27 h 28"/>
                  <a:gd name="T66" fmla="*/ 147 w 228"/>
                  <a:gd name="T67" fmla="*/ 25 h 28"/>
                  <a:gd name="T68" fmla="*/ 130 w 228"/>
                  <a:gd name="T69" fmla="*/ 25 h 28"/>
                  <a:gd name="T70" fmla="*/ 115 w 228"/>
                  <a:gd name="T71" fmla="*/ 24 h 28"/>
                  <a:gd name="T72" fmla="*/ 99 w 228"/>
                  <a:gd name="T73" fmla="*/ 24 h 28"/>
                  <a:gd name="T74" fmla="*/ 83 w 228"/>
                  <a:gd name="T75" fmla="*/ 23 h 28"/>
                  <a:gd name="T76" fmla="*/ 69 w 228"/>
                  <a:gd name="T77" fmla="*/ 23 h 28"/>
                  <a:gd name="T78" fmla="*/ 55 w 228"/>
                  <a:gd name="T79" fmla="*/ 21 h 28"/>
                  <a:gd name="T80" fmla="*/ 43 w 228"/>
                  <a:gd name="T81" fmla="*/ 21 h 28"/>
                  <a:gd name="T82" fmla="*/ 32 w 228"/>
                  <a:gd name="T83" fmla="*/ 20 h 28"/>
                  <a:gd name="T84" fmla="*/ 23 w 228"/>
                  <a:gd name="T85" fmla="*/ 20 h 28"/>
                  <a:gd name="T86" fmla="*/ 15 w 228"/>
                  <a:gd name="T87" fmla="*/ 20 h 28"/>
                  <a:gd name="T88" fmla="*/ 9 w 228"/>
                  <a:gd name="T89" fmla="*/ 20 h 28"/>
                  <a:gd name="T90" fmla="*/ 7 w 228"/>
                  <a:gd name="T91" fmla="*/ 19 h 28"/>
                  <a:gd name="T92" fmla="*/ 4 w 228"/>
                  <a:gd name="T93" fmla="*/ 16 h 28"/>
                  <a:gd name="T94" fmla="*/ 3 w 228"/>
                  <a:gd name="T95" fmla="*/ 13 h 28"/>
                  <a:gd name="T96" fmla="*/ 1 w 228"/>
                  <a:gd name="T97" fmla="*/ 11 h 28"/>
                  <a:gd name="T98" fmla="*/ 0 w 228"/>
                  <a:gd name="T99" fmla="*/ 5 h 28"/>
                  <a:gd name="T100" fmla="*/ 1 w 228"/>
                  <a:gd name="T101" fmla="*/ 3 h 28"/>
                  <a:gd name="T102" fmla="*/ 3 w 228"/>
                  <a:gd name="T103" fmla="*/ 0 h 28"/>
                  <a:gd name="T104" fmla="*/ 5 w 228"/>
                  <a:gd name="T105" fmla="*/ 0 h 28"/>
                  <a:gd name="T106" fmla="*/ 5 w 228"/>
                  <a:gd name="T107" fmla="*/ 0 h 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8" h="28">
                    <a:moveTo>
                      <a:pt x="5" y="0"/>
                    </a:moveTo>
                    <a:lnTo>
                      <a:pt x="11" y="0"/>
                    </a:lnTo>
                    <a:lnTo>
                      <a:pt x="19" y="0"/>
                    </a:lnTo>
                    <a:lnTo>
                      <a:pt x="28" y="0"/>
                    </a:lnTo>
                    <a:lnTo>
                      <a:pt x="40" y="0"/>
                    </a:lnTo>
                    <a:lnTo>
                      <a:pt x="52" y="0"/>
                    </a:lnTo>
                    <a:lnTo>
                      <a:pt x="67" y="0"/>
                    </a:lnTo>
                    <a:lnTo>
                      <a:pt x="81" y="0"/>
                    </a:lnTo>
                    <a:lnTo>
                      <a:pt x="97" y="0"/>
                    </a:lnTo>
                    <a:lnTo>
                      <a:pt x="112" y="0"/>
                    </a:lnTo>
                    <a:lnTo>
                      <a:pt x="128" y="0"/>
                    </a:lnTo>
                    <a:lnTo>
                      <a:pt x="146" y="0"/>
                    </a:lnTo>
                    <a:lnTo>
                      <a:pt x="162" y="0"/>
                    </a:lnTo>
                    <a:lnTo>
                      <a:pt x="176" y="0"/>
                    </a:lnTo>
                    <a:lnTo>
                      <a:pt x="191" y="0"/>
                    </a:lnTo>
                    <a:lnTo>
                      <a:pt x="203" y="0"/>
                    </a:lnTo>
                    <a:lnTo>
                      <a:pt x="215" y="1"/>
                    </a:lnTo>
                    <a:lnTo>
                      <a:pt x="218" y="1"/>
                    </a:lnTo>
                    <a:lnTo>
                      <a:pt x="220" y="3"/>
                    </a:lnTo>
                    <a:lnTo>
                      <a:pt x="222" y="3"/>
                    </a:lnTo>
                    <a:lnTo>
                      <a:pt x="224" y="5"/>
                    </a:lnTo>
                    <a:lnTo>
                      <a:pt x="227" y="9"/>
                    </a:lnTo>
                    <a:lnTo>
                      <a:pt x="228" y="15"/>
                    </a:lnTo>
                    <a:lnTo>
                      <a:pt x="227" y="19"/>
                    </a:lnTo>
                    <a:lnTo>
                      <a:pt x="224" y="23"/>
                    </a:lnTo>
                    <a:lnTo>
                      <a:pt x="222" y="25"/>
                    </a:lnTo>
                    <a:lnTo>
                      <a:pt x="220" y="27"/>
                    </a:lnTo>
                    <a:lnTo>
                      <a:pt x="218" y="28"/>
                    </a:lnTo>
                    <a:lnTo>
                      <a:pt x="215" y="28"/>
                    </a:lnTo>
                    <a:lnTo>
                      <a:pt x="203" y="28"/>
                    </a:lnTo>
                    <a:lnTo>
                      <a:pt x="191" y="28"/>
                    </a:lnTo>
                    <a:lnTo>
                      <a:pt x="176" y="27"/>
                    </a:lnTo>
                    <a:lnTo>
                      <a:pt x="163" y="27"/>
                    </a:lnTo>
                    <a:lnTo>
                      <a:pt x="147" y="25"/>
                    </a:lnTo>
                    <a:lnTo>
                      <a:pt x="130" y="25"/>
                    </a:lnTo>
                    <a:lnTo>
                      <a:pt x="115" y="24"/>
                    </a:lnTo>
                    <a:lnTo>
                      <a:pt x="99" y="24"/>
                    </a:lnTo>
                    <a:lnTo>
                      <a:pt x="83" y="23"/>
                    </a:lnTo>
                    <a:lnTo>
                      <a:pt x="69" y="23"/>
                    </a:lnTo>
                    <a:lnTo>
                      <a:pt x="55" y="21"/>
                    </a:lnTo>
                    <a:lnTo>
                      <a:pt x="43" y="21"/>
                    </a:lnTo>
                    <a:lnTo>
                      <a:pt x="32" y="20"/>
                    </a:lnTo>
                    <a:lnTo>
                      <a:pt x="23" y="20"/>
                    </a:lnTo>
                    <a:lnTo>
                      <a:pt x="15" y="20"/>
                    </a:lnTo>
                    <a:lnTo>
                      <a:pt x="9" y="20"/>
                    </a:lnTo>
                    <a:lnTo>
                      <a:pt x="7" y="19"/>
                    </a:lnTo>
                    <a:lnTo>
                      <a:pt x="4" y="16"/>
                    </a:lnTo>
                    <a:lnTo>
                      <a:pt x="3" y="13"/>
                    </a:lnTo>
                    <a:lnTo>
                      <a:pt x="1" y="11"/>
                    </a:lnTo>
                    <a:lnTo>
                      <a:pt x="0" y="5"/>
                    </a:lnTo>
                    <a:lnTo>
                      <a:pt x="1" y="3"/>
                    </a:lnTo>
                    <a:lnTo>
                      <a:pt x="3"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5" name="Freeform 162"/>
              <p:cNvSpPr>
                <a:spLocks/>
              </p:cNvSpPr>
              <p:nvPr/>
            </p:nvSpPr>
            <p:spPr bwMode="auto">
              <a:xfrm>
                <a:off x="4449" y="1990"/>
                <a:ext cx="57" cy="44"/>
              </a:xfrm>
              <a:custGeom>
                <a:avLst/>
                <a:gdLst>
                  <a:gd name="T0" fmla="*/ 12 w 57"/>
                  <a:gd name="T1" fmla="*/ 15 h 44"/>
                  <a:gd name="T2" fmla="*/ 12 w 57"/>
                  <a:gd name="T3" fmla="*/ 20 h 44"/>
                  <a:gd name="T4" fmla="*/ 14 w 57"/>
                  <a:gd name="T5" fmla="*/ 27 h 44"/>
                  <a:gd name="T6" fmla="*/ 19 w 57"/>
                  <a:gd name="T7" fmla="*/ 29 h 44"/>
                  <a:gd name="T8" fmla="*/ 23 w 57"/>
                  <a:gd name="T9" fmla="*/ 31 h 44"/>
                  <a:gd name="T10" fmla="*/ 30 w 57"/>
                  <a:gd name="T11" fmla="*/ 29 h 44"/>
                  <a:gd name="T12" fmla="*/ 34 w 57"/>
                  <a:gd name="T13" fmla="*/ 27 h 44"/>
                  <a:gd name="T14" fmla="*/ 34 w 57"/>
                  <a:gd name="T15" fmla="*/ 21 h 44"/>
                  <a:gd name="T16" fmla="*/ 31 w 57"/>
                  <a:gd name="T17" fmla="*/ 16 h 44"/>
                  <a:gd name="T18" fmla="*/ 27 w 57"/>
                  <a:gd name="T19" fmla="*/ 7 h 44"/>
                  <a:gd name="T20" fmla="*/ 31 w 57"/>
                  <a:gd name="T21" fmla="*/ 1 h 44"/>
                  <a:gd name="T22" fmla="*/ 36 w 57"/>
                  <a:gd name="T23" fmla="*/ 0 h 44"/>
                  <a:gd name="T24" fmla="*/ 42 w 57"/>
                  <a:gd name="T25" fmla="*/ 0 h 44"/>
                  <a:gd name="T26" fmla="*/ 47 w 57"/>
                  <a:gd name="T27" fmla="*/ 1 h 44"/>
                  <a:gd name="T28" fmla="*/ 53 w 57"/>
                  <a:gd name="T29" fmla="*/ 4 h 44"/>
                  <a:gd name="T30" fmla="*/ 55 w 57"/>
                  <a:gd name="T31" fmla="*/ 9 h 44"/>
                  <a:gd name="T32" fmla="*/ 55 w 57"/>
                  <a:gd name="T33" fmla="*/ 15 h 44"/>
                  <a:gd name="T34" fmla="*/ 54 w 57"/>
                  <a:gd name="T35" fmla="*/ 21 h 44"/>
                  <a:gd name="T36" fmla="*/ 51 w 57"/>
                  <a:gd name="T37" fmla="*/ 29 h 44"/>
                  <a:gd name="T38" fmla="*/ 43 w 57"/>
                  <a:gd name="T39" fmla="*/ 39 h 44"/>
                  <a:gd name="T40" fmla="*/ 35 w 57"/>
                  <a:gd name="T41" fmla="*/ 43 h 44"/>
                  <a:gd name="T42" fmla="*/ 30 w 57"/>
                  <a:gd name="T43" fmla="*/ 44 h 44"/>
                  <a:gd name="T44" fmla="*/ 23 w 57"/>
                  <a:gd name="T45" fmla="*/ 44 h 44"/>
                  <a:gd name="T46" fmla="*/ 18 w 57"/>
                  <a:gd name="T47" fmla="*/ 43 h 44"/>
                  <a:gd name="T48" fmla="*/ 11 w 57"/>
                  <a:gd name="T49" fmla="*/ 39 h 44"/>
                  <a:gd name="T50" fmla="*/ 4 w 57"/>
                  <a:gd name="T51" fmla="*/ 29 h 44"/>
                  <a:gd name="T52" fmla="*/ 0 w 57"/>
                  <a:gd name="T53" fmla="*/ 17 h 44"/>
                  <a:gd name="T54" fmla="*/ 0 w 57"/>
                  <a:gd name="T55" fmla="*/ 7 h 44"/>
                  <a:gd name="T56" fmla="*/ 4 w 57"/>
                  <a:gd name="T57" fmla="*/ 1 h 44"/>
                  <a:gd name="T58" fmla="*/ 8 w 57"/>
                  <a:gd name="T59" fmla="*/ 1 h 44"/>
                  <a:gd name="T60" fmla="*/ 11 w 57"/>
                  <a:gd name="T61" fmla="*/ 8 h 44"/>
                  <a:gd name="T62" fmla="*/ 14 w 57"/>
                  <a:gd name="T63" fmla="*/ 12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7" h="44">
                    <a:moveTo>
                      <a:pt x="14" y="12"/>
                    </a:moveTo>
                    <a:lnTo>
                      <a:pt x="12" y="15"/>
                    </a:lnTo>
                    <a:lnTo>
                      <a:pt x="12" y="17"/>
                    </a:lnTo>
                    <a:lnTo>
                      <a:pt x="12" y="20"/>
                    </a:lnTo>
                    <a:lnTo>
                      <a:pt x="14" y="24"/>
                    </a:lnTo>
                    <a:lnTo>
                      <a:pt x="14" y="27"/>
                    </a:lnTo>
                    <a:lnTo>
                      <a:pt x="16" y="29"/>
                    </a:lnTo>
                    <a:lnTo>
                      <a:pt x="19" y="29"/>
                    </a:lnTo>
                    <a:lnTo>
                      <a:pt x="20" y="31"/>
                    </a:lnTo>
                    <a:lnTo>
                      <a:pt x="23" y="31"/>
                    </a:lnTo>
                    <a:lnTo>
                      <a:pt x="27" y="31"/>
                    </a:lnTo>
                    <a:lnTo>
                      <a:pt x="30" y="29"/>
                    </a:lnTo>
                    <a:lnTo>
                      <a:pt x="32" y="28"/>
                    </a:lnTo>
                    <a:lnTo>
                      <a:pt x="34" y="27"/>
                    </a:lnTo>
                    <a:lnTo>
                      <a:pt x="34" y="24"/>
                    </a:lnTo>
                    <a:lnTo>
                      <a:pt x="34" y="21"/>
                    </a:lnTo>
                    <a:lnTo>
                      <a:pt x="32" y="19"/>
                    </a:lnTo>
                    <a:lnTo>
                      <a:pt x="31" y="16"/>
                    </a:lnTo>
                    <a:lnTo>
                      <a:pt x="30" y="12"/>
                    </a:lnTo>
                    <a:lnTo>
                      <a:pt x="27" y="7"/>
                    </a:lnTo>
                    <a:lnTo>
                      <a:pt x="30" y="4"/>
                    </a:lnTo>
                    <a:lnTo>
                      <a:pt x="31" y="1"/>
                    </a:lnTo>
                    <a:lnTo>
                      <a:pt x="34" y="0"/>
                    </a:lnTo>
                    <a:lnTo>
                      <a:pt x="36" y="0"/>
                    </a:lnTo>
                    <a:lnTo>
                      <a:pt x="39" y="0"/>
                    </a:lnTo>
                    <a:lnTo>
                      <a:pt x="42" y="0"/>
                    </a:lnTo>
                    <a:lnTo>
                      <a:pt x="44" y="0"/>
                    </a:lnTo>
                    <a:lnTo>
                      <a:pt x="47" y="1"/>
                    </a:lnTo>
                    <a:lnTo>
                      <a:pt x="50" y="3"/>
                    </a:lnTo>
                    <a:lnTo>
                      <a:pt x="53" y="4"/>
                    </a:lnTo>
                    <a:lnTo>
                      <a:pt x="54" y="7"/>
                    </a:lnTo>
                    <a:lnTo>
                      <a:pt x="55" y="9"/>
                    </a:lnTo>
                    <a:lnTo>
                      <a:pt x="57" y="12"/>
                    </a:lnTo>
                    <a:lnTo>
                      <a:pt x="55" y="15"/>
                    </a:lnTo>
                    <a:lnTo>
                      <a:pt x="55" y="19"/>
                    </a:lnTo>
                    <a:lnTo>
                      <a:pt x="54" y="21"/>
                    </a:lnTo>
                    <a:lnTo>
                      <a:pt x="54" y="24"/>
                    </a:lnTo>
                    <a:lnTo>
                      <a:pt x="51" y="29"/>
                    </a:lnTo>
                    <a:lnTo>
                      <a:pt x="47" y="35"/>
                    </a:lnTo>
                    <a:lnTo>
                      <a:pt x="43" y="39"/>
                    </a:lnTo>
                    <a:lnTo>
                      <a:pt x="38" y="41"/>
                    </a:lnTo>
                    <a:lnTo>
                      <a:pt x="35" y="43"/>
                    </a:lnTo>
                    <a:lnTo>
                      <a:pt x="32" y="44"/>
                    </a:lnTo>
                    <a:lnTo>
                      <a:pt x="30" y="44"/>
                    </a:lnTo>
                    <a:lnTo>
                      <a:pt x="27" y="44"/>
                    </a:lnTo>
                    <a:lnTo>
                      <a:pt x="23" y="44"/>
                    </a:lnTo>
                    <a:lnTo>
                      <a:pt x="20" y="44"/>
                    </a:lnTo>
                    <a:lnTo>
                      <a:pt x="18" y="43"/>
                    </a:lnTo>
                    <a:lnTo>
                      <a:pt x="16" y="41"/>
                    </a:lnTo>
                    <a:lnTo>
                      <a:pt x="11" y="39"/>
                    </a:lnTo>
                    <a:lnTo>
                      <a:pt x="8" y="35"/>
                    </a:lnTo>
                    <a:lnTo>
                      <a:pt x="4" y="29"/>
                    </a:lnTo>
                    <a:lnTo>
                      <a:pt x="3" y="24"/>
                    </a:lnTo>
                    <a:lnTo>
                      <a:pt x="0" y="17"/>
                    </a:lnTo>
                    <a:lnTo>
                      <a:pt x="0" y="12"/>
                    </a:lnTo>
                    <a:lnTo>
                      <a:pt x="0" y="7"/>
                    </a:lnTo>
                    <a:lnTo>
                      <a:pt x="3" y="4"/>
                    </a:lnTo>
                    <a:lnTo>
                      <a:pt x="4" y="1"/>
                    </a:lnTo>
                    <a:lnTo>
                      <a:pt x="6" y="1"/>
                    </a:lnTo>
                    <a:lnTo>
                      <a:pt x="8" y="1"/>
                    </a:lnTo>
                    <a:lnTo>
                      <a:pt x="11" y="4"/>
                    </a:lnTo>
                    <a:lnTo>
                      <a:pt x="11" y="8"/>
                    </a:lnTo>
                    <a:lnTo>
                      <a:pt x="1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6" name="Freeform 163"/>
              <p:cNvSpPr>
                <a:spLocks/>
              </p:cNvSpPr>
              <p:nvPr/>
            </p:nvSpPr>
            <p:spPr bwMode="auto">
              <a:xfrm>
                <a:off x="3910" y="1456"/>
                <a:ext cx="87" cy="96"/>
              </a:xfrm>
              <a:custGeom>
                <a:avLst/>
                <a:gdLst>
                  <a:gd name="T0" fmla="*/ 0 w 87"/>
                  <a:gd name="T1" fmla="*/ 15 h 96"/>
                  <a:gd name="T2" fmla="*/ 2 w 87"/>
                  <a:gd name="T3" fmla="*/ 15 h 96"/>
                  <a:gd name="T4" fmla="*/ 3 w 87"/>
                  <a:gd name="T5" fmla="*/ 16 h 96"/>
                  <a:gd name="T6" fmla="*/ 7 w 87"/>
                  <a:gd name="T7" fmla="*/ 17 h 96"/>
                  <a:gd name="T8" fmla="*/ 11 w 87"/>
                  <a:gd name="T9" fmla="*/ 17 h 96"/>
                  <a:gd name="T10" fmla="*/ 15 w 87"/>
                  <a:gd name="T11" fmla="*/ 20 h 96"/>
                  <a:gd name="T12" fmla="*/ 19 w 87"/>
                  <a:gd name="T13" fmla="*/ 21 h 96"/>
                  <a:gd name="T14" fmla="*/ 23 w 87"/>
                  <a:gd name="T15" fmla="*/ 24 h 96"/>
                  <a:gd name="T16" fmla="*/ 27 w 87"/>
                  <a:gd name="T17" fmla="*/ 25 h 96"/>
                  <a:gd name="T18" fmla="*/ 31 w 87"/>
                  <a:gd name="T19" fmla="*/ 28 h 96"/>
                  <a:gd name="T20" fmla="*/ 35 w 87"/>
                  <a:gd name="T21" fmla="*/ 31 h 96"/>
                  <a:gd name="T22" fmla="*/ 39 w 87"/>
                  <a:gd name="T23" fmla="*/ 35 h 96"/>
                  <a:gd name="T24" fmla="*/ 40 w 87"/>
                  <a:gd name="T25" fmla="*/ 37 h 96"/>
                  <a:gd name="T26" fmla="*/ 42 w 87"/>
                  <a:gd name="T27" fmla="*/ 40 h 96"/>
                  <a:gd name="T28" fmla="*/ 43 w 87"/>
                  <a:gd name="T29" fmla="*/ 44 h 96"/>
                  <a:gd name="T30" fmla="*/ 43 w 87"/>
                  <a:gd name="T31" fmla="*/ 49 h 96"/>
                  <a:gd name="T32" fmla="*/ 42 w 87"/>
                  <a:gd name="T33" fmla="*/ 53 h 96"/>
                  <a:gd name="T34" fmla="*/ 39 w 87"/>
                  <a:gd name="T35" fmla="*/ 56 h 96"/>
                  <a:gd name="T36" fmla="*/ 39 w 87"/>
                  <a:gd name="T37" fmla="*/ 60 h 96"/>
                  <a:gd name="T38" fmla="*/ 38 w 87"/>
                  <a:gd name="T39" fmla="*/ 63 h 96"/>
                  <a:gd name="T40" fmla="*/ 36 w 87"/>
                  <a:gd name="T41" fmla="*/ 68 h 96"/>
                  <a:gd name="T42" fmla="*/ 36 w 87"/>
                  <a:gd name="T43" fmla="*/ 72 h 96"/>
                  <a:gd name="T44" fmla="*/ 35 w 87"/>
                  <a:gd name="T45" fmla="*/ 75 h 96"/>
                  <a:gd name="T46" fmla="*/ 35 w 87"/>
                  <a:gd name="T47" fmla="*/ 76 h 96"/>
                  <a:gd name="T48" fmla="*/ 35 w 87"/>
                  <a:gd name="T49" fmla="*/ 77 h 96"/>
                  <a:gd name="T50" fmla="*/ 35 w 87"/>
                  <a:gd name="T51" fmla="*/ 79 h 96"/>
                  <a:gd name="T52" fmla="*/ 35 w 87"/>
                  <a:gd name="T53" fmla="*/ 77 h 96"/>
                  <a:gd name="T54" fmla="*/ 39 w 87"/>
                  <a:gd name="T55" fmla="*/ 75 h 96"/>
                  <a:gd name="T56" fmla="*/ 42 w 87"/>
                  <a:gd name="T57" fmla="*/ 72 h 96"/>
                  <a:gd name="T58" fmla="*/ 47 w 87"/>
                  <a:gd name="T59" fmla="*/ 69 h 96"/>
                  <a:gd name="T60" fmla="*/ 52 w 87"/>
                  <a:gd name="T61" fmla="*/ 67 h 96"/>
                  <a:gd name="T62" fmla="*/ 58 w 87"/>
                  <a:gd name="T63" fmla="*/ 65 h 96"/>
                  <a:gd name="T64" fmla="*/ 62 w 87"/>
                  <a:gd name="T65" fmla="*/ 65 h 96"/>
                  <a:gd name="T66" fmla="*/ 67 w 87"/>
                  <a:gd name="T67" fmla="*/ 68 h 96"/>
                  <a:gd name="T68" fmla="*/ 70 w 87"/>
                  <a:gd name="T69" fmla="*/ 71 h 96"/>
                  <a:gd name="T70" fmla="*/ 71 w 87"/>
                  <a:gd name="T71" fmla="*/ 76 h 96"/>
                  <a:gd name="T72" fmla="*/ 71 w 87"/>
                  <a:gd name="T73" fmla="*/ 80 h 96"/>
                  <a:gd name="T74" fmla="*/ 72 w 87"/>
                  <a:gd name="T75" fmla="*/ 85 h 96"/>
                  <a:gd name="T76" fmla="*/ 71 w 87"/>
                  <a:gd name="T77" fmla="*/ 89 h 96"/>
                  <a:gd name="T78" fmla="*/ 71 w 87"/>
                  <a:gd name="T79" fmla="*/ 93 h 96"/>
                  <a:gd name="T80" fmla="*/ 71 w 87"/>
                  <a:gd name="T81" fmla="*/ 95 h 96"/>
                  <a:gd name="T82" fmla="*/ 71 w 87"/>
                  <a:gd name="T83" fmla="*/ 96 h 96"/>
                  <a:gd name="T84" fmla="*/ 87 w 87"/>
                  <a:gd name="T85" fmla="*/ 59 h 96"/>
                  <a:gd name="T86" fmla="*/ 74 w 87"/>
                  <a:gd name="T87" fmla="*/ 9 h 96"/>
                  <a:gd name="T88" fmla="*/ 39 w 87"/>
                  <a:gd name="T89" fmla="*/ 0 h 96"/>
                  <a:gd name="T90" fmla="*/ 0 w 87"/>
                  <a:gd name="T91" fmla="*/ 15 h 96"/>
                  <a:gd name="T92" fmla="*/ 0 w 87"/>
                  <a:gd name="T93" fmla="*/ 15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7" h="96">
                    <a:moveTo>
                      <a:pt x="0" y="15"/>
                    </a:moveTo>
                    <a:lnTo>
                      <a:pt x="2" y="15"/>
                    </a:lnTo>
                    <a:lnTo>
                      <a:pt x="3" y="16"/>
                    </a:lnTo>
                    <a:lnTo>
                      <a:pt x="7" y="17"/>
                    </a:lnTo>
                    <a:lnTo>
                      <a:pt x="11" y="17"/>
                    </a:lnTo>
                    <a:lnTo>
                      <a:pt x="15" y="20"/>
                    </a:lnTo>
                    <a:lnTo>
                      <a:pt x="19" y="21"/>
                    </a:lnTo>
                    <a:lnTo>
                      <a:pt x="23" y="24"/>
                    </a:lnTo>
                    <a:lnTo>
                      <a:pt x="27" y="25"/>
                    </a:lnTo>
                    <a:lnTo>
                      <a:pt x="31" y="28"/>
                    </a:lnTo>
                    <a:lnTo>
                      <a:pt x="35" y="31"/>
                    </a:lnTo>
                    <a:lnTo>
                      <a:pt x="39" y="35"/>
                    </a:lnTo>
                    <a:lnTo>
                      <a:pt x="40" y="37"/>
                    </a:lnTo>
                    <a:lnTo>
                      <a:pt x="42" y="40"/>
                    </a:lnTo>
                    <a:lnTo>
                      <a:pt x="43" y="44"/>
                    </a:lnTo>
                    <a:lnTo>
                      <a:pt x="43" y="49"/>
                    </a:lnTo>
                    <a:lnTo>
                      <a:pt x="42" y="53"/>
                    </a:lnTo>
                    <a:lnTo>
                      <a:pt x="39" y="56"/>
                    </a:lnTo>
                    <a:lnTo>
                      <a:pt x="39" y="60"/>
                    </a:lnTo>
                    <a:lnTo>
                      <a:pt x="38" y="63"/>
                    </a:lnTo>
                    <a:lnTo>
                      <a:pt x="36" y="68"/>
                    </a:lnTo>
                    <a:lnTo>
                      <a:pt x="36" y="72"/>
                    </a:lnTo>
                    <a:lnTo>
                      <a:pt x="35" y="75"/>
                    </a:lnTo>
                    <a:lnTo>
                      <a:pt x="35" y="76"/>
                    </a:lnTo>
                    <a:lnTo>
                      <a:pt x="35" y="77"/>
                    </a:lnTo>
                    <a:lnTo>
                      <a:pt x="35" y="79"/>
                    </a:lnTo>
                    <a:lnTo>
                      <a:pt x="35" y="77"/>
                    </a:lnTo>
                    <a:lnTo>
                      <a:pt x="39" y="75"/>
                    </a:lnTo>
                    <a:lnTo>
                      <a:pt x="42" y="72"/>
                    </a:lnTo>
                    <a:lnTo>
                      <a:pt x="47" y="69"/>
                    </a:lnTo>
                    <a:lnTo>
                      <a:pt x="52" y="67"/>
                    </a:lnTo>
                    <a:lnTo>
                      <a:pt x="58" y="65"/>
                    </a:lnTo>
                    <a:lnTo>
                      <a:pt x="62" y="65"/>
                    </a:lnTo>
                    <a:lnTo>
                      <a:pt x="67" y="68"/>
                    </a:lnTo>
                    <a:lnTo>
                      <a:pt x="70" y="71"/>
                    </a:lnTo>
                    <a:lnTo>
                      <a:pt x="71" y="76"/>
                    </a:lnTo>
                    <a:lnTo>
                      <a:pt x="71" y="80"/>
                    </a:lnTo>
                    <a:lnTo>
                      <a:pt x="72" y="85"/>
                    </a:lnTo>
                    <a:lnTo>
                      <a:pt x="71" y="89"/>
                    </a:lnTo>
                    <a:lnTo>
                      <a:pt x="71" y="93"/>
                    </a:lnTo>
                    <a:lnTo>
                      <a:pt x="71" y="95"/>
                    </a:lnTo>
                    <a:lnTo>
                      <a:pt x="71" y="96"/>
                    </a:lnTo>
                    <a:lnTo>
                      <a:pt x="87" y="59"/>
                    </a:lnTo>
                    <a:lnTo>
                      <a:pt x="74" y="9"/>
                    </a:lnTo>
                    <a:lnTo>
                      <a:pt x="39" y="0"/>
                    </a:lnTo>
                    <a:lnTo>
                      <a:pt x="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7" name="Freeform 164"/>
              <p:cNvSpPr>
                <a:spLocks/>
              </p:cNvSpPr>
              <p:nvPr/>
            </p:nvSpPr>
            <p:spPr bwMode="auto">
              <a:xfrm>
                <a:off x="3946" y="1627"/>
                <a:ext cx="71" cy="26"/>
              </a:xfrm>
              <a:custGeom>
                <a:avLst/>
                <a:gdLst>
                  <a:gd name="T0" fmla="*/ 0 w 71"/>
                  <a:gd name="T1" fmla="*/ 18 h 26"/>
                  <a:gd name="T2" fmla="*/ 3 w 71"/>
                  <a:gd name="T3" fmla="*/ 14 h 26"/>
                  <a:gd name="T4" fmla="*/ 4 w 71"/>
                  <a:gd name="T5" fmla="*/ 12 h 26"/>
                  <a:gd name="T6" fmla="*/ 7 w 71"/>
                  <a:gd name="T7" fmla="*/ 9 h 26"/>
                  <a:gd name="T8" fmla="*/ 10 w 71"/>
                  <a:gd name="T9" fmla="*/ 5 h 26"/>
                  <a:gd name="T10" fmla="*/ 14 w 71"/>
                  <a:gd name="T11" fmla="*/ 4 h 26"/>
                  <a:gd name="T12" fmla="*/ 18 w 71"/>
                  <a:gd name="T13" fmla="*/ 4 h 26"/>
                  <a:gd name="T14" fmla="*/ 20 w 71"/>
                  <a:gd name="T15" fmla="*/ 2 h 26"/>
                  <a:gd name="T16" fmla="*/ 26 w 71"/>
                  <a:gd name="T17" fmla="*/ 2 h 26"/>
                  <a:gd name="T18" fmla="*/ 30 w 71"/>
                  <a:gd name="T19" fmla="*/ 1 h 26"/>
                  <a:gd name="T20" fmla="*/ 34 w 71"/>
                  <a:gd name="T21" fmla="*/ 1 h 26"/>
                  <a:gd name="T22" fmla="*/ 39 w 71"/>
                  <a:gd name="T23" fmla="*/ 1 h 26"/>
                  <a:gd name="T24" fmla="*/ 43 w 71"/>
                  <a:gd name="T25" fmla="*/ 1 h 26"/>
                  <a:gd name="T26" fmla="*/ 48 w 71"/>
                  <a:gd name="T27" fmla="*/ 1 h 26"/>
                  <a:gd name="T28" fmla="*/ 54 w 71"/>
                  <a:gd name="T29" fmla="*/ 1 h 26"/>
                  <a:gd name="T30" fmla="*/ 59 w 71"/>
                  <a:gd name="T31" fmla="*/ 1 h 26"/>
                  <a:gd name="T32" fmla="*/ 64 w 71"/>
                  <a:gd name="T33" fmla="*/ 1 h 26"/>
                  <a:gd name="T34" fmla="*/ 67 w 71"/>
                  <a:gd name="T35" fmla="*/ 0 h 26"/>
                  <a:gd name="T36" fmla="*/ 68 w 71"/>
                  <a:gd name="T37" fmla="*/ 1 h 26"/>
                  <a:gd name="T38" fmla="*/ 70 w 71"/>
                  <a:gd name="T39" fmla="*/ 4 h 26"/>
                  <a:gd name="T40" fmla="*/ 71 w 71"/>
                  <a:gd name="T41" fmla="*/ 6 h 26"/>
                  <a:gd name="T42" fmla="*/ 71 w 71"/>
                  <a:gd name="T43" fmla="*/ 10 h 26"/>
                  <a:gd name="T44" fmla="*/ 70 w 71"/>
                  <a:gd name="T45" fmla="*/ 13 h 26"/>
                  <a:gd name="T46" fmla="*/ 68 w 71"/>
                  <a:gd name="T47" fmla="*/ 14 h 26"/>
                  <a:gd name="T48" fmla="*/ 66 w 71"/>
                  <a:gd name="T49" fmla="*/ 17 h 26"/>
                  <a:gd name="T50" fmla="*/ 62 w 71"/>
                  <a:gd name="T51" fmla="*/ 17 h 26"/>
                  <a:gd name="T52" fmla="*/ 58 w 71"/>
                  <a:gd name="T53" fmla="*/ 17 h 26"/>
                  <a:gd name="T54" fmla="*/ 54 w 71"/>
                  <a:gd name="T55" fmla="*/ 16 h 26"/>
                  <a:gd name="T56" fmla="*/ 48 w 71"/>
                  <a:gd name="T57" fmla="*/ 16 h 26"/>
                  <a:gd name="T58" fmla="*/ 44 w 71"/>
                  <a:gd name="T59" fmla="*/ 14 h 26"/>
                  <a:gd name="T60" fmla="*/ 40 w 71"/>
                  <a:gd name="T61" fmla="*/ 14 h 26"/>
                  <a:gd name="T62" fmla="*/ 36 w 71"/>
                  <a:gd name="T63" fmla="*/ 13 h 26"/>
                  <a:gd name="T64" fmla="*/ 32 w 71"/>
                  <a:gd name="T65" fmla="*/ 13 h 26"/>
                  <a:gd name="T66" fmla="*/ 28 w 71"/>
                  <a:gd name="T67" fmla="*/ 12 h 26"/>
                  <a:gd name="T68" fmla="*/ 26 w 71"/>
                  <a:gd name="T69" fmla="*/ 12 h 26"/>
                  <a:gd name="T70" fmla="*/ 22 w 71"/>
                  <a:gd name="T71" fmla="*/ 12 h 26"/>
                  <a:gd name="T72" fmla="*/ 19 w 71"/>
                  <a:gd name="T73" fmla="*/ 13 h 26"/>
                  <a:gd name="T74" fmla="*/ 16 w 71"/>
                  <a:gd name="T75" fmla="*/ 14 h 26"/>
                  <a:gd name="T76" fmla="*/ 14 w 71"/>
                  <a:gd name="T77" fmla="*/ 17 h 26"/>
                  <a:gd name="T78" fmla="*/ 12 w 71"/>
                  <a:gd name="T79" fmla="*/ 18 h 26"/>
                  <a:gd name="T80" fmla="*/ 11 w 71"/>
                  <a:gd name="T81" fmla="*/ 22 h 26"/>
                  <a:gd name="T82" fmla="*/ 8 w 71"/>
                  <a:gd name="T83" fmla="*/ 25 h 26"/>
                  <a:gd name="T84" fmla="*/ 4 w 71"/>
                  <a:gd name="T85" fmla="*/ 26 h 26"/>
                  <a:gd name="T86" fmla="*/ 0 w 71"/>
                  <a:gd name="T87" fmla="*/ 22 h 26"/>
                  <a:gd name="T88" fmla="*/ 0 w 71"/>
                  <a:gd name="T89" fmla="*/ 18 h 26"/>
                  <a:gd name="T90" fmla="*/ 0 w 71"/>
                  <a:gd name="T91" fmla="*/ 18 h 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1" h="26">
                    <a:moveTo>
                      <a:pt x="0" y="18"/>
                    </a:moveTo>
                    <a:lnTo>
                      <a:pt x="3" y="14"/>
                    </a:lnTo>
                    <a:lnTo>
                      <a:pt x="4" y="12"/>
                    </a:lnTo>
                    <a:lnTo>
                      <a:pt x="7" y="9"/>
                    </a:lnTo>
                    <a:lnTo>
                      <a:pt x="10" y="5"/>
                    </a:lnTo>
                    <a:lnTo>
                      <a:pt x="14" y="4"/>
                    </a:lnTo>
                    <a:lnTo>
                      <a:pt x="18" y="4"/>
                    </a:lnTo>
                    <a:lnTo>
                      <a:pt x="20" y="2"/>
                    </a:lnTo>
                    <a:lnTo>
                      <a:pt x="26" y="2"/>
                    </a:lnTo>
                    <a:lnTo>
                      <a:pt x="30" y="1"/>
                    </a:lnTo>
                    <a:lnTo>
                      <a:pt x="34" y="1"/>
                    </a:lnTo>
                    <a:lnTo>
                      <a:pt x="39" y="1"/>
                    </a:lnTo>
                    <a:lnTo>
                      <a:pt x="43" y="1"/>
                    </a:lnTo>
                    <a:lnTo>
                      <a:pt x="48" y="1"/>
                    </a:lnTo>
                    <a:lnTo>
                      <a:pt x="54" y="1"/>
                    </a:lnTo>
                    <a:lnTo>
                      <a:pt x="59" y="1"/>
                    </a:lnTo>
                    <a:lnTo>
                      <a:pt x="64" y="1"/>
                    </a:lnTo>
                    <a:lnTo>
                      <a:pt x="67" y="0"/>
                    </a:lnTo>
                    <a:lnTo>
                      <a:pt x="68" y="1"/>
                    </a:lnTo>
                    <a:lnTo>
                      <a:pt x="70" y="4"/>
                    </a:lnTo>
                    <a:lnTo>
                      <a:pt x="71" y="6"/>
                    </a:lnTo>
                    <a:lnTo>
                      <a:pt x="71" y="10"/>
                    </a:lnTo>
                    <a:lnTo>
                      <a:pt x="70" y="13"/>
                    </a:lnTo>
                    <a:lnTo>
                      <a:pt x="68" y="14"/>
                    </a:lnTo>
                    <a:lnTo>
                      <a:pt x="66" y="17"/>
                    </a:lnTo>
                    <a:lnTo>
                      <a:pt x="62" y="17"/>
                    </a:lnTo>
                    <a:lnTo>
                      <a:pt x="58" y="17"/>
                    </a:lnTo>
                    <a:lnTo>
                      <a:pt x="54" y="16"/>
                    </a:lnTo>
                    <a:lnTo>
                      <a:pt x="48" y="16"/>
                    </a:lnTo>
                    <a:lnTo>
                      <a:pt x="44" y="14"/>
                    </a:lnTo>
                    <a:lnTo>
                      <a:pt x="40" y="14"/>
                    </a:lnTo>
                    <a:lnTo>
                      <a:pt x="36" y="13"/>
                    </a:lnTo>
                    <a:lnTo>
                      <a:pt x="32" y="13"/>
                    </a:lnTo>
                    <a:lnTo>
                      <a:pt x="28" y="12"/>
                    </a:lnTo>
                    <a:lnTo>
                      <a:pt x="26" y="12"/>
                    </a:lnTo>
                    <a:lnTo>
                      <a:pt x="22" y="12"/>
                    </a:lnTo>
                    <a:lnTo>
                      <a:pt x="19" y="13"/>
                    </a:lnTo>
                    <a:lnTo>
                      <a:pt x="16" y="14"/>
                    </a:lnTo>
                    <a:lnTo>
                      <a:pt x="14" y="17"/>
                    </a:lnTo>
                    <a:lnTo>
                      <a:pt x="12" y="18"/>
                    </a:lnTo>
                    <a:lnTo>
                      <a:pt x="11" y="22"/>
                    </a:lnTo>
                    <a:lnTo>
                      <a:pt x="8" y="25"/>
                    </a:lnTo>
                    <a:lnTo>
                      <a:pt x="4" y="26"/>
                    </a:lnTo>
                    <a:lnTo>
                      <a:pt x="0" y="22"/>
                    </a:lnTo>
                    <a:lnTo>
                      <a:pt x="0"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8" name="Freeform 165"/>
              <p:cNvSpPr>
                <a:spLocks/>
              </p:cNvSpPr>
              <p:nvPr/>
            </p:nvSpPr>
            <p:spPr bwMode="auto">
              <a:xfrm>
                <a:off x="3862" y="1644"/>
                <a:ext cx="60" cy="27"/>
              </a:xfrm>
              <a:custGeom>
                <a:avLst/>
                <a:gdLst>
                  <a:gd name="T0" fmla="*/ 55 w 60"/>
                  <a:gd name="T1" fmla="*/ 13 h 27"/>
                  <a:gd name="T2" fmla="*/ 51 w 60"/>
                  <a:gd name="T3" fmla="*/ 13 h 27"/>
                  <a:gd name="T4" fmla="*/ 48 w 60"/>
                  <a:gd name="T5" fmla="*/ 15 h 27"/>
                  <a:gd name="T6" fmla="*/ 44 w 60"/>
                  <a:gd name="T7" fmla="*/ 15 h 27"/>
                  <a:gd name="T8" fmla="*/ 40 w 60"/>
                  <a:gd name="T9" fmla="*/ 16 h 27"/>
                  <a:gd name="T10" fmla="*/ 35 w 60"/>
                  <a:gd name="T11" fmla="*/ 16 h 27"/>
                  <a:gd name="T12" fmla="*/ 32 w 60"/>
                  <a:gd name="T13" fmla="*/ 16 h 27"/>
                  <a:gd name="T14" fmla="*/ 28 w 60"/>
                  <a:gd name="T15" fmla="*/ 19 h 27"/>
                  <a:gd name="T16" fmla="*/ 24 w 60"/>
                  <a:gd name="T17" fmla="*/ 20 h 27"/>
                  <a:gd name="T18" fmla="*/ 20 w 60"/>
                  <a:gd name="T19" fmla="*/ 22 h 27"/>
                  <a:gd name="T20" fmla="*/ 18 w 60"/>
                  <a:gd name="T21" fmla="*/ 24 h 27"/>
                  <a:gd name="T22" fmla="*/ 14 w 60"/>
                  <a:gd name="T23" fmla="*/ 26 h 27"/>
                  <a:gd name="T24" fmla="*/ 10 w 60"/>
                  <a:gd name="T25" fmla="*/ 27 h 27"/>
                  <a:gd name="T26" fmla="*/ 6 w 60"/>
                  <a:gd name="T27" fmla="*/ 26 h 27"/>
                  <a:gd name="T28" fmla="*/ 3 w 60"/>
                  <a:gd name="T29" fmla="*/ 26 h 27"/>
                  <a:gd name="T30" fmla="*/ 2 w 60"/>
                  <a:gd name="T31" fmla="*/ 23 h 27"/>
                  <a:gd name="T32" fmla="*/ 0 w 60"/>
                  <a:gd name="T33" fmla="*/ 20 h 27"/>
                  <a:gd name="T34" fmla="*/ 0 w 60"/>
                  <a:gd name="T35" fmla="*/ 18 h 27"/>
                  <a:gd name="T36" fmla="*/ 2 w 60"/>
                  <a:gd name="T37" fmla="*/ 15 h 27"/>
                  <a:gd name="T38" fmla="*/ 3 w 60"/>
                  <a:gd name="T39" fmla="*/ 13 h 27"/>
                  <a:gd name="T40" fmla="*/ 7 w 60"/>
                  <a:gd name="T41" fmla="*/ 12 h 27"/>
                  <a:gd name="T42" fmla="*/ 11 w 60"/>
                  <a:gd name="T43" fmla="*/ 11 h 27"/>
                  <a:gd name="T44" fmla="*/ 16 w 60"/>
                  <a:gd name="T45" fmla="*/ 9 h 27"/>
                  <a:gd name="T46" fmla="*/ 20 w 60"/>
                  <a:gd name="T47" fmla="*/ 7 h 27"/>
                  <a:gd name="T48" fmla="*/ 23 w 60"/>
                  <a:gd name="T49" fmla="*/ 5 h 27"/>
                  <a:gd name="T50" fmla="*/ 27 w 60"/>
                  <a:gd name="T51" fmla="*/ 3 h 27"/>
                  <a:gd name="T52" fmla="*/ 31 w 60"/>
                  <a:gd name="T53" fmla="*/ 1 h 27"/>
                  <a:gd name="T54" fmla="*/ 35 w 60"/>
                  <a:gd name="T55" fmla="*/ 0 h 27"/>
                  <a:gd name="T56" fmla="*/ 40 w 60"/>
                  <a:gd name="T57" fmla="*/ 0 h 27"/>
                  <a:gd name="T58" fmla="*/ 44 w 60"/>
                  <a:gd name="T59" fmla="*/ 0 h 27"/>
                  <a:gd name="T60" fmla="*/ 48 w 60"/>
                  <a:gd name="T61" fmla="*/ 0 h 27"/>
                  <a:gd name="T62" fmla="*/ 51 w 60"/>
                  <a:gd name="T63" fmla="*/ 0 h 27"/>
                  <a:gd name="T64" fmla="*/ 55 w 60"/>
                  <a:gd name="T65" fmla="*/ 0 h 27"/>
                  <a:gd name="T66" fmla="*/ 59 w 60"/>
                  <a:gd name="T67" fmla="*/ 3 h 27"/>
                  <a:gd name="T68" fmla="*/ 60 w 60"/>
                  <a:gd name="T69" fmla="*/ 7 h 27"/>
                  <a:gd name="T70" fmla="*/ 59 w 60"/>
                  <a:gd name="T71" fmla="*/ 11 h 27"/>
                  <a:gd name="T72" fmla="*/ 55 w 60"/>
                  <a:gd name="T73" fmla="*/ 13 h 27"/>
                  <a:gd name="T74" fmla="*/ 55 w 60"/>
                  <a:gd name="T75" fmla="*/ 13 h 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27">
                    <a:moveTo>
                      <a:pt x="55" y="13"/>
                    </a:moveTo>
                    <a:lnTo>
                      <a:pt x="51" y="13"/>
                    </a:lnTo>
                    <a:lnTo>
                      <a:pt x="48" y="15"/>
                    </a:lnTo>
                    <a:lnTo>
                      <a:pt x="44" y="15"/>
                    </a:lnTo>
                    <a:lnTo>
                      <a:pt x="40" y="16"/>
                    </a:lnTo>
                    <a:lnTo>
                      <a:pt x="35" y="16"/>
                    </a:lnTo>
                    <a:lnTo>
                      <a:pt x="32" y="16"/>
                    </a:lnTo>
                    <a:lnTo>
                      <a:pt x="28" y="19"/>
                    </a:lnTo>
                    <a:lnTo>
                      <a:pt x="24" y="20"/>
                    </a:lnTo>
                    <a:lnTo>
                      <a:pt x="20" y="22"/>
                    </a:lnTo>
                    <a:lnTo>
                      <a:pt x="18" y="24"/>
                    </a:lnTo>
                    <a:lnTo>
                      <a:pt x="14" y="26"/>
                    </a:lnTo>
                    <a:lnTo>
                      <a:pt x="10" y="27"/>
                    </a:lnTo>
                    <a:lnTo>
                      <a:pt x="6" y="26"/>
                    </a:lnTo>
                    <a:lnTo>
                      <a:pt x="3" y="26"/>
                    </a:lnTo>
                    <a:lnTo>
                      <a:pt x="2" y="23"/>
                    </a:lnTo>
                    <a:lnTo>
                      <a:pt x="0" y="20"/>
                    </a:lnTo>
                    <a:lnTo>
                      <a:pt x="0" y="18"/>
                    </a:lnTo>
                    <a:lnTo>
                      <a:pt x="2" y="15"/>
                    </a:lnTo>
                    <a:lnTo>
                      <a:pt x="3" y="13"/>
                    </a:lnTo>
                    <a:lnTo>
                      <a:pt x="7" y="12"/>
                    </a:lnTo>
                    <a:lnTo>
                      <a:pt x="11" y="11"/>
                    </a:lnTo>
                    <a:lnTo>
                      <a:pt x="16" y="9"/>
                    </a:lnTo>
                    <a:lnTo>
                      <a:pt x="20" y="7"/>
                    </a:lnTo>
                    <a:lnTo>
                      <a:pt x="23" y="5"/>
                    </a:lnTo>
                    <a:lnTo>
                      <a:pt x="27" y="3"/>
                    </a:lnTo>
                    <a:lnTo>
                      <a:pt x="31" y="1"/>
                    </a:lnTo>
                    <a:lnTo>
                      <a:pt x="35" y="0"/>
                    </a:lnTo>
                    <a:lnTo>
                      <a:pt x="40" y="0"/>
                    </a:lnTo>
                    <a:lnTo>
                      <a:pt x="44" y="0"/>
                    </a:lnTo>
                    <a:lnTo>
                      <a:pt x="48" y="0"/>
                    </a:lnTo>
                    <a:lnTo>
                      <a:pt x="51" y="0"/>
                    </a:lnTo>
                    <a:lnTo>
                      <a:pt x="55" y="0"/>
                    </a:lnTo>
                    <a:lnTo>
                      <a:pt x="59" y="3"/>
                    </a:lnTo>
                    <a:lnTo>
                      <a:pt x="60" y="7"/>
                    </a:lnTo>
                    <a:lnTo>
                      <a:pt x="59" y="11"/>
                    </a:lnTo>
                    <a:lnTo>
                      <a:pt x="55"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29" name="Freeform 166"/>
              <p:cNvSpPr>
                <a:spLocks/>
              </p:cNvSpPr>
              <p:nvPr/>
            </p:nvSpPr>
            <p:spPr bwMode="auto">
              <a:xfrm>
                <a:off x="3657" y="1860"/>
                <a:ext cx="53" cy="48"/>
              </a:xfrm>
              <a:custGeom>
                <a:avLst/>
                <a:gdLst>
                  <a:gd name="T0" fmla="*/ 53 w 53"/>
                  <a:gd name="T1" fmla="*/ 0 h 48"/>
                  <a:gd name="T2" fmla="*/ 0 w 53"/>
                  <a:gd name="T3" fmla="*/ 38 h 48"/>
                  <a:gd name="T4" fmla="*/ 13 w 53"/>
                  <a:gd name="T5" fmla="*/ 48 h 48"/>
                  <a:gd name="T6" fmla="*/ 14 w 53"/>
                  <a:gd name="T7" fmla="*/ 47 h 48"/>
                  <a:gd name="T8" fmla="*/ 17 w 53"/>
                  <a:gd name="T9" fmla="*/ 46 h 48"/>
                  <a:gd name="T10" fmla="*/ 18 w 53"/>
                  <a:gd name="T11" fmla="*/ 43 h 48"/>
                  <a:gd name="T12" fmla="*/ 21 w 53"/>
                  <a:gd name="T13" fmla="*/ 42 h 48"/>
                  <a:gd name="T14" fmla="*/ 25 w 53"/>
                  <a:gd name="T15" fmla="*/ 39 h 48"/>
                  <a:gd name="T16" fmla="*/ 28 w 53"/>
                  <a:gd name="T17" fmla="*/ 38 h 48"/>
                  <a:gd name="T18" fmla="*/ 30 w 53"/>
                  <a:gd name="T19" fmla="*/ 35 h 48"/>
                  <a:gd name="T20" fmla="*/ 33 w 53"/>
                  <a:gd name="T21" fmla="*/ 32 h 48"/>
                  <a:gd name="T22" fmla="*/ 36 w 53"/>
                  <a:gd name="T23" fmla="*/ 28 h 48"/>
                  <a:gd name="T24" fmla="*/ 40 w 53"/>
                  <a:gd name="T25" fmla="*/ 27 h 48"/>
                  <a:gd name="T26" fmla="*/ 45 w 53"/>
                  <a:gd name="T27" fmla="*/ 22 h 48"/>
                  <a:gd name="T28" fmla="*/ 49 w 53"/>
                  <a:gd name="T29" fmla="*/ 18 h 48"/>
                  <a:gd name="T30" fmla="*/ 51 w 53"/>
                  <a:gd name="T31" fmla="*/ 14 h 48"/>
                  <a:gd name="T32" fmla="*/ 53 w 53"/>
                  <a:gd name="T33" fmla="*/ 10 h 48"/>
                  <a:gd name="T34" fmla="*/ 53 w 53"/>
                  <a:gd name="T35" fmla="*/ 6 h 48"/>
                  <a:gd name="T36" fmla="*/ 53 w 53"/>
                  <a:gd name="T37" fmla="*/ 4 h 48"/>
                  <a:gd name="T38" fmla="*/ 53 w 53"/>
                  <a:gd name="T39" fmla="*/ 0 h 48"/>
                  <a:gd name="T40" fmla="*/ 53 w 53"/>
                  <a:gd name="T41" fmla="*/ 0 h 48"/>
                  <a:gd name="T42" fmla="*/ 53 w 53"/>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3" h="48">
                    <a:moveTo>
                      <a:pt x="53" y="0"/>
                    </a:moveTo>
                    <a:lnTo>
                      <a:pt x="0" y="38"/>
                    </a:lnTo>
                    <a:lnTo>
                      <a:pt x="13" y="48"/>
                    </a:lnTo>
                    <a:lnTo>
                      <a:pt x="14" y="47"/>
                    </a:lnTo>
                    <a:lnTo>
                      <a:pt x="17" y="46"/>
                    </a:lnTo>
                    <a:lnTo>
                      <a:pt x="18" y="43"/>
                    </a:lnTo>
                    <a:lnTo>
                      <a:pt x="21" y="42"/>
                    </a:lnTo>
                    <a:lnTo>
                      <a:pt x="25" y="39"/>
                    </a:lnTo>
                    <a:lnTo>
                      <a:pt x="28" y="38"/>
                    </a:lnTo>
                    <a:lnTo>
                      <a:pt x="30" y="35"/>
                    </a:lnTo>
                    <a:lnTo>
                      <a:pt x="33" y="32"/>
                    </a:lnTo>
                    <a:lnTo>
                      <a:pt x="36" y="28"/>
                    </a:lnTo>
                    <a:lnTo>
                      <a:pt x="40" y="27"/>
                    </a:lnTo>
                    <a:lnTo>
                      <a:pt x="45" y="22"/>
                    </a:lnTo>
                    <a:lnTo>
                      <a:pt x="49" y="18"/>
                    </a:lnTo>
                    <a:lnTo>
                      <a:pt x="51" y="14"/>
                    </a:lnTo>
                    <a:lnTo>
                      <a:pt x="53" y="10"/>
                    </a:lnTo>
                    <a:lnTo>
                      <a:pt x="53" y="6"/>
                    </a:lnTo>
                    <a:lnTo>
                      <a:pt x="53" y="4"/>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30" name="Freeform 167"/>
              <p:cNvSpPr>
                <a:spLocks/>
              </p:cNvSpPr>
              <p:nvPr/>
            </p:nvSpPr>
            <p:spPr bwMode="auto">
              <a:xfrm>
                <a:off x="3395" y="1698"/>
                <a:ext cx="16" cy="46"/>
              </a:xfrm>
              <a:custGeom>
                <a:avLst/>
                <a:gdLst>
                  <a:gd name="T0" fmla="*/ 14 w 16"/>
                  <a:gd name="T1" fmla="*/ 0 h 46"/>
                  <a:gd name="T2" fmla="*/ 12 w 16"/>
                  <a:gd name="T3" fmla="*/ 1 h 46"/>
                  <a:gd name="T4" fmla="*/ 11 w 16"/>
                  <a:gd name="T5" fmla="*/ 4 h 46"/>
                  <a:gd name="T6" fmla="*/ 10 w 16"/>
                  <a:gd name="T7" fmla="*/ 5 h 46"/>
                  <a:gd name="T8" fmla="*/ 10 w 16"/>
                  <a:gd name="T9" fmla="*/ 8 h 46"/>
                  <a:gd name="T10" fmla="*/ 8 w 16"/>
                  <a:gd name="T11" fmla="*/ 10 h 46"/>
                  <a:gd name="T12" fmla="*/ 7 w 16"/>
                  <a:gd name="T13" fmla="*/ 13 h 46"/>
                  <a:gd name="T14" fmla="*/ 6 w 16"/>
                  <a:gd name="T15" fmla="*/ 17 h 46"/>
                  <a:gd name="T16" fmla="*/ 4 w 16"/>
                  <a:gd name="T17" fmla="*/ 20 h 46"/>
                  <a:gd name="T18" fmla="*/ 3 w 16"/>
                  <a:gd name="T19" fmla="*/ 24 h 46"/>
                  <a:gd name="T20" fmla="*/ 2 w 16"/>
                  <a:gd name="T21" fmla="*/ 28 h 46"/>
                  <a:gd name="T22" fmla="*/ 2 w 16"/>
                  <a:gd name="T23" fmla="*/ 30 h 46"/>
                  <a:gd name="T24" fmla="*/ 0 w 16"/>
                  <a:gd name="T25" fmla="*/ 34 h 46"/>
                  <a:gd name="T26" fmla="*/ 0 w 16"/>
                  <a:gd name="T27" fmla="*/ 38 h 46"/>
                  <a:gd name="T28" fmla="*/ 0 w 16"/>
                  <a:gd name="T29" fmla="*/ 42 h 46"/>
                  <a:gd name="T30" fmla="*/ 0 w 16"/>
                  <a:gd name="T31" fmla="*/ 44 h 46"/>
                  <a:gd name="T32" fmla="*/ 0 w 16"/>
                  <a:gd name="T33" fmla="*/ 46 h 46"/>
                  <a:gd name="T34" fmla="*/ 2 w 16"/>
                  <a:gd name="T35" fmla="*/ 46 h 46"/>
                  <a:gd name="T36" fmla="*/ 3 w 16"/>
                  <a:gd name="T37" fmla="*/ 46 h 46"/>
                  <a:gd name="T38" fmla="*/ 6 w 16"/>
                  <a:gd name="T39" fmla="*/ 45 h 46"/>
                  <a:gd name="T40" fmla="*/ 8 w 16"/>
                  <a:gd name="T41" fmla="*/ 41 h 46"/>
                  <a:gd name="T42" fmla="*/ 11 w 16"/>
                  <a:gd name="T43" fmla="*/ 37 h 46"/>
                  <a:gd name="T44" fmla="*/ 14 w 16"/>
                  <a:gd name="T45" fmla="*/ 32 h 46"/>
                  <a:gd name="T46" fmla="*/ 15 w 16"/>
                  <a:gd name="T47" fmla="*/ 29 h 46"/>
                  <a:gd name="T48" fmla="*/ 16 w 16"/>
                  <a:gd name="T49" fmla="*/ 28 h 46"/>
                  <a:gd name="T50" fmla="*/ 14 w 16"/>
                  <a:gd name="T51" fmla="*/ 0 h 46"/>
                  <a:gd name="T52" fmla="*/ 14 w 16"/>
                  <a:gd name="T53" fmla="*/ 0 h 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 h="46">
                    <a:moveTo>
                      <a:pt x="14" y="0"/>
                    </a:moveTo>
                    <a:lnTo>
                      <a:pt x="12" y="1"/>
                    </a:lnTo>
                    <a:lnTo>
                      <a:pt x="11" y="4"/>
                    </a:lnTo>
                    <a:lnTo>
                      <a:pt x="10" y="5"/>
                    </a:lnTo>
                    <a:lnTo>
                      <a:pt x="10" y="8"/>
                    </a:lnTo>
                    <a:lnTo>
                      <a:pt x="8" y="10"/>
                    </a:lnTo>
                    <a:lnTo>
                      <a:pt x="7" y="13"/>
                    </a:lnTo>
                    <a:lnTo>
                      <a:pt x="6" y="17"/>
                    </a:lnTo>
                    <a:lnTo>
                      <a:pt x="4" y="20"/>
                    </a:lnTo>
                    <a:lnTo>
                      <a:pt x="3" y="24"/>
                    </a:lnTo>
                    <a:lnTo>
                      <a:pt x="2" y="28"/>
                    </a:lnTo>
                    <a:lnTo>
                      <a:pt x="2" y="30"/>
                    </a:lnTo>
                    <a:lnTo>
                      <a:pt x="0" y="34"/>
                    </a:lnTo>
                    <a:lnTo>
                      <a:pt x="0" y="38"/>
                    </a:lnTo>
                    <a:lnTo>
                      <a:pt x="0" y="42"/>
                    </a:lnTo>
                    <a:lnTo>
                      <a:pt x="0" y="44"/>
                    </a:lnTo>
                    <a:lnTo>
                      <a:pt x="0" y="46"/>
                    </a:lnTo>
                    <a:lnTo>
                      <a:pt x="2" y="46"/>
                    </a:lnTo>
                    <a:lnTo>
                      <a:pt x="3" y="46"/>
                    </a:lnTo>
                    <a:lnTo>
                      <a:pt x="6" y="45"/>
                    </a:lnTo>
                    <a:lnTo>
                      <a:pt x="8" y="41"/>
                    </a:lnTo>
                    <a:lnTo>
                      <a:pt x="11" y="37"/>
                    </a:lnTo>
                    <a:lnTo>
                      <a:pt x="14" y="32"/>
                    </a:lnTo>
                    <a:lnTo>
                      <a:pt x="15" y="29"/>
                    </a:lnTo>
                    <a:lnTo>
                      <a:pt x="16" y="28"/>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sp>
            <p:nvSpPr>
              <p:cNvPr id="19631" name="Freeform 168"/>
              <p:cNvSpPr>
                <a:spLocks/>
              </p:cNvSpPr>
              <p:nvPr/>
            </p:nvSpPr>
            <p:spPr bwMode="auto">
              <a:xfrm>
                <a:off x="3623" y="1273"/>
                <a:ext cx="166" cy="151"/>
              </a:xfrm>
              <a:custGeom>
                <a:avLst/>
                <a:gdLst>
                  <a:gd name="T0" fmla="*/ 147 w 166"/>
                  <a:gd name="T1" fmla="*/ 7 h 151"/>
                  <a:gd name="T2" fmla="*/ 138 w 166"/>
                  <a:gd name="T3" fmla="*/ 4 h 151"/>
                  <a:gd name="T4" fmla="*/ 129 w 166"/>
                  <a:gd name="T5" fmla="*/ 1 h 151"/>
                  <a:gd name="T6" fmla="*/ 114 w 166"/>
                  <a:gd name="T7" fmla="*/ 0 h 151"/>
                  <a:gd name="T8" fmla="*/ 97 w 166"/>
                  <a:gd name="T9" fmla="*/ 4 h 151"/>
                  <a:gd name="T10" fmla="*/ 79 w 166"/>
                  <a:gd name="T11" fmla="*/ 8 h 151"/>
                  <a:gd name="T12" fmla="*/ 68 w 166"/>
                  <a:gd name="T13" fmla="*/ 13 h 151"/>
                  <a:gd name="T14" fmla="*/ 59 w 166"/>
                  <a:gd name="T15" fmla="*/ 21 h 151"/>
                  <a:gd name="T16" fmla="*/ 50 w 166"/>
                  <a:gd name="T17" fmla="*/ 31 h 151"/>
                  <a:gd name="T18" fmla="*/ 44 w 166"/>
                  <a:gd name="T19" fmla="*/ 40 h 151"/>
                  <a:gd name="T20" fmla="*/ 42 w 166"/>
                  <a:gd name="T21" fmla="*/ 51 h 151"/>
                  <a:gd name="T22" fmla="*/ 40 w 166"/>
                  <a:gd name="T23" fmla="*/ 60 h 151"/>
                  <a:gd name="T24" fmla="*/ 42 w 166"/>
                  <a:gd name="T25" fmla="*/ 71 h 151"/>
                  <a:gd name="T26" fmla="*/ 44 w 166"/>
                  <a:gd name="T27" fmla="*/ 81 h 151"/>
                  <a:gd name="T28" fmla="*/ 47 w 166"/>
                  <a:gd name="T29" fmla="*/ 92 h 151"/>
                  <a:gd name="T30" fmla="*/ 46 w 166"/>
                  <a:gd name="T31" fmla="*/ 101 h 151"/>
                  <a:gd name="T32" fmla="*/ 38 w 166"/>
                  <a:gd name="T33" fmla="*/ 117 h 151"/>
                  <a:gd name="T34" fmla="*/ 26 w 166"/>
                  <a:gd name="T35" fmla="*/ 128 h 151"/>
                  <a:gd name="T36" fmla="*/ 11 w 166"/>
                  <a:gd name="T37" fmla="*/ 138 h 151"/>
                  <a:gd name="T38" fmla="*/ 3 w 166"/>
                  <a:gd name="T39" fmla="*/ 142 h 151"/>
                  <a:gd name="T40" fmla="*/ 2 w 166"/>
                  <a:gd name="T41" fmla="*/ 148 h 151"/>
                  <a:gd name="T42" fmla="*/ 8 w 166"/>
                  <a:gd name="T43" fmla="*/ 151 h 151"/>
                  <a:gd name="T44" fmla="*/ 19 w 166"/>
                  <a:gd name="T45" fmla="*/ 151 h 151"/>
                  <a:gd name="T46" fmla="*/ 30 w 166"/>
                  <a:gd name="T47" fmla="*/ 147 h 151"/>
                  <a:gd name="T48" fmla="*/ 43 w 166"/>
                  <a:gd name="T49" fmla="*/ 142 h 151"/>
                  <a:gd name="T50" fmla="*/ 54 w 166"/>
                  <a:gd name="T51" fmla="*/ 134 h 151"/>
                  <a:gd name="T52" fmla="*/ 63 w 166"/>
                  <a:gd name="T53" fmla="*/ 125 h 151"/>
                  <a:gd name="T54" fmla="*/ 70 w 166"/>
                  <a:gd name="T55" fmla="*/ 112 h 151"/>
                  <a:gd name="T56" fmla="*/ 76 w 166"/>
                  <a:gd name="T57" fmla="*/ 107 h 151"/>
                  <a:gd name="T58" fmla="*/ 86 w 166"/>
                  <a:gd name="T59" fmla="*/ 101 h 151"/>
                  <a:gd name="T60" fmla="*/ 89 w 166"/>
                  <a:gd name="T61" fmla="*/ 96 h 151"/>
                  <a:gd name="T62" fmla="*/ 97 w 166"/>
                  <a:gd name="T63" fmla="*/ 84 h 151"/>
                  <a:gd name="T64" fmla="*/ 105 w 166"/>
                  <a:gd name="T65" fmla="*/ 83 h 151"/>
                  <a:gd name="T66" fmla="*/ 114 w 166"/>
                  <a:gd name="T67" fmla="*/ 88 h 151"/>
                  <a:gd name="T68" fmla="*/ 118 w 166"/>
                  <a:gd name="T69" fmla="*/ 88 h 151"/>
                  <a:gd name="T70" fmla="*/ 115 w 166"/>
                  <a:gd name="T71" fmla="*/ 80 h 151"/>
                  <a:gd name="T72" fmla="*/ 115 w 166"/>
                  <a:gd name="T73" fmla="*/ 69 h 151"/>
                  <a:gd name="T74" fmla="*/ 117 w 166"/>
                  <a:gd name="T75" fmla="*/ 60 h 151"/>
                  <a:gd name="T76" fmla="*/ 125 w 166"/>
                  <a:gd name="T77" fmla="*/ 52 h 151"/>
                  <a:gd name="T78" fmla="*/ 141 w 166"/>
                  <a:gd name="T79" fmla="*/ 48 h 151"/>
                  <a:gd name="T80" fmla="*/ 155 w 166"/>
                  <a:gd name="T81" fmla="*/ 51 h 151"/>
                  <a:gd name="T82" fmla="*/ 165 w 166"/>
                  <a:gd name="T83" fmla="*/ 41 h 151"/>
                  <a:gd name="T84" fmla="*/ 165 w 166"/>
                  <a:gd name="T85" fmla="*/ 25 h 151"/>
                  <a:gd name="T86" fmla="*/ 157 w 166"/>
                  <a:gd name="T87" fmla="*/ 11 h 1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6" h="151">
                    <a:moveTo>
                      <a:pt x="154" y="9"/>
                    </a:moveTo>
                    <a:lnTo>
                      <a:pt x="151" y="8"/>
                    </a:lnTo>
                    <a:lnTo>
                      <a:pt x="147" y="7"/>
                    </a:lnTo>
                    <a:lnTo>
                      <a:pt x="145" y="5"/>
                    </a:lnTo>
                    <a:lnTo>
                      <a:pt x="142" y="5"/>
                    </a:lnTo>
                    <a:lnTo>
                      <a:pt x="138" y="4"/>
                    </a:lnTo>
                    <a:lnTo>
                      <a:pt x="134" y="3"/>
                    </a:lnTo>
                    <a:lnTo>
                      <a:pt x="131" y="1"/>
                    </a:lnTo>
                    <a:lnTo>
                      <a:pt x="129" y="1"/>
                    </a:lnTo>
                    <a:lnTo>
                      <a:pt x="123" y="1"/>
                    </a:lnTo>
                    <a:lnTo>
                      <a:pt x="121" y="0"/>
                    </a:lnTo>
                    <a:lnTo>
                      <a:pt x="114" y="0"/>
                    </a:lnTo>
                    <a:lnTo>
                      <a:pt x="110" y="1"/>
                    </a:lnTo>
                    <a:lnTo>
                      <a:pt x="103" y="1"/>
                    </a:lnTo>
                    <a:lnTo>
                      <a:pt x="97" y="4"/>
                    </a:lnTo>
                    <a:lnTo>
                      <a:pt x="91" y="5"/>
                    </a:lnTo>
                    <a:lnTo>
                      <a:pt x="85" y="8"/>
                    </a:lnTo>
                    <a:lnTo>
                      <a:pt x="79" y="8"/>
                    </a:lnTo>
                    <a:lnTo>
                      <a:pt x="75" y="9"/>
                    </a:lnTo>
                    <a:lnTo>
                      <a:pt x="71" y="11"/>
                    </a:lnTo>
                    <a:lnTo>
                      <a:pt x="68" y="13"/>
                    </a:lnTo>
                    <a:lnTo>
                      <a:pt x="64" y="16"/>
                    </a:lnTo>
                    <a:lnTo>
                      <a:pt x="62" y="19"/>
                    </a:lnTo>
                    <a:lnTo>
                      <a:pt x="59" y="21"/>
                    </a:lnTo>
                    <a:lnTo>
                      <a:pt x="55" y="24"/>
                    </a:lnTo>
                    <a:lnTo>
                      <a:pt x="52" y="27"/>
                    </a:lnTo>
                    <a:lnTo>
                      <a:pt x="50" y="31"/>
                    </a:lnTo>
                    <a:lnTo>
                      <a:pt x="48" y="33"/>
                    </a:lnTo>
                    <a:lnTo>
                      <a:pt x="46" y="37"/>
                    </a:lnTo>
                    <a:lnTo>
                      <a:pt x="44" y="40"/>
                    </a:lnTo>
                    <a:lnTo>
                      <a:pt x="43" y="44"/>
                    </a:lnTo>
                    <a:lnTo>
                      <a:pt x="42" y="47"/>
                    </a:lnTo>
                    <a:lnTo>
                      <a:pt x="42" y="51"/>
                    </a:lnTo>
                    <a:lnTo>
                      <a:pt x="40" y="53"/>
                    </a:lnTo>
                    <a:lnTo>
                      <a:pt x="40" y="57"/>
                    </a:lnTo>
                    <a:lnTo>
                      <a:pt x="40" y="60"/>
                    </a:lnTo>
                    <a:lnTo>
                      <a:pt x="40" y="64"/>
                    </a:lnTo>
                    <a:lnTo>
                      <a:pt x="40" y="68"/>
                    </a:lnTo>
                    <a:lnTo>
                      <a:pt x="42" y="71"/>
                    </a:lnTo>
                    <a:lnTo>
                      <a:pt x="43" y="75"/>
                    </a:lnTo>
                    <a:lnTo>
                      <a:pt x="44" y="79"/>
                    </a:lnTo>
                    <a:lnTo>
                      <a:pt x="44" y="81"/>
                    </a:lnTo>
                    <a:lnTo>
                      <a:pt x="46" y="85"/>
                    </a:lnTo>
                    <a:lnTo>
                      <a:pt x="46" y="88"/>
                    </a:lnTo>
                    <a:lnTo>
                      <a:pt x="47" y="92"/>
                    </a:lnTo>
                    <a:lnTo>
                      <a:pt x="46" y="96"/>
                    </a:lnTo>
                    <a:lnTo>
                      <a:pt x="46" y="99"/>
                    </a:lnTo>
                    <a:lnTo>
                      <a:pt x="46" y="101"/>
                    </a:lnTo>
                    <a:lnTo>
                      <a:pt x="44" y="107"/>
                    </a:lnTo>
                    <a:lnTo>
                      <a:pt x="42" y="112"/>
                    </a:lnTo>
                    <a:lnTo>
                      <a:pt x="38" y="117"/>
                    </a:lnTo>
                    <a:lnTo>
                      <a:pt x="34" y="120"/>
                    </a:lnTo>
                    <a:lnTo>
                      <a:pt x="30" y="125"/>
                    </a:lnTo>
                    <a:lnTo>
                      <a:pt x="26" y="128"/>
                    </a:lnTo>
                    <a:lnTo>
                      <a:pt x="20" y="131"/>
                    </a:lnTo>
                    <a:lnTo>
                      <a:pt x="15" y="134"/>
                    </a:lnTo>
                    <a:lnTo>
                      <a:pt x="11" y="138"/>
                    </a:lnTo>
                    <a:lnTo>
                      <a:pt x="7" y="139"/>
                    </a:lnTo>
                    <a:lnTo>
                      <a:pt x="4" y="140"/>
                    </a:lnTo>
                    <a:lnTo>
                      <a:pt x="3" y="142"/>
                    </a:lnTo>
                    <a:lnTo>
                      <a:pt x="2" y="143"/>
                    </a:lnTo>
                    <a:lnTo>
                      <a:pt x="0" y="146"/>
                    </a:lnTo>
                    <a:lnTo>
                      <a:pt x="2" y="148"/>
                    </a:lnTo>
                    <a:lnTo>
                      <a:pt x="3" y="150"/>
                    </a:lnTo>
                    <a:lnTo>
                      <a:pt x="7" y="151"/>
                    </a:lnTo>
                    <a:lnTo>
                      <a:pt x="8" y="151"/>
                    </a:lnTo>
                    <a:lnTo>
                      <a:pt x="12" y="151"/>
                    </a:lnTo>
                    <a:lnTo>
                      <a:pt x="15" y="151"/>
                    </a:lnTo>
                    <a:lnTo>
                      <a:pt x="19" y="151"/>
                    </a:lnTo>
                    <a:lnTo>
                      <a:pt x="23" y="150"/>
                    </a:lnTo>
                    <a:lnTo>
                      <a:pt x="27" y="148"/>
                    </a:lnTo>
                    <a:lnTo>
                      <a:pt x="30" y="147"/>
                    </a:lnTo>
                    <a:lnTo>
                      <a:pt x="35" y="146"/>
                    </a:lnTo>
                    <a:lnTo>
                      <a:pt x="38" y="143"/>
                    </a:lnTo>
                    <a:lnTo>
                      <a:pt x="43" y="142"/>
                    </a:lnTo>
                    <a:lnTo>
                      <a:pt x="47" y="139"/>
                    </a:lnTo>
                    <a:lnTo>
                      <a:pt x="51" y="138"/>
                    </a:lnTo>
                    <a:lnTo>
                      <a:pt x="54" y="134"/>
                    </a:lnTo>
                    <a:lnTo>
                      <a:pt x="58" y="131"/>
                    </a:lnTo>
                    <a:lnTo>
                      <a:pt x="60" y="128"/>
                    </a:lnTo>
                    <a:lnTo>
                      <a:pt x="63" y="125"/>
                    </a:lnTo>
                    <a:lnTo>
                      <a:pt x="66" y="120"/>
                    </a:lnTo>
                    <a:lnTo>
                      <a:pt x="68" y="117"/>
                    </a:lnTo>
                    <a:lnTo>
                      <a:pt x="70" y="112"/>
                    </a:lnTo>
                    <a:lnTo>
                      <a:pt x="71" y="109"/>
                    </a:lnTo>
                    <a:lnTo>
                      <a:pt x="74" y="108"/>
                    </a:lnTo>
                    <a:lnTo>
                      <a:pt x="76" y="107"/>
                    </a:lnTo>
                    <a:lnTo>
                      <a:pt x="79" y="104"/>
                    </a:lnTo>
                    <a:lnTo>
                      <a:pt x="82" y="104"/>
                    </a:lnTo>
                    <a:lnTo>
                      <a:pt x="86" y="101"/>
                    </a:lnTo>
                    <a:lnTo>
                      <a:pt x="87" y="101"/>
                    </a:lnTo>
                    <a:lnTo>
                      <a:pt x="87" y="99"/>
                    </a:lnTo>
                    <a:lnTo>
                      <a:pt x="89" y="96"/>
                    </a:lnTo>
                    <a:lnTo>
                      <a:pt x="91" y="91"/>
                    </a:lnTo>
                    <a:lnTo>
                      <a:pt x="94" y="85"/>
                    </a:lnTo>
                    <a:lnTo>
                      <a:pt x="97" y="84"/>
                    </a:lnTo>
                    <a:lnTo>
                      <a:pt x="98" y="83"/>
                    </a:lnTo>
                    <a:lnTo>
                      <a:pt x="101" y="81"/>
                    </a:lnTo>
                    <a:lnTo>
                      <a:pt x="105" y="83"/>
                    </a:lnTo>
                    <a:lnTo>
                      <a:pt x="107" y="83"/>
                    </a:lnTo>
                    <a:lnTo>
                      <a:pt x="110" y="85"/>
                    </a:lnTo>
                    <a:lnTo>
                      <a:pt x="114" y="88"/>
                    </a:lnTo>
                    <a:lnTo>
                      <a:pt x="121" y="93"/>
                    </a:lnTo>
                    <a:lnTo>
                      <a:pt x="118" y="92"/>
                    </a:lnTo>
                    <a:lnTo>
                      <a:pt x="118" y="88"/>
                    </a:lnTo>
                    <a:lnTo>
                      <a:pt x="117" y="85"/>
                    </a:lnTo>
                    <a:lnTo>
                      <a:pt x="117" y="83"/>
                    </a:lnTo>
                    <a:lnTo>
                      <a:pt x="115" y="80"/>
                    </a:lnTo>
                    <a:lnTo>
                      <a:pt x="115" y="77"/>
                    </a:lnTo>
                    <a:lnTo>
                      <a:pt x="115" y="73"/>
                    </a:lnTo>
                    <a:lnTo>
                      <a:pt x="115" y="69"/>
                    </a:lnTo>
                    <a:lnTo>
                      <a:pt x="115" y="67"/>
                    </a:lnTo>
                    <a:lnTo>
                      <a:pt x="117" y="63"/>
                    </a:lnTo>
                    <a:lnTo>
                      <a:pt x="117" y="60"/>
                    </a:lnTo>
                    <a:lnTo>
                      <a:pt x="121" y="57"/>
                    </a:lnTo>
                    <a:lnTo>
                      <a:pt x="122" y="55"/>
                    </a:lnTo>
                    <a:lnTo>
                      <a:pt x="125" y="52"/>
                    </a:lnTo>
                    <a:lnTo>
                      <a:pt x="130" y="49"/>
                    </a:lnTo>
                    <a:lnTo>
                      <a:pt x="135" y="48"/>
                    </a:lnTo>
                    <a:lnTo>
                      <a:pt x="141" y="48"/>
                    </a:lnTo>
                    <a:lnTo>
                      <a:pt x="146" y="49"/>
                    </a:lnTo>
                    <a:lnTo>
                      <a:pt x="150" y="49"/>
                    </a:lnTo>
                    <a:lnTo>
                      <a:pt x="155" y="51"/>
                    </a:lnTo>
                    <a:lnTo>
                      <a:pt x="159" y="49"/>
                    </a:lnTo>
                    <a:lnTo>
                      <a:pt x="163" y="47"/>
                    </a:lnTo>
                    <a:lnTo>
                      <a:pt x="165" y="41"/>
                    </a:lnTo>
                    <a:lnTo>
                      <a:pt x="166" y="36"/>
                    </a:lnTo>
                    <a:lnTo>
                      <a:pt x="166" y="31"/>
                    </a:lnTo>
                    <a:lnTo>
                      <a:pt x="165" y="25"/>
                    </a:lnTo>
                    <a:lnTo>
                      <a:pt x="162" y="20"/>
                    </a:lnTo>
                    <a:lnTo>
                      <a:pt x="161" y="15"/>
                    </a:lnTo>
                    <a:lnTo>
                      <a:pt x="157" y="11"/>
                    </a:lnTo>
                    <a:lnTo>
                      <a:pt x="15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srgbClr val="002F74"/>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019686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10" name="Table 33"/>
          <p:cNvGraphicFramePr>
            <a:graphicFrameLocks noGrp="1"/>
          </p:cNvGraphicFramePr>
          <p:nvPr/>
        </p:nvGraphicFramePr>
        <p:xfrm>
          <a:off x="2340904" y="1997034"/>
          <a:ext cx="6997353" cy="4048873"/>
        </p:xfrm>
        <a:graphic>
          <a:graphicData uri="http://schemas.openxmlformats.org/drawingml/2006/table">
            <a:tbl>
              <a:tblPr/>
              <a:tblGrid>
                <a:gridCol w="4829731">
                  <a:extLst>
                    <a:ext uri="{9D8B030D-6E8A-4147-A177-3AD203B41FA5}">
                      <a16:colId xmlns:a16="http://schemas.microsoft.com/office/drawing/2014/main" val="20000"/>
                    </a:ext>
                  </a:extLst>
                </a:gridCol>
                <a:gridCol w="2167622">
                  <a:extLst>
                    <a:ext uri="{9D8B030D-6E8A-4147-A177-3AD203B41FA5}">
                      <a16:colId xmlns:a16="http://schemas.microsoft.com/office/drawing/2014/main" val="20002"/>
                    </a:ext>
                  </a:extLst>
                </a:gridCol>
              </a:tblGrid>
              <a:tr h="230008">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EC3B"/>
                        </a:buClr>
                        <a:buSzTx/>
                        <a:buFont typeface="Arial" pitchFamily="34" charset="0"/>
                        <a:buNone/>
                        <a:tabLst/>
                      </a:pPr>
                      <a:r>
                        <a:rPr kumimoji="0" lang="en-US" altLang="en-US" sz="1400" b="1" i="0" u="none" strike="noStrike" cap="none" normalizeH="0" baseline="0" dirty="0">
                          <a:ln>
                            <a:noFill/>
                          </a:ln>
                          <a:solidFill>
                            <a:srgbClr val="FFEC3B"/>
                          </a:solidFill>
                          <a:effectLst/>
                          <a:latin typeface="Arial" pitchFamily="34" charset="0"/>
                          <a:cs typeface="Arial" pitchFamily="34" charset="0"/>
                        </a:rPr>
                        <a:t> IMWG Frailty Scale</a:t>
                      </a:r>
                      <a:r>
                        <a:rPr kumimoji="0" lang="en-US" altLang="en-US" sz="1400" b="1" i="0" u="none" strike="noStrike" cap="none" normalizeH="0" baseline="30000" dirty="0">
                          <a:ln>
                            <a:noFill/>
                          </a:ln>
                          <a:solidFill>
                            <a:srgbClr val="FFEC3B"/>
                          </a:solidFill>
                          <a:effectLst/>
                          <a:latin typeface="Arial" pitchFamily="34" charset="0"/>
                          <a:cs typeface="Arial" pitchFamily="34" charset="0"/>
                        </a:rPr>
                        <a:t>1</a:t>
                      </a:r>
                    </a:p>
                  </a:txBody>
                  <a:tcPr marL="34290" marR="34290" marT="6848" marB="6848" anchor="ctr" horzOverflow="overflow">
                    <a:lnL>
                      <a:noFill/>
                    </a:lnL>
                    <a:lnR>
                      <a:noFill/>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ct val="0"/>
                        </a:spcAft>
                        <a:buClr>
                          <a:srgbClr val="FFEC3B"/>
                        </a:buClr>
                        <a:buSzTx/>
                        <a:buFont typeface="Arial" pitchFamily="34" charset="0"/>
                        <a:buNone/>
                        <a:tabLst/>
                      </a:pPr>
                      <a:r>
                        <a:rPr kumimoji="0" lang="en-US" altLang="en-US" sz="1400" b="1" i="0" u="none" strike="noStrike" cap="none" normalizeH="0" baseline="0" dirty="0">
                          <a:ln>
                            <a:noFill/>
                          </a:ln>
                          <a:solidFill>
                            <a:srgbClr val="FFEC3B"/>
                          </a:solidFill>
                          <a:effectLst/>
                          <a:latin typeface="Arial" pitchFamily="34" charset="0"/>
                          <a:cs typeface="Arial" pitchFamily="34" charset="0"/>
                        </a:rPr>
                        <a:t>Score</a:t>
                      </a:r>
                    </a:p>
                  </a:txBody>
                  <a:tcPr marL="34290" marR="34290" marT="6848" marB="6848" anchor="ctr" horzOverflow="overflow">
                    <a:lnL>
                      <a:noFill/>
                    </a:lnL>
                    <a:lnR>
                      <a:noFill/>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0008">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Age</a:t>
                      </a:r>
                    </a:p>
                  </a:txBody>
                  <a:tcPr marL="34290" marR="34290" marT="6848" marB="6848" anchor="ctr" horzOverflow="overflow">
                    <a:lnL>
                      <a:noFill/>
                    </a:lnL>
                    <a:lnR>
                      <a:noFill/>
                    </a:lnR>
                    <a:lnT w="28575" cap="flat" cmpd="sng" algn="ctr">
                      <a:solidFill>
                        <a:srgbClr val="FFFF00"/>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endParaRPr kumimoji="0" lang="en-US" altLang="en-US" sz="1400" b="0" i="0" u="none" strike="noStrike" cap="none" normalizeH="0" baseline="0" dirty="0">
                        <a:ln>
                          <a:noFill/>
                        </a:ln>
                        <a:solidFill>
                          <a:srgbClr val="FFFFFF"/>
                        </a:solidFill>
                        <a:effectLst/>
                        <a:latin typeface="Arial" pitchFamily="34" charset="0"/>
                      </a:endParaRPr>
                    </a:p>
                  </a:txBody>
                  <a:tcPr marL="34290" marR="34290" marT="6848" marB="6848" anchor="ctr" horzOverflow="overflow">
                    <a:lnL>
                      <a:noFill/>
                    </a:lnL>
                    <a:lnR>
                      <a:noFill/>
                    </a:lnR>
                    <a:lnT w="28575" cap="flat" cmpd="sng" algn="ctr">
                      <a:solidFill>
                        <a:srgbClr val="FFFF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 75 yrs</a:t>
                      </a:r>
                    </a:p>
                  </a:txBody>
                  <a:tcPr marL="34290" marR="34290" marT="6848" marB="6848" anchor="ctr" horzOverflow="overflow">
                    <a:lnL>
                      <a:noFill/>
                    </a:lnL>
                    <a:lnR>
                      <a:noFill/>
                    </a:lnR>
                    <a:lnT>
                      <a:noFill/>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0</a:t>
                      </a:r>
                    </a:p>
                  </a:txBody>
                  <a:tcPr marL="34290" marR="34290" marT="6848" marB="684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76–80 yrs</a:t>
                      </a:r>
                    </a:p>
                  </a:txBody>
                  <a:tcPr marL="34290" marR="34290" marT="6848" marB="6848" anchor="ctr" horzOverflow="overflow">
                    <a:lnL>
                      <a:noFill/>
                    </a:lnL>
                    <a:lnR>
                      <a:noFill/>
                    </a:lnR>
                    <a:lnT>
                      <a:noFill/>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1</a:t>
                      </a:r>
                    </a:p>
                  </a:txBody>
                  <a:tcPr marL="34290" marR="34290" marT="6848" marB="684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&gt; 80 yrs</a:t>
                      </a:r>
                    </a:p>
                  </a:txBody>
                  <a:tcPr marL="34290" marR="34290" marT="6848" marB="6848"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2</a:t>
                      </a:r>
                    </a:p>
                  </a:txBody>
                  <a:tcPr marL="34290" marR="34290" marT="6848" marB="6848"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30008">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Activity of Daily Living score</a:t>
                      </a:r>
                    </a:p>
                  </a:txBody>
                  <a:tcPr marL="34290" marR="34290" marT="6848" marB="684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endParaRPr kumimoji="0" lang="en-US" altLang="en-US" sz="1400" b="0" i="0" u="none" strike="noStrike" cap="none" normalizeH="0" baseline="0" dirty="0">
                        <a:ln>
                          <a:noFill/>
                        </a:ln>
                        <a:solidFill>
                          <a:srgbClr val="FFFFFF"/>
                        </a:solidFill>
                        <a:effectLst/>
                        <a:latin typeface="Arial" pitchFamily="34" charset="0"/>
                      </a:endParaRPr>
                    </a:p>
                  </a:txBody>
                  <a:tcPr marL="34290" marR="34290" marT="6848" marB="684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5"/>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Wingdings" pitchFamily="2" charset="2"/>
                        <a:buNone/>
                        <a:tabLst/>
                      </a:pPr>
                      <a:r>
                        <a:rPr kumimoji="0" lang="en-US" altLang="en-US" sz="1400" b="0" i="0" u="none" strike="noStrike" cap="none" normalizeH="0" baseline="0" dirty="0">
                          <a:ln>
                            <a:noFill/>
                          </a:ln>
                          <a:solidFill>
                            <a:srgbClr val="FFFFFF"/>
                          </a:solidFill>
                          <a:effectLst/>
                          <a:latin typeface="Arial" pitchFamily="34" charset="0"/>
                        </a:rPr>
                        <a:t>&gt; 4</a:t>
                      </a:r>
                    </a:p>
                  </a:txBody>
                  <a:tcPr marL="34290" marR="34290" marT="6848" marB="6848" anchor="ctr" horzOverflow="overflow">
                    <a:lnL>
                      <a:noFill/>
                    </a:lnL>
                    <a:lnR>
                      <a:noFill/>
                    </a:lnR>
                    <a:lnT>
                      <a:noFill/>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0</a:t>
                      </a:r>
                    </a:p>
                  </a:txBody>
                  <a:tcPr marL="34290" marR="34290" marT="6848" marB="684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 4</a:t>
                      </a:r>
                    </a:p>
                  </a:txBody>
                  <a:tcPr marL="34290" marR="34290" marT="6848" marB="6848"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1</a:t>
                      </a:r>
                    </a:p>
                  </a:txBody>
                  <a:tcPr marL="34290" marR="34290" marT="6848" marB="6848"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30008">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Instrumental Activity of Daily Living score</a:t>
                      </a:r>
                    </a:p>
                  </a:txBody>
                  <a:tcPr marL="34290" marR="34290" marT="6848" marB="684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endParaRPr kumimoji="0" lang="en-US" altLang="en-US" sz="1400" b="0" i="0" u="none" strike="noStrike" cap="none" normalizeH="0" baseline="0" dirty="0">
                        <a:ln>
                          <a:noFill/>
                        </a:ln>
                        <a:solidFill>
                          <a:srgbClr val="FFFFFF"/>
                        </a:solidFill>
                        <a:effectLst/>
                        <a:latin typeface="Arial" pitchFamily="34" charset="0"/>
                      </a:endParaRPr>
                    </a:p>
                  </a:txBody>
                  <a:tcPr marL="34290" marR="34290" marT="6848" marB="684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8"/>
                  </a:ext>
                </a:extLst>
              </a:tr>
              <a:tr h="230008">
                <a:tc>
                  <a:txBody>
                    <a:bodyPr/>
                    <a:lstStyle>
                      <a:lvl1pPr marL="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168275" marR="0" lvl="0" indent="0" algn="l" defTabSz="914400" rtl="0" eaLnBrk="1" fontAlgn="base" latinLnBrk="0" hangingPunct="1">
                        <a:lnSpc>
                          <a:spcPct val="115000"/>
                        </a:lnSpc>
                        <a:spcBef>
                          <a:spcPct val="0"/>
                        </a:spcBef>
                        <a:spcAft>
                          <a:spcPts val="1000"/>
                        </a:spcAft>
                        <a:buClr>
                          <a:srgbClr val="FFFFFF"/>
                        </a:buClr>
                        <a:buSzTx/>
                        <a:buFont typeface="Wingdings" pitchFamily="2" charset="2"/>
                        <a:buNone/>
                        <a:tabLst/>
                      </a:pPr>
                      <a:r>
                        <a:rPr kumimoji="0" lang="en-US" altLang="en-US" sz="1400" b="0" i="0" u="none" strike="noStrike" cap="none" normalizeH="0" baseline="0" dirty="0">
                          <a:ln>
                            <a:noFill/>
                          </a:ln>
                          <a:solidFill>
                            <a:srgbClr val="FFFFFF"/>
                          </a:solidFill>
                          <a:effectLst/>
                          <a:latin typeface="Arial" pitchFamily="34" charset="0"/>
                        </a:rPr>
                        <a:t>&gt; 5</a:t>
                      </a:r>
                    </a:p>
                  </a:txBody>
                  <a:tcPr marL="34290" marR="34290" marT="6848" marB="6848" anchor="ctr" horzOverflow="overflow">
                    <a:lnL>
                      <a:noFill/>
                    </a:lnL>
                    <a:lnR>
                      <a:noFill/>
                    </a:lnR>
                    <a:lnT>
                      <a:noFill/>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0</a:t>
                      </a:r>
                    </a:p>
                  </a:txBody>
                  <a:tcPr marL="34290" marR="34290" marT="6848" marB="684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9"/>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 5</a:t>
                      </a:r>
                    </a:p>
                  </a:txBody>
                  <a:tcPr marL="34290" marR="34290" marT="6848" marB="6848"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1</a:t>
                      </a:r>
                    </a:p>
                  </a:txBody>
                  <a:tcPr marL="34290" marR="34290" marT="6848" marB="6848"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30008">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Charlson Comorbidity Index score</a:t>
                      </a:r>
                    </a:p>
                  </a:txBody>
                  <a:tcPr marL="34290" marR="34290" marT="6848" marB="684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endParaRPr kumimoji="0" lang="en-US" altLang="en-US" sz="1400" b="0" i="0" u="none" strike="noStrike" cap="none" normalizeH="0" baseline="0" dirty="0">
                        <a:ln>
                          <a:noFill/>
                        </a:ln>
                        <a:solidFill>
                          <a:srgbClr val="FFFFFF"/>
                        </a:solidFill>
                        <a:effectLst/>
                        <a:latin typeface="Arial" pitchFamily="34" charset="0"/>
                      </a:endParaRPr>
                    </a:p>
                  </a:txBody>
                  <a:tcPr marL="34290" marR="34290" marT="6848" marB="684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11"/>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 1</a:t>
                      </a:r>
                    </a:p>
                  </a:txBody>
                  <a:tcPr marL="34290" marR="34290" marT="6848" marB="6848" anchor="ctr" horzOverflow="overflow">
                    <a:lnL>
                      <a:noFill/>
                    </a:lnL>
                    <a:lnR>
                      <a:noFill/>
                    </a:lnR>
                    <a:lnT>
                      <a:noFill/>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0</a:t>
                      </a:r>
                    </a:p>
                  </a:txBody>
                  <a:tcPr marL="34290" marR="34290" marT="6848" marB="684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2"/>
                  </a:ext>
                </a:extLst>
              </a:tr>
              <a:tr h="230008">
                <a:tc>
                  <a:txBody>
                    <a:bodyPr/>
                    <a:lstStyle>
                      <a:lvl1pPr indent="168275"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68275" algn="l"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 2</a:t>
                      </a:r>
                    </a:p>
                  </a:txBody>
                  <a:tcPr marL="34290" marR="34290" marT="6848" marB="6848" anchor="ctr" horzOverflow="overflow">
                    <a:lnL>
                      <a:noFill/>
                    </a:lnL>
                    <a:lnR>
                      <a:noFill/>
                    </a:lnR>
                    <a:lnT>
                      <a:noFill/>
                    </a:lnT>
                    <a:lnB w="28575" cap="flat" cmpd="sng" algn="ctr">
                      <a:solidFill>
                        <a:srgbClr val="FFEC3B"/>
                      </a:solidFill>
                      <a:prstDash val="solid"/>
                      <a:round/>
                      <a:headEnd type="none" w="med" len="med"/>
                      <a:tailEnd type="none" w="med" len="med"/>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15000"/>
                        </a:lnSpc>
                        <a:spcBef>
                          <a:spcPct val="0"/>
                        </a:spcBef>
                        <a:spcAft>
                          <a:spcPts val="1000"/>
                        </a:spcAft>
                        <a:buClr>
                          <a:srgbClr val="FFFFFF"/>
                        </a:buClr>
                        <a:buSzTx/>
                        <a:buFont typeface="Arial" pitchFamily="34" charset="0"/>
                        <a:buNone/>
                        <a:tabLst/>
                      </a:pPr>
                      <a:r>
                        <a:rPr kumimoji="0" lang="en-US" altLang="en-US" sz="1400" b="0" i="0" u="none" strike="noStrike" cap="none" normalizeH="0" baseline="0" dirty="0">
                          <a:ln>
                            <a:noFill/>
                          </a:ln>
                          <a:solidFill>
                            <a:srgbClr val="FFFFFF"/>
                          </a:solidFill>
                          <a:effectLst/>
                          <a:latin typeface="Arial" pitchFamily="34" charset="0"/>
                        </a:rPr>
                        <a:t>1</a:t>
                      </a:r>
                    </a:p>
                  </a:txBody>
                  <a:tcPr marL="34290" marR="34290" marT="6848" marB="6848" anchor="ctr" horzOverflow="overflow">
                    <a:lnL>
                      <a:noFill/>
                    </a:lnL>
                    <a:lnR>
                      <a:noFill/>
                    </a:lnR>
                    <a:lnT>
                      <a:noFill/>
                    </a:lnT>
                    <a:lnB w="28575" cap="flat" cmpd="sng" algn="ctr">
                      <a:solidFill>
                        <a:srgbClr val="FFEC3B"/>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30008">
                <a:tc rowSpan="3">
                  <a:txBody>
                    <a:bodyPr/>
                    <a:lstStyle>
                      <a:lvl1pPr indent="112713"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112713" algn="l" defTabSz="914400" rtl="0" eaLnBrk="1" fontAlgn="base" latinLnBrk="0" hangingPunct="1">
                        <a:lnSpc>
                          <a:spcPct val="115000"/>
                        </a:lnSpc>
                        <a:spcBef>
                          <a:spcPct val="0"/>
                        </a:spcBef>
                        <a:spcAft>
                          <a:spcPts val="1000"/>
                        </a:spcAft>
                        <a:buClr>
                          <a:srgbClr val="FFFFFF"/>
                        </a:buClr>
                        <a:buSzTx/>
                        <a:buFont typeface="Arial" pitchFamily="34" charset="0"/>
                        <a:buNone/>
                        <a:tabLst/>
                      </a:pPr>
                      <a:endParaRPr kumimoji="0" lang="en-US" altLang="en-US" sz="1400" b="0" i="0" u="none" strike="noStrike" cap="none" normalizeH="0" baseline="0" dirty="0">
                        <a:ln>
                          <a:noFill/>
                        </a:ln>
                        <a:solidFill>
                          <a:srgbClr val="FFFFFF"/>
                        </a:solidFill>
                        <a:effectLst/>
                        <a:latin typeface="Arial" pitchFamily="34" charset="0"/>
                      </a:endParaRPr>
                    </a:p>
                  </a:txBody>
                  <a:tcPr marL="34290" marR="34290" marT="6848" marB="6848" anchor="ctr" horzOverflow="overflow">
                    <a:lnL>
                      <a:noFill/>
                    </a:lnL>
                    <a:lnR>
                      <a:noFill/>
                    </a:lnR>
                    <a:lnT w="28575" cap="flat" cmpd="sng" algn="ctr">
                      <a:solidFill>
                        <a:srgbClr val="FFEC3B"/>
                      </a:solidFill>
                      <a:prstDash val="solid"/>
                      <a:round/>
                      <a:headEnd type="none" w="med" len="med"/>
                      <a:tailEnd type="none" w="med" len="med"/>
                    </a:lnT>
                    <a:lnB>
                      <a:noFill/>
                    </a:lnB>
                    <a:lnTlToBr>
                      <a:noFill/>
                    </a:lnTlToBr>
                    <a:lnBlToTr>
                      <a:noFill/>
                    </a:lnBlToTr>
                    <a:noFill/>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EC3B"/>
                        </a:buClr>
                        <a:buSzTx/>
                        <a:buFont typeface="Arial" pitchFamily="34" charset="0"/>
                        <a:buNone/>
                        <a:tabLst/>
                      </a:pPr>
                      <a:r>
                        <a:rPr kumimoji="0" lang="en-US" altLang="en-US" sz="1400" b="1" i="0" u="none" strike="noStrike" cap="none" normalizeH="0" baseline="0" dirty="0">
                          <a:ln>
                            <a:noFill/>
                          </a:ln>
                          <a:solidFill>
                            <a:srgbClr val="FFEC3B"/>
                          </a:solidFill>
                          <a:effectLst/>
                          <a:latin typeface="Arial" pitchFamily="34" charset="0"/>
                        </a:rPr>
                        <a:t>0: Fit</a:t>
                      </a:r>
                    </a:p>
                  </a:txBody>
                  <a:tcPr marL="34290" marR="34290" marT="6848" marB="6848" anchor="ctr" horzOverflow="overflow">
                    <a:lnL>
                      <a:noFill/>
                    </a:lnL>
                    <a:lnR>
                      <a:noFill/>
                    </a:lnR>
                    <a:lnT w="28575" cap="flat" cmpd="sng" algn="ctr">
                      <a:solidFill>
                        <a:srgbClr val="FFEC3B"/>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15"/>
                  </a:ext>
                </a:extLst>
              </a:tr>
              <a:tr h="230008">
                <a:tc vMerge="1">
                  <a:txBody>
                    <a:bodyPr/>
                    <a:lstStyle/>
                    <a:p>
                      <a:endParaRPr lang="en-GB"/>
                    </a:p>
                  </a:txBody>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EC3B"/>
                        </a:buClr>
                        <a:buSzTx/>
                        <a:buFont typeface="Arial" pitchFamily="34" charset="0"/>
                        <a:buNone/>
                        <a:tabLst/>
                      </a:pPr>
                      <a:r>
                        <a:rPr kumimoji="0" lang="en-US" altLang="en-US" sz="1400" b="1" i="0" u="none" strike="noStrike" cap="none" normalizeH="0" baseline="0" dirty="0">
                          <a:ln>
                            <a:noFill/>
                          </a:ln>
                          <a:solidFill>
                            <a:srgbClr val="FFEC3B"/>
                          </a:solidFill>
                          <a:effectLst/>
                          <a:latin typeface="Arial" pitchFamily="34" charset="0"/>
                        </a:rPr>
                        <a:t>1: Intermediate</a:t>
                      </a:r>
                    </a:p>
                  </a:txBody>
                  <a:tcPr marL="34290" marR="34290" marT="6848" marB="684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6"/>
                  </a:ext>
                </a:extLst>
              </a:tr>
              <a:tr h="230008">
                <a:tc vMerge="1">
                  <a:txBody>
                    <a:bodyPr/>
                    <a:lstStyle/>
                    <a:p>
                      <a:endParaRPr lang="en-GB"/>
                    </a:p>
                  </a:txBody>
                  <a:tcPr/>
                </a:tc>
                <a:tc>
                  <a:txBody>
                    <a:bodyPr/>
                    <a:lstStyle>
                      <a:lvl1pPr eaLnBrk="0" hangingPunct="0">
                        <a:spcBef>
                          <a:spcPct val="50000"/>
                        </a:spcBef>
                        <a:defRPr sz="2000" b="1">
                          <a:solidFill>
                            <a:schemeClr val="tx1"/>
                          </a:solidFill>
                          <a:latin typeface="Arial" pitchFamily="34" charset="0"/>
                          <a:ea typeface="ＭＳ Ｐゴシック" pitchFamily="34" charset="-128"/>
                        </a:defRPr>
                      </a:lvl1pPr>
                      <a:lvl2pPr marL="742950" indent="-285750" eaLnBrk="0" hangingPunct="0">
                        <a:spcBef>
                          <a:spcPct val="40000"/>
                        </a:spcBef>
                        <a:defRPr sz="2000" b="1">
                          <a:solidFill>
                            <a:schemeClr val="tx1"/>
                          </a:solidFill>
                          <a:latin typeface="Arial" pitchFamily="34" charset="0"/>
                          <a:ea typeface="ＭＳ Ｐゴシック" pitchFamily="34" charset="-128"/>
                        </a:defRPr>
                      </a:lvl2pPr>
                      <a:lvl3pPr marL="1143000" indent="-228600" eaLnBrk="0" hangingPunct="0">
                        <a:spcBef>
                          <a:spcPct val="25000"/>
                        </a:spcBef>
                        <a:defRPr b="1">
                          <a:solidFill>
                            <a:schemeClr val="tx1"/>
                          </a:solidFill>
                          <a:latin typeface="Arial" pitchFamily="34" charset="0"/>
                          <a:ea typeface="ＭＳ Ｐゴシック" pitchFamily="34" charset="-128"/>
                        </a:defRPr>
                      </a:lvl3pPr>
                      <a:lvl4pPr marL="1600200" indent="-228600" eaLnBrk="0" hangingPunct="0">
                        <a:spcBef>
                          <a:spcPct val="20000"/>
                        </a:spcBef>
                        <a:defRPr b="1">
                          <a:solidFill>
                            <a:schemeClr val="tx1"/>
                          </a:solidFill>
                          <a:latin typeface="Arial" pitchFamily="34" charset="0"/>
                          <a:ea typeface="ＭＳ Ｐゴシック" pitchFamily="34" charset="-128"/>
                        </a:defRPr>
                      </a:lvl4pPr>
                      <a:lvl5pPr marL="2057400" indent="-228600" eaLnBrk="0" hangingPunct="0">
                        <a:spcBef>
                          <a:spcPct val="20000"/>
                        </a:spcBef>
                        <a:defRPr b="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b="1">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15000"/>
                        </a:lnSpc>
                        <a:spcBef>
                          <a:spcPct val="0"/>
                        </a:spcBef>
                        <a:spcAft>
                          <a:spcPts val="1000"/>
                        </a:spcAft>
                        <a:buClr>
                          <a:srgbClr val="FFEC3B"/>
                        </a:buClr>
                        <a:buSzTx/>
                        <a:buFont typeface="Arial" pitchFamily="34" charset="0"/>
                        <a:buNone/>
                        <a:tabLst/>
                      </a:pPr>
                      <a:r>
                        <a:rPr kumimoji="0" lang="en-US" altLang="en-US" sz="1400" b="1" i="0" u="none" strike="noStrike" cap="none" normalizeH="0" baseline="0" dirty="0">
                          <a:ln>
                            <a:noFill/>
                          </a:ln>
                          <a:solidFill>
                            <a:srgbClr val="FFEC3B"/>
                          </a:solidFill>
                          <a:effectLst/>
                          <a:latin typeface="Arial" pitchFamily="34" charset="0"/>
                        </a:rPr>
                        <a:t>≥ 2: Frail</a:t>
                      </a:r>
                    </a:p>
                  </a:txBody>
                  <a:tcPr marL="34290" marR="34290" marT="6848" marB="6848"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17"/>
                  </a:ext>
                </a:extLst>
              </a:tr>
            </a:tbl>
          </a:graphicData>
        </a:graphic>
      </p:graphicFrame>
      <p:sp>
        <p:nvSpPr>
          <p:cNvPr id="2" name="TextBox 1"/>
          <p:cNvSpPr txBox="1"/>
          <p:nvPr/>
        </p:nvSpPr>
        <p:spPr>
          <a:xfrm>
            <a:off x="6240017" y="5115630"/>
            <a:ext cx="11844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EC3B"/>
                </a:solidFill>
                <a:effectLst/>
                <a:uLnTx/>
                <a:uFillTx/>
                <a:latin typeface="Arial"/>
                <a:ea typeface="+mn-ea"/>
                <a:cs typeface="Arial" charset="0"/>
              </a:rPr>
              <a:t>Total score:</a:t>
            </a:r>
          </a:p>
        </p:txBody>
      </p:sp>
      <p:sp>
        <p:nvSpPr>
          <p:cNvPr id="6" name="Content Placeholder 5"/>
          <p:cNvSpPr>
            <a:spLocks noGrp="1"/>
          </p:cNvSpPr>
          <p:nvPr>
            <p:ph idx="1"/>
          </p:nvPr>
        </p:nvSpPr>
        <p:spPr>
          <a:xfrm>
            <a:off x="2340901" y="1176125"/>
            <a:ext cx="7191981" cy="516936"/>
          </a:xfrm>
        </p:spPr>
        <p:txBody>
          <a:bodyPr>
            <a:normAutofit fontScale="62500" lnSpcReduction="20000"/>
          </a:bodyPr>
          <a:lstStyle/>
          <a:p>
            <a:r>
              <a:rPr lang="en-GB" dirty="0">
                <a:solidFill>
                  <a:schemeClr val="bg1"/>
                </a:solidFill>
              </a:rPr>
              <a:t>Patients are categorized into 3 severity groups: fit, intermediate or frail</a:t>
            </a:r>
          </a:p>
          <a:p>
            <a:endParaRPr lang="en-GB" dirty="0"/>
          </a:p>
        </p:txBody>
      </p:sp>
      <p:sp>
        <p:nvSpPr>
          <p:cNvPr id="3" name="Title 2"/>
          <p:cNvSpPr>
            <a:spLocks noGrp="1"/>
          </p:cNvSpPr>
          <p:nvPr>
            <p:ph type="title"/>
          </p:nvPr>
        </p:nvSpPr>
        <p:spPr>
          <a:xfrm>
            <a:off x="1723985" y="261340"/>
            <a:ext cx="8231188" cy="759619"/>
          </a:xfrm>
        </p:spPr>
        <p:txBody>
          <a:bodyPr anchor="t">
            <a:normAutofit fontScale="90000"/>
          </a:bodyPr>
          <a:lstStyle/>
          <a:p>
            <a:pPr algn="ctr"/>
            <a:r>
              <a:rPr lang="en-GB" sz="3600" dirty="0">
                <a:solidFill>
                  <a:srgbClr val="FFFF00"/>
                </a:solidFill>
              </a:rPr>
              <a:t>The IMWG frailty scoring system</a:t>
            </a:r>
            <a:br>
              <a:rPr lang="en-GB" sz="1950" dirty="0"/>
            </a:br>
            <a:br>
              <a:rPr lang="en-GB" sz="1950" dirty="0"/>
            </a:br>
            <a:endParaRPr lang="en-GB" sz="1950" dirty="0"/>
          </a:p>
        </p:txBody>
      </p:sp>
      <p:sp>
        <p:nvSpPr>
          <p:cNvPr id="16" name="Content Placeholder 2"/>
          <p:cNvSpPr>
            <a:spLocks noGrp="1"/>
          </p:cNvSpPr>
          <p:nvPr>
            <p:ph type="body" sz="quarter" idx="10"/>
          </p:nvPr>
        </p:nvSpPr>
        <p:spPr>
          <a:xfrm>
            <a:off x="2756299" y="4578944"/>
            <a:ext cx="65" cy="1350370"/>
          </a:xfrm>
        </p:spPr>
        <p:txBody>
          <a:bodyPr/>
          <a:lstStyle/>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a:p>
            <a:endParaRPr lang="fr-CH" dirty="0"/>
          </a:p>
        </p:txBody>
      </p:sp>
      <p:sp>
        <p:nvSpPr>
          <p:cNvPr id="17" name="Text Placeholder 84"/>
          <p:cNvSpPr txBox="1">
            <a:spLocks/>
          </p:cNvSpPr>
          <p:nvPr/>
        </p:nvSpPr>
        <p:spPr bwMode="auto">
          <a:xfrm>
            <a:off x="2340902" y="5517232"/>
            <a:ext cx="3197950" cy="216694"/>
          </a:xfrm>
          <a:prstGeom prst="rect">
            <a:avLst/>
          </a:prstGeom>
          <a:noFill/>
          <a:ln w="9525">
            <a:noFill/>
            <a:miter lim="800000"/>
            <a:headEnd/>
            <a:tailEnd/>
          </a:ln>
        </p:spPr>
        <p:txBody>
          <a:bodyPr vert="horz" wrap="square" lIns="68580" tIns="34290" rIns="68580" bIns="34290" numCol="1" anchor="b" anchorCtr="0" compatLnSpc="1">
            <a:prstTxWarp prst="textNoShape">
              <a:avLst/>
            </a:prstTxWarp>
          </a:bodyPr>
          <a:lstStyle>
            <a:lvl1pPr marL="0" indent="0" algn="l" rtl="0" eaLnBrk="0" fontAlgn="base" hangingPunct="0">
              <a:spcBef>
                <a:spcPts val="0"/>
              </a:spcBef>
              <a:spcAft>
                <a:spcPct val="0"/>
              </a:spcAft>
              <a:buNone/>
              <a:defRPr sz="1000">
                <a:solidFill>
                  <a:schemeClr val="tx1"/>
                </a:solidFill>
                <a:latin typeface="+mn-lt"/>
                <a:ea typeface="+mn-ea"/>
                <a:cs typeface="+mn-cs"/>
              </a:defRPr>
            </a:lvl1pPr>
            <a:lvl2pPr marL="457200" indent="0" algn="l" rtl="0" eaLnBrk="0" fontAlgn="base" hangingPunct="0">
              <a:spcBef>
                <a:spcPct val="20000"/>
              </a:spcBef>
              <a:spcAft>
                <a:spcPct val="0"/>
              </a:spcAft>
              <a:buNone/>
              <a:defRPr sz="1000">
                <a:solidFill>
                  <a:schemeClr val="tx1"/>
                </a:solidFill>
                <a:latin typeface="+mn-lt"/>
              </a:defRPr>
            </a:lvl2pPr>
            <a:lvl3pPr marL="914400" indent="0" algn="l" rtl="0" eaLnBrk="0" fontAlgn="base" hangingPunct="0">
              <a:spcBef>
                <a:spcPct val="20000"/>
              </a:spcBef>
              <a:spcAft>
                <a:spcPct val="0"/>
              </a:spcAft>
              <a:buNone/>
              <a:defRPr sz="1000">
                <a:solidFill>
                  <a:schemeClr val="tx1"/>
                </a:solidFill>
                <a:latin typeface="+mn-lt"/>
              </a:defRPr>
            </a:lvl3pPr>
            <a:lvl4pPr marL="1371600" indent="0" algn="l" rtl="0" eaLnBrk="0" fontAlgn="base" hangingPunct="0">
              <a:spcBef>
                <a:spcPct val="20000"/>
              </a:spcBef>
              <a:spcAft>
                <a:spcPct val="0"/>
              </a:spcAft>
              <a:buNone/>
              <a:defRPr sz="1000">
                <a:solidFill>
                  <a:schemeClr val="tx1"/>
                </a:solidFill>
                <a:latin typeface="+mn-lt"/>
              </a:defRPr>
            </a:lvl4pPr>
            <a:lvl5pPr marL="1828800" indent="0" algn="l" rtl="0" eaLnBrk="0" fontAlgn="base" hangingPunct="0">
              <a:spcBef>
                <a:spcPct val="20000"/>
              </a:spcBef>
              <a:spcAft>
                <a:spcPct val="0"/>
              </a:spcAft>
              <a:buNone/>
              <a:defRPr sz="1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ts val="450"/>
              </a:spcAft>
              <a:buClrTx/>
              <a:buSzTx/>
              <a:buFontTx/>
              <a:buNone/>
              <a:tabLst/>
              <a:defRPr/>
            </a:pPr>
            <a:r>
              <a:rPr kumimoji="0" lang="en-GB" sz="750" b="0" i="0" u="none" strike="noStrike" kern="0" cap="none" spc="0" normalizeH="0" baseline="0" noProof="0" dirty="0">
                <a:ln>
                  <a:noFill/>
                </a:ln>
                <a:solidFill>
                  <a:srgbClr val="FFFFFF"/>
                </a:solidFill>
                <a:effectLst/>
                <a:uLnTx/>
                <a:uFillTx/>
                <a:latin typeface="Arial"/>
                <a:ea typeface="+mn-ea"/>
                <a:cs typeface="+mn-cs"/>
              </a:rPr>
              <a:t>IMWG, International Myeloma Working Group.</a:t>
            </a:r>
          </a:p>
        </p:txBody>
      </p:sp>
      <p:sp>
        <p:nvSpPr>
          <p:cNvPr id="18" name="Text Placeholder 85"/>
          <p:cNvSpPr txBox="1">
            <a:spLocks/>
          </p:cNvSpPr>
          <p:nvPr/>
        </p:nvSpPr>
        <p:spPr bwMode="auto">
          <a:xfrm>
            <a:off x="6960096" y="6436073"/>
            <a:ext cx="3197950" cy="216694"/>
          </a:xfrm>
          <a:prstGeom prst="rect">
            <a:avLst/>
          </a:prstGeom>
          <a:noFill/>
          <a:ln w="9525">
            <a:noFill/>
            <a:miter lim="800000"/>
            <a:headEnd/>
            <a:tailEnd/>
          </a:ln>
        </p:spPr>
        <p:txBody>
          <a:bodyPr vert="horz" wrap="square" lIns="68580" tIns="34290" rIns="68580" bIns="34290" numCol="1" anchor="b" anchorCtr="0" compatLnSpc="1">
            <a:prstTxWarp prst="textNoShape">
              <a:avLst/>
            </a:prstTxWarp>
          </a:bodyPr>
          <a:lstStyle>
            <a:lvl1pPr marL="0" indent="0" algn="r" rtl="0" eaLnBrk="0" fontAlgn="base" hangingPunct="0">
              <a:spcBef>
                <a:spcPts val="0"/>
              </a:spcBef>
              <a:spcAft>
                <a:spcPct val="0"/>
              </a:spcAft>
              <a:buNone/>
              <a:defRPr sz="1000">
                <a:solidFill>
                  <a:schemeClr val="tx1"/>
                </a:solidFill>
                <a:latin typeface="+mn-lt"/>
                <a:ea typeface="+mn-ea"/>
                <a:cs typeface="+mn-cs"/>
              </a:defRPr>
            </a:lvl1pPr>
            <a:lvl2pPr marL="457200" indent="0" algn="l" rtl="0" eaLnBrk="0" fontAlgn="base" hangingPunct="0">
              <a:spcBef>
                <a:spcPct val="20000"/>
              </a:spcBef>
              <a:spcAft>
                <a:spcPct val="0"/>
              </a:spcAft>
              <a:buNone/>
              <a:defRPr sz="1000">
                <a:solidFill>
                  <a:schemeClr val="tx1"/>
                </a:solidFill>
                <a:latin typeface="+mn-lt"/>
              </a:defRPr>
            </a:lvl2pPr>
            <a:lvl3pPr marL="914400" indent="0" algn="l" rtl="0" eaLnBrk="0" fontAlgn="base" hangingPunct="0">
              <a:spcBef>
                <a:spcPct val="20000"/>
              </a:spcBef>
              <a:spcAft>
                <a:spcPct val="0"/>
              </a:spcAft>
              <a:buNone/>
              <a:defRPr sz="1000">
                <a:solidFill>
                  <a:schemeClr val="tx1"/>
                </a:solidFill>
                <a:latin typeface="+mn-lt"/>
              </a:defRPr>
            </a:lvl3pPr>
            <a:lvl4pPr marL="1371600" indent="0" algn="l" rtl="0" eaLnBrk="0" fontAlgn="base" hangingPunct="0">
              <a:spcBef>
                <a:spcPct val="20000"/>
              </a:spcBef>
              <a:spcAft>
                <a:spcPct val="0"/>
              </a:spcAft>
              <a:buNone/>
              <a:defRPr sz="1000">
                <a:solidFill>
                  <a:schemeClr val="tx1"/>
                </a:solidFill>
                <a:latin typeface="+mn-lt"/>
              </a:defRPr>
            </a:lvl4pPr>
            <a:lvl5pPr marL="1828800" indent="0" algn="l" rtl="0" eaLnBrk="0" fontAlgn="base" hangingPunct="0">
              <a:spcBef>
                <a:spcPct val="20000"/>
              </a:spcBef>
              <a:spcAft>
                <a:spcPct val="0"/>
              </a:spcAft>
              <a:buNone/>
              <a:defRPr sz="1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marR="0" lvl="0" indent="0" algn="r" defTabSz="914400" rtl="0" eaLnBrk="0" fontAlgn="base" latinLnBrk="0" hangingPunct="0">
              <a:lnSpc>
                <a:spcPct val="100000"/>
              </a:lnSpc>
              <a:spcBef>
                <a:spcPts val="0"/>
              </a:spcBef>
              <a:spcAft>
                <a:spcPct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Palumbo A, et al. </a:t>
            </a:r>
            <a:r>
              <a:rPr kumimoji="0" lang="en-GB" sz="1200" b="0" i="1" u="none" strike="noStrike" kern="1200" cap="none" spc="0" normalizeH="0" baseline="0" noProof="0" dirty="0">
                <a:ln>
                  <a:noFill/>
                </a:ln>
                <a:solidFill>
                  <a:srgbClr val="FFFFFF"/>
                </a:solidFill>
                <a:effectLst/>
                <a:uLnTx/>
                <a:uFillTx/>
                <a:latin typeface="Arial"/>
                <a:ea typeface="+mn-ea"/>
                <a:cs typeface="+mn-cs"/>
              </a:rPr>
              <a:t>Blood. </a:t>
            </a:r>
            <a:r>
              <a:rPr kumimoji="0" lang="en-GB" sz="1200" b="0" i="0" u="none" strike="noStrike" kern="1200" cap="none" spc="0" normalizeH="0" baseline="0" noProof="0" dirty="0">
                <a:ln>
                  <a:noFill/>
                </a:ln>
                <a:solidFill>
                  <a:srgbClr val="FFFFFF"/>
                </a:solidFill>
                <a:effectLst/>
                <a:uLnTx/>
                <a:uFillTx/>
                <a:latin typeface="Arial"/>
                <a:ea typeface="+mn-ea"/>
                <a:cs typeface="+mn-cs"/>
              </a:rPr>
              <a:t>2015;125:2068-74</a:t>
            </a:r>
            <a:r>
              <a:rPr kumimoji="0" lang="en-GB" sz="75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606929494"/>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733F22C4-763B-49A7-9CF7-DAEC5F28A5BE}"/>
              </a:ext>
            </a:extLst>
          </p:cNvPr>
          <p:cNvSpPr>
            <a:spLocks noGrp="1" noChangeArrowheads="1"/>
          </p:cNvSpPr>
          <p:nvPr>
            <p:ph type="title"/>
          </p:nvPr>
        </p:nvSpPr>
        <p:spPr>
          <a:xfrm>
            <a:off x="759710" y="112919"/>
            <a:ext cx="10515600" cy="1325563"/>
          </a:xfrm>
        </p:spPr>
        <p:txBody>
          <a:bodyPr>
            <a:normAutofit/>
          </a:bodyPr>
          <a:lstStyle/>
          <a:p>
            <a:r>
              <a:rPr lang="en-US" sz="3600" dirty="0"/>
              <a:t>Phase III MAIA Trial: Survival With DaraRd vs Rd </a:t>
            </a:r>
            <a:r>
              <a:rPr lang="en-US" altLang="en-US" sz="3600" dirty="0"/>
              <a:t>in Older or ASCT-Ineligible Patients</a:t>
            </a:r>
          </a:p>
        </p:txBody>
      </p:sp>
      <p:sp>
        <p:nvSpPr>
          <p:cNvPr id="11" name="Rectangle 3">
            <a:extLst>
              <a:ext uri="{FF2B5EF4-FFF2-40B4-BE49-F238E27FC236}">
                <a16:creationId xmlns:a16="http://schemas.microsoft.com/office/drawing/2014/main" id="{3FB6F1B3-53E8-7445-8A0B-2E1804D89B11}"/>
              </a:ext>
            </a:extLst>
          </p:cNvPr>
          <p:cNvSpPr txBox="1">
            <a:spLocks noChangeArrowheads="1"/>
          </p:cNvSpPr>
          <p:nvPr/>
        </p:nvSpPr>
        <p:spPr>
          <a:xfrm>
            <a:off x="453754" y="5348346"/>
            <a:ext cx="7360765" cy="108987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Daratumumab treatment favored in most subgroups analyzed, including age, race, ISS stages, ECOG PS scores</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Reduced risk of progression or death with MRD negativity in both arms</a:t>
            </a:r>
          </a:p>
        </p:txBody>
      </p:sp>
      <p:sp>
        <p:nvSpPr>
          <p:cNvPr id="10" name="Text Box 11">
            <a:extLst>
              <a:ext uri="{FF2B5EF4-FFF2-40B4-BE49-F238E27FC236}">
                <a16:creationId xmlns:a16="http://schemas.microsoft.com/office/drawing/2014/main" id="{ECF5BF5E-EB40-F74C-9A76-900CE1422A1D}"/>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Facon. ASH 2018. Abstr LBA-2.</a:t>
            </a:r>
          </a:p>
        </p:txBody>
      </p:sp>
      <p:sp>
        <p:nvSpPr>
          <p:cNvPr id="15" name="Rectangle 3">
            <a:extLst>
              <a:ext uri="{FF2B5EF4-FFF2-40B4-BE49-F238E27FC236}">
                <a16:creationId xmlns:a16="http://schemas.microsoft.com/office/drawing/2014/main" id="{C856AB16-5C5C-466E-8F0B-B016A2090CC9}"/>
              </a:ext>
            </a:extLst>
          </p:cNvPr>
          <p:cNvSpPr txBox="1">
            <a:spLocks noChangeArrowheads="1"/>
          </p:cNvSpPr>
          <p:nvPr/>
        </p:nvSpPr>
        <p:spPr>
          <a:xfrm>
            <a:off x="8038286" y="4920574"/>
            <a:ext cx="3579973" cy="108987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MRD negativity increased with addition of daratumumab</a:t>
            </a:r>
          </a:p>
          <a:p>
            <a:pPr marL="742950" marR="0" lvl="1" indent="-285750" algn="l" defTabSz="914400" rtl="0" eaLnBrk="1" fontAlgn="base" latinLnBrk="0" hangingPunct="1">
              <a:lnSpc>
                <a:spcPct val="90000"/>
              </a:lnSpc>
              <a:spcBef>
                <a:spcPts val="1000"/>
              </a:spcBef>
              <a:spcAft>
                <a:spcPts val="700"/>
              </a:spcAft>
              <a:buClr>
                <a:srgbClr val="000000"/>
              </a:buClr>
              <a:buSzTx/>
              <a:buFont typeface="Arial" panose="020B0604020202020204" pitchFamily="34" charset="0"/>
              <a:buChar char="‒"/>
              <a:tabLst/>
              <a:defRPr/>
            </a:pPr>
            <a:r>
              <a:rPr kumimoji="0" lang="en-US" alt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DaraRD: 24% MRD negative</a:t>
            </a:r>
          </a:p>
          <a:p>
            <a:pPr marL="742950" marR="0" lvl="1" indent="-285750" algn="l" defTabSz="914400" rtl="0" eaLnBrk="1" fontAlgn="base" latinLnBrk="0" hangingPunct="1">
              <a:lnSpc>
                <a:spcPct val="90000"/>
              </a:lnSpc>
              <a:spcBef>
                <a:spcPts val="1000"/>
              </a:spcBef>
              <a:spcAft>
                <a:spcPts val="700"/>
              </a:spcAft>
              <a:buClr>
                <a:srgbClr val="000000"/>
              </a:buClr>
              <a:buSzTx/>
              <a:buFont typeface="Arial" panose="020B0604020202020204" pitchFamily="34" charset="0"/>
              <a:buChar char="‒"/>
              <a:tabLst/>
              <a:defRPr/>
            </a:pP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Rd: 7% MRD</a:t>
            </a:r>
            <a:r>
              <a:rPr kumimoji="0" lang="en-US" alt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negative</a:t>
            </a:r>
          </a:p>
        </p:txBody>
      </p:sp>
      <p:sp>
        <p:nvSpPr>
          <p:cNvPr id="69" name="TextBox 68">
            <a:extLst>
              <a:ext uri="{FF2B5EF4-FFF2-40B4-BE49-F238E27FC236}">
                <a16:creationId xmlns:a16="http://schemas.microsoft.com/office/drawing/2014/main" id="{04DB6585-48C0-457B-BDD8-C4A8E603679D}"/>
              </a:ext>
            </a:extLst>
          </p:cNvPr>
          <p:cNvSpPr txBox="1"/>
          <p:nvPr/>
        </p:nvSpPr>
        <p:spPr>
          <a:xfrm>
            <a:off x="6169987" y="1634967"/>
            <a:ext cx="15011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D-Rd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Median: </a:t>
            </a:r>
            <a:br>
              <a:rPr kumimoji="0" lang="en-US" sz="1800" b="1" i="0" u="none" strike="noStrike" kern="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br>
            <a:r>
              <a:rPr kumimoji="0" lang="en-US" sz="1800" b="1" i="0" u="none" strike="noStrike" kern="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not reached</a:t>
            </a:r>
          </a:p>
        </p:txBody>
      </p:sp>
      <p:grpSp>
        <p:nvGrpSpPr>
          <p:cNvPr id="2" name="Group 1">
            <a:extLst>
              <a:ext uri="{FF2B5EF4-FFF2-40B4-BE49-F238E27FC236}">
                <a16:creationId xmlns:a16="http://schemas.microsoft.com/office/drawing/2014/main" id="{1D0AAB44-B69A-44C3-9C3D-88F1D91ABDF5}"/>
              </a:ext>
            </a:extLst>
          </p:cNvPr>
          <p:cNvGrpSpPr/>
          <p:nvPr/>
        </p:nvGrpSpPr>
        <p:grpSpPr>
          <a:xfrm>
            <a:off x="125448" y="1703172"/>
            <a:ext cx="7689071" cy="3666923"/>
            <a:chOff x="421992" y="1768988"/>
            <a:chExt cx="6775190" cy="3231094"/>
          </a:xfrm>
        </p:grpSpPr>
        <p:sp>
          <p:nvSpPr>
            <p:cNvPr id="348" name="Freeform: Shape 347">
              <a:extLst>
                <a:ext uri="{FF2B5EF4-FFF2-40B4-BE49-F238E27FC236}">
                  <a16:creationId xmlns:a16="http://schemas.microsoft.com/office/drawing/2014/main" id="{D57DA347-C08D-4C61-8E05-F5A8F29AD55E}"/>
                </a:ext>
              </a:extLst>
            </p:cNvPr>
            <p:cNvSpPr/>
            <p:nvPr/>
          </p:nvSpPr>
          <p:spPr bwMode="auto">
            <a:xfrm>
              <a:off x="1440968" y="1876097"/>
              <a:ext cx="4761186" cy="1743666"/>
            </a:xfrm>
            <a:custGeom>
              <a:avLst/>
              <a:gdLst>
                <a:gd name="connsiteX0" fmla="*/ 0 w 4761186"/>
                <a:gd name="connsiteY0" fmla="*/ 0 h 1743666"/>
                <a:gd name="connsiteX1" fmla="*/ 97746 w 4761186"/>
                <a:gd name="connsiteY1" fmla="*/ 0 h 1743666"/>
                <a:gd name="connsiteX2" fmla="*/ 97746 w 4761186"/>
                <a:gd name="connsiteY2" fmla="*/ 34684 h 1743666"/>
                <a:gd name="connsiteX3" fmla="*/ 223871 w 4761186"/>
                <a:gd name="connsiteY3" fmla="*/ 34684 h 1743666"/>
                <a:gd name="connsiteX4" fmla="*/ 223871 w 4761186"/>
                <a:gd name="connsiteY4" fmla="*/ 66215 h 1743666"/>
                <a:gd name="connsiteX5" fmla="*/ 296392 w 4761186"/>
                <a:gd name="connsiteY5" fmla="*/ 66215 h 1743666"/>
                <a:gd name="connsiteX6" fmla="*/ 296392 w 4761186"/>
                <a:gd name="connsiteY6" fmla="*/ 91440 h 1743666"/>
                <a:gd name="connsiteX7" fmla="*/ 387832 w 4761186"/>
                <a:gd name="connsiteY7" fmla="*/ 91440 h 1743666"/>
                <a:gd name="connsiteX8" fmla="*/ 387832 w 4761186"/>
                <a:gd name="connsiteY8" fmla="*/ 126124 h 1743666"/>
                <a:gd name="connsiteX9" fmla="*/ 466660 w 4761186"/>
                <a:gd name="connsiteY9" fmla="*/ 126124 h 1743666"/>
                <a:gd name="connsiteX10" fmla="*/ 466660 w 4761186"/>
                <a:gd name="connsiteY10" fmla="*/ 145042 h 1743666"/>
                <a:gd name="connsiteX11" fmla="*/ 529722 w 4761186"/>
                <a:gd name="connsiteY11" fmla="*/ 145042 h 1743666"/>
                <a:gd name="connsiteX12" fmla="*/ 529722 w 4761186"/>
                <a:gd name="connsiteY12" fmla="*/ 170267 h 1743666"/>
                <a:gd name="connsiteX13" fmla="*/ 586478 w 4761186"/>
                <a:gd name="connsiteY13" fmla="*/ 170267 h 1743666"/>
                <a:gd name="connsiteX14" fmla="*/ 586478 w 4761186"/>
                <a:gd name="connsiteY14" fmla="*/ 195492 h 1743666"/>
                <a:gd name="connsiteX15" fmla="*/ 747286 w 4761186"/>
                <a:gd name="connsiteY15" fmla="*/ 195492 h 1743666"/>
                <a:gd name="connsiteX16" fmla="*/ 747286 w 4761186"/>
                <a:gd name="connsiteY16" fmla="*/ 195492 h 1743666"/>
                <a:gd name="connsiteX17" fmla="*/ 747286 w 4761186"/>
                <a:gd name="connsiteY17" fmla="*/ 230176 h 1743666"/>
                <a:gd name="connsiteX18" fmla="*/ 851338 w 4761186"/>
                <a:gd name="connsiteY18" fmla="*/ 230176 h 1743666"/>
                <a:gd name="connsiteX19" fmla="*/ 851338 w 4761186"/>
                <a:gd name="connsiteY19" fmla="*/ 268013 h 1743666"/>
                <a:gd name="connsiteX20" fmla="*/ 898635 w 4761186"/>
                <a:gd name="connsiteY20" fmla="*/ 268013 h 1743666"/>
                <a:gd name="connsiteX21" fmla="*/ 898635 w 4761186"/>
                <a:gd name="connsiteY21" fmla="*/ 280626 h 1743666"/>
                <a:gd name="connsiteX22" fmla="*/ 977462 w 4761186"/>
                <a:gd name="connsiteY22" fmla="*/ 280626 h 1743666"/>
                <a:gd name="connsiteX23" fmla="*/ 977462 w 4761186"/>
                <a:gd name="connsiteY23" fmla="*/ 299544 h 1743666"/>
                <a:gd name="connsiteX24" fmla="*/ 1037371 w 4761186"/>
                <a:gd name="connsiteY24" fmla="*/ 299544 h 1743666"/>
                <a:gd name="connsiteX25" fmla="*/ 1037371 w 4761186"/>
                <a:gd name="connsiteY25" fmla="*/ 321616 h 1743666"/>
                <a:gd name="connsiteX26" fmla="*/ 1087821 w 4761186"/>
                <a:gd name="connsiteY26" fmla="*/ 321616 h 1743666"/>
                <a:gd name="connsiteX27" fmla="*/ 1087821 w 4761186"/>
                <a:gd name="connsiteY27" fmla="*/ 340535 h 1743666"/>
                <a:gd name="connsiteX28" fmla="*/ 1138271 w 4761186"/>
                <a:gd name="connsiteY28" fmla="*/ 340535 h 1743666"/>
                <a:gd name="connsiteX29" fmla="*/ 1138271 w 4761186"/>
                <a:gd name="connsiteY29" fmla="*/ 365760 h 1743666"/>
                <a:gd name="connsiteX30" fmla="*/ 1182414 w 4761186"/>
                <a:gd name="connsiteY30" fmla="*/ 365760 h 1743666"/>
                <a:gd name="connsiteX31" fmla="*/ 1182414 w 4761186"/>
                <a:gd name="connsiteY31" fmla="*/ 394137 h 1743666"/>
                <a:gd name="connsiteX32" fmla="*/ 1248629 w 4761186"/>
                <a:gd name="connsiteY32" fmla="*/ 394137 h 1743666"/>
                <a:gd name="connsiteX33" fmla="*/ 1248629 w 4761186"/>
                <a:gd name="connsiteY33" fmla="*/ 409903 h 1743666"/>
                <a:gd name="connsiteX34" fmla="*/ 1302232 w 4761186"/>
                <a:gd name="connsiteY34" fmla="*/ 409903 h 1743666"/>
                <a:gd name="connsiteX35" fmla="*/ 1302232 w 4761186"/>
                <a:gd name="connsiteY35" fmla="*/ 422515 h 1743666"/>
                <a:gd name="connsiteX36" fmla="*/ 1352682 w 4761186"/>
                <a:gd name="connsiteY36" fmla="*/ 422515 h 1743666"/>
                <a:gd name="connsiteX37" fmla="*/ 1352682 w 4761186"/>
                <a:gd name="connsiteY37" fmla="*/ 422515 h 1743666"/>
                <a:gd name="connsiteX38" fmla="*/ 1352682 w 4761186"/>
                <a:gd name="connsiteY38" fmla="*/ 447740 h 1743666"/>
                <a:gd name="connsiteX39" fmla="*/ 1406284 w 4761186"/>
                <a:gd name="connsiteY39" fmla="*/ 447740 h 1743666"/>
                <a:gd name="connsiteX40" fmla="*/ 1406284 w 4761186"/>
                <a:gd name="connsiteY40" fmla="*/ 447740 h 1743666"/>
                <a:gd name="connsiteX41" fmla="*/ 1406284 w 4761186"/>
                <a:gd name="connsiteY41" fmla="*/ 469812 h 1743666"/>
                <a:gd name="connsiteX42" fmla="*/ 1526102 w 4761186"/>
                <a:gd name="connsiteY42" fmla="*/ 469812 h 1743666"/>
                <a:gd name="connsiteX43" fmla="*/ 1526102 w 4761186"/>
                <a:gd name="connsiteY43" fmla="*/ 495037 h 1743666"/>
                <a:gd name="connsiteX44" fmla="*/ 1570246 w 4761186"/>
                <a:gd name="connsiteY44" fmla="*/ 495037 h 1743666"/>
                <a:gd name="connsiteX45" fmla="*/ 1570246 w 4761186"/>
                <a:gd name="connsiteY45" fmla="*/ 520262 h 1743666"/>
                <a:gd name="connsiteX46" fmla="*/ 1658533 w 4761186"/>
                <a:gd name="connsiteY46" fmla="*/ 520262 h 1743666"/>
                <a:gd name="connsiteX47" fmla="*/ 1658533 w 4761186"/>
                <a:gd name="connsiteY47" fmla="*/ 551793 h 1743666"/>
                <a:gd name="connsiteX48" fmla="*/ 1765738 w 4761186"/>
                <a:gd name="connsiteY48" fmla="*/ 551793 h 1743666"/>
                <a:gd name="connsiteX49" fmla="*/ 1765738 w 4761186"/>
                <a:gd name="connsiteY49" fmla="*/ 580171 h 1743666"/>
                <a:gd name="connsiteX50" fmla="*/ 1857178 w 4761186"/>
                <a:gd name="connsiteY50" fmla="*/ 580171 h 1743666"/>
                <a:gd name="connsiteX51" fmla="*/ 1857178 w 4761186"/>
                <a:gd name="connsiteY51" fmla="*/ 602242 h 1743666"/>
                <a:gd name="connsiteX52" fmla="*/ 1857178 w 4761186"/>
                <a:gd name="connsiteY52" fmla="*/ 586477 h 1743666"/>
                <a:gd name="connsiteX53" fmla="*/ 1857178 w 4761186"/>
                <a:gd name="connsiteY53" fmla="*/ 608549 h 1743666"/>
                <a:gd name="connsiteX54" fmla="*/ 1932853 w 4761186"/>
                <a:gd name="connsiteY54" fmla="*/ 608549 h 1743666"/>
                <a:gd name="connsiteX55" fmla="*/ 1932853 w 4761186"/>
                <a:gd name="connsiteY55" fmla="*/ 630620 h 1743666"/>
                <a:gd name="connsiteX56" fmla="*/ 1986455 w 4761186"/>
                <a:gd name="connsiteY56" fmla="*/ 630620 h 1743666"/>
                <a:gd name="connsiteX57" fmla="*/ 1986455 w 4761186"/>
                <a:gd name="connsiteY57" fmla="*/ 646386 h 1743666"/>
                <a:gd name="connsiteX58" fmla="*/ 2027446 w 4761186"/>
                <a:gd name="connsiteY58" fmla="*/ 646386 h 1743666"/>
                <a:gd name="connsiteX59" fmla="*/ 2027446 w 4761186"/>
                <a:gd name="connsiteY59" fmla="*/ 652692 h 1743666"/>
                <a:gd name="connsiteX60" fmla="*/ 2099967 w 4761186"/>
                <a:gd name="connsiteY60" fmla="*/ 652692 h 1743666"/>
                <a:gd name="connsiteX61" fmla="*/ 2099967 w 4761186"/>
                <a:gd name="connsiteY61" fmla="*/ 677917 h 1743666"/>
                <a:gd name="connsiteX62" fmla="*/ 2150417 w 4761186"/>
                <a:gd name="connsiteY62" fmla="*/ 677917 h 1743666"/>
                <a:gd name="connsiteX63" fmla="*/ 2150417 w 4761186"/>
                <a:gd name="connsiteY63" fmla="*/ 687376 h 1743666"/>
                <a:gd name="connsiteX64" fmla="*/ 2216632 w 4761186"/>
                <a:gd name="connsiteY64" fmla="*/ 687376 h 1743666"/>
                <a:gd name="connsiteX65" fmla="*/ 2216632 w 4761186"/>
                <a:gd name="connsiteY65" fmla="*/ 703142 h 1743666"/>
                <a:gd name="connsiteX66" fmla="*/ 2279694 w 4761186"/>
                <a:gd name="connsiteY66" fmla="*/ 703142 h 1743666"/>
                <a:gd name="connsiteX67" fmla="*/ 2279694 w 4761186"/>
                <a:gd name="connsiteY67" fmla="*/ 722060 h 1743666"/>
                <a:gd name="connsiteX68" fmla="*/ 2336450 w 4761186"/>
                <a:gd name="connsiteY68" fmla="*/ 722060 h 1743666"/>
                <a:gd name="connsiteX69" fmla="*/ 2336450 w 4761186"/>
                <a:gd name="connsiteY69" fmla="*/ 740979 h 1743666"/>
                <a:gd name="connsiteX70" fmla="*/ 2383746 w 4761186"/>
                <a:gd name="connsiteY70" fmla="*/ 740979 h 1743666"/>
                <a:gd name="connsiteX71" fmla="*/ 2383746 w 4761186"/>
                <a:gd name="connsiteY71" fmla="*/ 753591 h 1743666"/>
                <a:gd name="connsiteX72" fmla="*/ 2465727 w 4761186"/>
                <a:gd name="connsiteY72" fmla="*/ 753591 h 1743666"/>
                <a:gd name="connsiteX73" fmla="*/ 2465727 w 4761186"/>
                <a:gd name="connsiteY73" fmla="*/ 769357 h 1743666"/>
                <a:gd name="connsiteX74" fmla="*/ 2522483 w 4761186"/>
                <a:gd name="connsiteY74" fmla="*/ 769357 h 1743666"/>
                <a:gd name="connsiteX75" fmla="*/ 2522483 w 4761186"/>
                <a:gd name="connsiteY75" fmla="*/ 781969 h 1743666"/>
                <a:gd name="connsiteX76" fmla="*/ 2635995 w 4761186"/>
                <a:gd name="connsiteY76" fmla="*/ 781969 h 1743666"/>
                <a:gd name="connsiteX77" fmla="*/ 2635995 w 4761186"/>
                <a:gd name="connsiteY77" fmla="*/ 794582 h 1743666"/>
                <a:gd name="connsiteX78" fmla="*/ 2777884 w 4761186"/>
                <a:gd name="connsiteY78" fmla="*/ 794582 h 1743666"/>
                <a:gd name="connsiteX79" fmla="*/ 2777884 w 4761186"/>
                <a:gd name="connsiteY79" fmla="*/ 816653 h 1743666"/>
                <a:gd name="connsiteX80" fmla="*/ 2831487 w 4761186"/>
                <a:gd name="connsiteY80" fmla="*/ 816653 h 1743666"/>
                <a:gd name="connsiteX81" fmla="*/ 2831487 w 4761186"/>
                <a:gd name="connsiteY81" fmla="*/ 841878 h 1743666"/>
                <a:gd name="connsiteX82" fmla="*/ 2904009 w 4761186"/>
                <a:gd name="connsiteY82" fmla="*/ 841878 h 1743666"/>
                <a:gd name="connsiteX83" fmla="*/ 2904009 w 4761186"/>
                <a:gd name="connsiteY83" fmla="*/ 863950 h 1743666"/>
                <a:gd name="connsiteX84" fmla="*/ 2951305 w 4761186"/>
                <a:gd name="connsiteY84" fmla="*/ 863950 h 1743666"/>
                <a:gd name="connsiteX85" fmla="*/ 2951305 w 4761186"/>
                <a:gd name="connsiteY85" fmla="*/ 863950 h 1743666"/>
                <a:gd name="connsiteX86" fmla="*/ 2951305 w 4761186"/>
                <a:gd name="connsiteY86" fmla="*/ 879715 h 1743666"/>
                <a:gd name="connsiteX87" fmla="*/ 3153104 w 4761186"/>
                <a:gd name="connsiteY87" fmla="*/ 879715 h 1743666"/>
                <a:gd name="connsiteX88" fmla="*/ 3153104 w 4761186"/>
                <a:gd name="connsiteY88" fmla="*/ 936471 h 1743666"/>
                <a:gd name="connsiteX89" fmla="*/ 3395893 w 4761186"/>
                <a:gd name="connsiteY89" fmla="*/ 936471 h 1743666"/>
                <a:gd name="connsiteX90" fmla="*/ 3395893 w 4761186"/>
                <a:gd name="connsiteY90" fmla="*/ 964849 h 1743666"/>
                <a:gd name="connsiteX91" fmla="*/ 3603998 w 4761186"/>
                <a:gd name="connsiteY91" fmla="*/ 964849 h 1743666"/>
                <a:gd name="connsiteX92" fmla="*/ 3603998 w 4761186"/>
                <a:gd name="connsiteY92" fmla="*/ 993227 h 1743666"/>
                <a:gd name="connsiteX93" fmla="*/ 3670213 w 4761186"/>
                <a:gd name="connsiteY93" fmla="*/ 993227 h 1743666"/>
                <a:gd name="connsiteX94" fmla="*/ 3670213 w 4761186"/>
                <a:gd name="connsiteY94" fmla="*/ 1031064 h 1743666"/>
                <a:gd name="connsiteX95" fmla="*/ 3701744 w 4761186"/>
                <a:gd name="connsiteY95" fmla="*/ 1031064 h 1743666"/>
                <a:gd name="connsiteX96" fmla="*/ 3701744 w 4761186"/>
                <a:gd name="connsiteY96" fmla="*/ 1084667 h 1743666"/>
                <a:gd name="connsiteX97" fmla="*/ 3950839 w 4761186"/>
                <a:gd name="connsiteY97" fmla="*/ 1084667 h 1743666"/>
                <a:gd name="connsiteX98" fmla="*/ 3950839 w 4761186"/>
                <a:gd name="connsiteY98" fmla="*/ 1147729 h 1743666"/>
                <a:gd name="connsiteX99" fmla="*/ 4193628 w 4761186"/>
                <a:gd name="connsiteY99" fmla="*/ 1147729 h 1743666"/>
                <a:gd name="connsiteX100" fmla="*/ 4193628 w 4761186"/>
                <a:gd name="connsiteY100" fmla="*/ 1317997 h 1743666"/>
                <a:gd name="connsiteX101" fmla="*/ 4587766 w 4761186"/>
                <a:gd name="connsiteY101" fmla="*/ 1317997 h 1743666"/>
                <a:gd name="connsiteX102" fmla="*/ 4587766 w 4761186"/>
                <a:gd name="connsiteY102" fmla="*/ 1743666 h 1743666"/>
                <a:gd name="connsiteX103" fmla="*/ 4761186 w 4761186"/>
                <a:gd name="connsiteY103" fmla="*/ 1743666 h 1743666"/>
                <a:gd name="connsiteX0" fmla="*/ 0 w 4761186"/>
                <a:gd name="connsiteY0" fmla="*/ 0 h 1743666"/>
                <a:gd name="connsiteX1" fmla="*/ 97746 w 4761186"/>
                <a:gd name="connsiteY1" fmla="*/ 0 h 1743666"/>
                <a:gd name="connsiteX2" fmla="*/ 97746 w 4761186"/>
                <a:gd name="connsiteY2" fmla="*/ 34684 h 1743666"/>
                <a:gd name="connsiteX3" fmla="*/ 223871 w 4761186"/>
                <a:gd name="connsiteY3" fmla="*/ 34684 h 1743666"/>
                <a:gd name="connsiteX4" fmla="*/ 223871 w 4761186"/>
                <a:gd name="connsiteY4" fmla="*/ 66215 h 1743666"/>
                <a:gd name="connsiteX5" fmla="*/ 296392 w 4761186"/>
                <a:gd name="connsiteY5" fmla="*/ 66215 h 1743666"/>
                <a:gd name="connsiteX6" fmla="*/ 296392 w 4761186"/>
                <a:gd name="connsiteY6" fmla="*/ 91440 h 1743666"/>
                <a:gd name="connsiteX7" fmla="*/ 387832 w 4761186"/>
                <a:gd name="connsiteY7" fmla="*/ 91440 h 1743666"/>
                <a:gd name="connsiteX8" fmla="*/ 387832 w 4761186"/>
                <a:gd name="connsiteY8" fmla="*/ 126124 h 1743666"/>
                <a:gd name="connsiteX9" fmla="*/ 466660 w 4761186"/>
                <a:gd name="connsiteY9" fmla="*/ 126124 h 1743666"/>
                <a:gd name="connsiteX10" fmla="*/ 466660 w 4761186"/>
                <a:gd name="connsiteY10" fmla="*/ 145042 h 1743666"/>
                <a:gd name="connsiteX11" fmla="*/ 529722 w 4761186"/>
                <a:gd name="connsiteY11" fmla="*/ 145042 h 1743666"/>
                <a:gd name="connsiteX12" fmla="*/ 529722 w 4761186"/>
                <a:gd name="connsiteY12" fmla="*/ 170267 h 1743666"/>
                <a:gd name="connsiteX13" fmla="*/ 586478 w 4761186"/>
                <a:gd name="connsiteY13" fmla="*/ 170267 h 1743666"/>
                <a:gd name="connsiteX14" fmla="*/ 586478 w 4761186"/>
                <a:gd name="connsiteY14" fmla="*/ 195492 h 1743666"/>
                <a:gd name="connsiteX15" fmla="*/ 747286 w 4761186"/>
                <a:gd name="connsiteY15" fmla="*/ 195492 h 1743666"/>
                <a:gd name="connsiteX16" fmla="*/ 747286 w 4761186"/>
                <a:gd name="connsiteY16" fmla="*/ 195492 h 1743666"/>
                <a:gd name="connsiteX17" fmla="*/ 747286 w 4761186"/>
                <a:gd name="connsiteY17" fmla="*/ 230176 h 1743666"/>
                <a:gd name="connsiteX18" fmla="*/ 851338 w 4761186"/>
                <a:gd name="connsiteY18" fmla="*/ 230176 h 1743666"/>
                <a:gd name="connsiteX19" fmla="*/ 851338 w 4761186"/>
                <a:gd name="connsiteY19" fmla="*/ 268013 h 1743666"/>
                <a:gd name="connsiteX20" fmla="*/ 898635 w 4761186"/>
                <a:gd name="connsiteY20" fmla="*/ 268013 h 1743666"/>
                <a:gd name="connsiteX21" fmla="*/ 898635 w 4761186"/>
                <a:gd name="connsiteY21" fmla="*/ 280626 h 1743666"/>
                <a:gd name="connsiteX22" fmla="*/ 977462 w 4761186"/>
                <a:gd name="connsiteY22" fmla="*/ 280626 h 1743666"/>
                <a:gd name="connsiteX23" fmla="*/ 977462 w 4761186"/>
                <a:gd name="connsiteY23" fmla="*/ 299544 h 1743666"/>
                <a:gd name="connsiteX24" fmla="*/ 1037371 w 4761186"/>
                <a:gd name="connsiteY24" fmla="*/ 299544 h 1743666"/>
                <a:gd name="connsiteX25" fmla="*/ 1037371 w 4761186"/>
                <a:gd name="connsiteY25" fmla="*/ 321616 h 1743666"/>
                <a:gd name="connsiteX26" fmla="*/ 1087821 w 4761186"/>
                <a:gd name="connsiteY26" fmla="*/ 321616 h 1743666"/>
                <a:gd name="connsiteX27" fmla="*/ 1087821 w 4761186"/>
                <a:gd name="connsiteY27" fmla="*/ 340535 h 1743666"/>
                <a:gd name="connsiteX28" fmla="*/ 1138271 w 4761186"/>
                <a:gd name="connsiteY28" fmla="*/ 340535 h 1743666"/>
                <a:gd name="connsiteX29" fmla="*/ 1138271 w 4761186"/>
                <a:gd name="connsiteY29" fmla="*/ 365760 h 1743666"/>
                <a:gd name="connsiteX30" fmla="*/ 1182414 w 4761186"/>
                <a:gd name="connsiteY30" fmla="*/ 365760 h 1743666"/>
                <a:gd name="connsiteX31" fmla="*/ 1182414 w 4761186"/>
                <a:gd name="connsiteY31" fmla="*/ 394137 h 1743666"/>
                <a:gd name="connsiteX32" fmla="*/ 1248629 w 4761186"/>
                <a:gd name="connsiteY32" fmla="*/ 394137 h 1743666"/>
                <a:gd name="connsiteX33" fmla="*/ 1248629 w 4761186"/>
                <a:gd name="connsiteY33" fmla="*/ 409903 h 1743666"/>
                <a:gd name="connsiteX34" fmla="*/ 1302232 w 4761186"/>
                <a:gd name="connsiteY34" fmla="*/ 409903 h 1743666"/>
                <a:gd name="connsiteX35" fmla="*/ 1302232 w 4761186"/>
                <a:gd name="connsiteY35" fmla="*/ 422515 h 1743666"/>
                <a:gd name="connsiteX36" fmla="*/ 1352682 w 4761186"/>
                <a:gd name="connsiteY36" fmla="*/ 422515 h 1743666"/>
                <a:gd name="connsiteX37" fmla="*/ 1352682 w 4761186"/>
                <a:gd name="connsiteY37" fmla="*/ 422515 h 1743666"/>
                <a:gd name="connsiteX38" fmla="*/ 1352682 w 4761186"/>
                <a:gd name="connsiteY38" fmla="*/ 447740 h 1743666"/>
                <a:gd name="connsiteX39" fmla="*/ 1406284 w 4761186"/>
                <a:gd name="connsiteY39" fmla="*/ 447740 h 1743666"/>
                <a:gd name="connsiteX40" fmla="*/ 1406284 w 4761186"/>
                <a:gd name="connsiteY40" fmla="*/ 447740 h 1743666"/>
                <a:gd name="connsiteX41" fmla="*/ 1406284 w 4761186"/>
                <a:gd name="connsiteY41" fmla="*/ 469812 h 1743666"/>
                <a:gd name="connsiteX42" fmla="*/ 1526102 w 4761186"/>
                <a:gd name="connsiteY42" fmla="*/ 469812 h 1743666"/>
                <a:gd name="connsiteX43" fmla="*/ 1526102 w 4761186"/>
                <a:gd name="connsiteY43" fmla="*/ 495037 h 1743666"/>
                <a:gd name="connsiteX44" fmla="*/ 1570246 w 4761186"/>
                <a:gd name="connsiteY44" fmla="*/ 495037 h 1743666"/>
                <a:gd name="connsiteX45" fmla="*/ 1570246 w 4761186"/>
                <a:gd name="connsiteY45" fmla="*/ 520262 h 1743666"/>
                <a:gd name="connsiteX46" fmla="*/ 1658533 w 4761186"/>
                <a:gd name="connsiteY46" fmla="*/ 520262 h 1743666"/>
                <a:gd name="connsiteX47" fmla="*/ 1658533 w 4761186"/>
                <a:gd name="connsiteY47" fmla="*/ 551793 h 1743666"/>
                <a:gd name="connsiteX48" fmla="*/ 1765738 w 4761186"/>
                <a:gd name="connsiteY48" fmla="*/ 551793 h 1743666"/>
                <a:gd name="connsiteX49" fmla="*/ 1765738 w 4761186"/>
                <a:gd name="connsiteY49" fmla="*/ 580171 h 1743666"/>
                <a:gd name="connsiteX50" fmla="*/ 1857178 w 4761186"/>
                <a:gd name="connsiteY50" fmla="*/ 580171 h 1743666"/>
                <a:gd name="connsiteX51" fmla="*/ 1857178 w 4761186"/>
                <a:gd name="connsiteY51" fmla="*/ 602242 h 1743666"/>
                <a:gd name="connsiteX52" fmla="*/ 1857178 w 4761186"/>
                <a:gd name="connsiteY52" fmla="*/ 608549 h 1743666"/>
                <a:gd name="connsiteX53" fmla="*/ 1932853 w 4761186"/>
                <a:gd name="connsiteY53" fmla="*/ 608549 h 1743666"/>
                <a:gd name="connsiteX54" fmla="*/ 1932853 w 4761186"/>
                <a:gd name="connsiteY54" fmla="*/ 630620 h 1743666"/>
                <a:gd name="connsiteX55" fmla="*/ 1986455 w 4761186"/>
                <a:gd name="connsiteY55" fmla="*/ 630620 h 1743666"/>
                <a:gd name="connsiteX56" fmla="*/ 1986455 w 4761186"/>
                <a:gd name="connsiteY56" fmla="*/ 646386 h 1743666"/>
                <a:gd name="connsiteX57" fmla="*/ 2027446 w 4761186"/>
                <a:gd name="connsiteY57" fmla="*/ 646386 h 1743666"/>
                <a:gd name="connsiteX58" fmla="*/ 2027446 w 4761186"/>
                <a:gd name="connsiteY58" fmla="*/ 652692 h 1743666"/>
                <a:gd name="connsiteX59" fmla="*/ 2099967 w 4761186"/>
                <a:gd name="connsiteY59" fmla="*/ 652692 h 1743666"/>
                <a:gd name="connsiteX60" fmla="*/ 2099967 w 4761186"/>
                <a:gd name="connsiteY60" fmla="*/ 677917 h 1743666"/>
                <a:gd name="connsiteX61" fmla="*/ 2150417 w 4761186"/>
                <a:gd name="connsiteY61" fmla="*/ 677917 h 1743666"/>
                <a:gd name="connsiteX62" fmla="*/ 2150417 w 4761186"/>
                <a:gd name="connsiteY62" fmla="*/ 687376 h 1743666"/>
                <a:gd name="connsiteX63" fmla="*/ 2216632 w 4761186"/>
                <a:gd name="connsiteY63" fmla="*/ 687376 h 1743666"/>
                <a:gd name="connsiteX64" fmla="*/ 2216632 w 4761186"/>
                <a:gd name="connsiteY64" fmla="*/ 703142 h 1743666"/>
                <a:gd name="connsiteX65" fmla="*/ 2279694 w 4761186"/>
                <a:gd name="connsiteY65" fmla="*/ 703142 h 1743666"/>
                <a:gd name="connsiteX66" fmla="*/ 2279694 w 4761186"/>
                <a:gd name="connsiteY66" fmla="*/ 722060 h 1743666"/>
                <a:gd name="connsiteX67" fmla="*/ 2336450 w 4761186"/>
                <a:gd name="connsiteY67" fmla="*/ 722060 h 1743666"/>
                <a:gd name="connsiteX68" fmla="*/ 2336450 w 4761186"/>
                <a:gd name="connsiteY68" fmla="*/ 740979 h 1743666"/>
                <a:gd name="connsiteX69" fmla="*/ 2383746 w 4761186"/>
                <a:gd name="connsiteY69" fmla="*/ 740979 h 1743666"/>
                <a:gd name="connsiteX70" fmla="*/ 2383746 w 4761186"/>
                <a:gd name="connsiteY70" fmla="*/ 753591 h 1743666"/>
                <a:gd name="connsiteX71" fmla="*/ 2465727 w 4761186"/>
                <a:gd name="connsiteY71" fmla="*/ 753591 h 1743666"/>
                <a:gd name="connsiteX72" fmla="*/ 2465727 w 4761186"/>
                <a:gd name="connsiteY72" fmla="*/ 769357 h 1743666"/>
                <a:gd name="connsiteX73" fmla="*/ 2522483 w 4761186"/>
                <a:gd name="connsiteY73" fmla="*/ 769357 h 1743666"/>
                <a:gd name="connsiteX74" fmla="*/ 2522483 w 4761186"/>
                <a:gd name="connsiteY74" fmla="*/ 781969 h 1743666"/>
                <a:gd name="connsiteX75" fmla="*/ 2635995 w 4761186"/>
                <a:gd name="connsiteY75" fmla="*/ 781969 h 1743666"/>
                <a:gd name="connsiteX76" fmla="*/ 2635995 w 4761186"/>
                <a:gd name="connsiteY76" fmla="*/ 794582 h 1743666"/>
                <a:gd name="connsiteX77" fmla="*/ 2777884 w 4761186"/>
                <a:gd name="connsiteY77" fmla="*/ 794582 h 1743666"/>
                <a:gd name="connsiteX78" fmla="*/ 2777884 w 4761186"/>
                <a:gd name="connsiteY78" fmla="*/ 816653 h 1743666"/>
                <a:gd name="connsiteX79" fmla="*/ 2831487 w 4761186"/>
                <a:gd name="connsiteY79" fmla="*/ 816653 h 1743666"/>
                <a:gd name="connsiteX80" fmla="*/ 2831487 w 4761186"/>
                <a:gd name="connsiteY80" fmla="*/ 841878 h 1743666"/>
                <a:gd name="connsiteX81" fmla="*/ 2904009 w 4761186"/>
                <a:gd name="connsiteY81" fmla="*/ 841878 h 1743666"/>
                <a:gd name="connsiteX82" fmla="*/ 2904009 w 4761186"/>
                <a:gd name="connsiteY82" fmla="*/ 863950 h 1743666"/>
                <a:gd name="connsiteX83" fmla="*/ 2951305 w 4761186"/>
                <a:gd name="connsiteY83" fmla="*/ 863950 h 1743666"/>
                <a:gd name="connsiteX84" fmla="*/ 2951305 w 4761186"/>
                <a:gd name="connsiteY84" fmla="*/ 863950 h 1743666"/>
                <a:gd name="connsiteX85" fmla="*/ 2951305 w 4761186"/>
                <a:gd name="connsiteY85" fmla="*/ 879715 h 1743666"/>
                <a:gd name="connsiteX86" fmla="*/ 3153104 w 4761186"/>
                <a:gd name="connsiteY86" fmla="*/ 879715 h 1743666"/>
                <a:gd name="connsiteX87" fmla="*/ 3153104 w 4761186"/>
                <a:gd name="connsiteY87" fmla="*/ 936471 h 1743666"/>
                <a:gd name="connsiteX88" fmla="*/ 3395893 w 4761186"/>
                <a:gd name="connsiteY88" fmla="*/ 936471 h 1743666"/>
                <a:gd name="connsiteX89" fmla="*/ 3395893 w 4761186"/>
                <a:gd name="connsiteY89" fmla="*/ 964849 h 1743666"/>
                <a:gd name="connsiteX90" fmla="*/ 3603998 w 4761186"/>
                <a:gd name="connsiteY90" fmla="*/ 964849 h 1743666"/>
                <a:gd name="connsiteX91" fmla="*/ 3603998 w 4761186"/>
                <a:gd name="connsiteY91" fmla="*/ 993227 h 1743666"/>
                <a:gd name="connsiteX92" fmla="*/ 3670213 w 4761186"/>
                <a:gd name="connsiteY92" fmla="*/ 993227 h 1743666"/>
                <a:gd name="connsiteX93" fmla="*/ 3670213 w 4761186"/>
                <a:gd name="connsiteY93" fmla="*/ 1031064 h 1743666"/>
                <a:gd name="connsiteX94" fmla="*/ 3701744 w 4761186"/>
                <a:gd name="connsiteY94" fmla="*/ 1031064 h 1743666"/>
                <a:gd name="connsiteX95" fmla="*/ 3701744 w 4761186"/>
                <a:gd name="connsiteY95" fmla="*/ 1084667 h 1743666"/>
                <a:gd name="connsiteX96" fmla="*/ 3950839 w 4761186"/>
                <a:gd name="connsiteY96" fmla="*/ 1084667 h 1743666"/>
                <a:gd name="connsiteX97" fmla="*/ 3950839 w 4761186"/>
                <a:gd name="connsiteY97" fmla="*/ 1147729 h 1743666"/>
                <a:gd name="connsiteX98" fmla="*/ 4193628 w 4761186"/>
                <a:gd name="connsiteY98" fmla="*/ 1147729 h 1743666"/>
                <a:gd name="connsiteX99" fmla="*/ 4193628 w 4761186"/>
                <a:gd name="connsiteY99" fmla="*/ 1317997 h 1743666"/>
                <a:gd name="connsiteX100" fmla="*/ 4587766 w 4761186"/>
                <a:gd name="connsiteY100" fmla="*/ 1317997 h 1743666"/>
                <a:gd name="connsiteX101" fmla="*/ 4587766 w 4761186"/>
                <a:gd name="connsiteY101" fmla="*/ 1743666 h 1743666"/>
                <a:gd name="connsiteX102" fmla="*/ 4761186 w 4761186"/>
                <a:gd name="connsiteY102" fmla="*/ 1743666 h 174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61186" h="1743666">
                  <a:moveTo>
                    <a:pt x="0" y="0"/>
                  </a:moveTo>
                  <a:lnTo>
                    <a:pt x="97746" y="0"/>
                  </a:lnTo>
                  <a:lnTo>
                    <a:pt x="97746" y="34684"/>
                  </a:lnTo>
                  <a:lnTo>
                    <a:pt x="223871" y="34684"/>
                  </a:lnTo>
                  <a:lnTo>
                    <a:pt x="223871" y="66215"/>
                  </a:lnTo>
                  <a:lnTo>
                    <a:pt x="296392" y="66215"/>
                  </a:lnTo>
                  <a:lnTo>
                    <a:pt x="296392" y="91440"/>
                  </a:lnTo>
                  <a:lnTo>
                    <a:pt x="387832" y="91440"/>
                  </a:lnTo>
                  <a:lnTo>
                    <a:pt x="387832" y="126124"/>
                  </a:lnTo>
                  <a:lnTo>
                    <a:pt x="466660" y="126124"/>
                  </a:lnTo>
                  <a:lnTo>
                    <a:pt x="466660" y="145042"/>
                  </a:lnTo>
                  <a:lnTo>
                    <a:pt x="529722" y="145042"/>
                  </a:lnTo>
                  <a:lnTo>
                    <a:pt x="529722" y="170267"/>
                  </a:lnTo>
                  <a:lnTo>
                    <a:pt x="586478" y="170267"/>
                  </a:lnTo>
                  <a:lnTo>
                    <a:pt x="586478" y="195492"/>
                  </a:lnTo>
                  <a:lnTo>
                    <a:pt x="747286" y="195492"/>
                  </a:lnTo>
                  <a:lnTo>
                    <a:pt x="747286" y="195492"/>
                  </a:lnTo>
                  <a:lnTo>
                    <a:pt x="747286" y="230176"/>
                  </a:lnTo>
                  <a:lnTo>
                    <a:pt x="851338" y="230176"/>
                  </a:lnTo>
                  <a:lnTo>
                    <a:pt x="851338" y="268013"/>
                  </a:lnTo>
                  <a:lnTo>
                    <a:pt x="898635" y="268013"/>
                  </a:lnTo>
                  <a:lnTo>
                    <a:pt x="898635" y="280626"/>
                  </a:lnTo>
                  <a:lnTo>
                    <a:pt x="977462" y="280626"/>
                  </a:lnTo>
                  <a:lnTo>
                    <a:pt x="977462" y="299544"/>
                  </a:lnTo>
                  <a:lnTo>
                    <a:pt x="1037371" y="299544"/>
                  </a:lnTo>
                  <a:lnTo>
                    <a:pt x="1037371" y="321616"/>
                  </a:lnTo>
                  <a:lnTo>
                    <a:pt x="1087821" y="321616"/>
                  </a:lnTo>
                  <a:lnTo>
                    <a:pt x="1087821" y="340535"/>
                  </a:lnTo>
                  <a:lnTo>
                    <a:pt x="1138271" y="340535"/>
                  </a:lnTo>
                  <a:lnTo>
                    <a:pt x="1138271" y="365760"/>
                  </a:lnTo>
                  <a:lnTo>
                    <a:pt x="1182414" y="365760"/>
                  </a:lnTo>
                  <a:lnTo>
                    <a:pt x="1182414" y="394137"/>
                  </a:lnTo>
                  <a:lnTo>
                    <a:pt x="1248629" y="394137"/>
                  </a:lnTo>
                  <a:lnTo>
                    <a:pt x="1248629" y="409903"/>
                  </a:lnTo>
                  <a:lnTo>
                    <a:pt x="1302232" y="409903"/>
                  </a:lnTo>
                  <a:lnTo>
                    <a:pt x="1302232" y="422515"/>
                  </a:lnTo>
                  <a:lnTo>
                    <a:pt x="1352682" y="422515"/>
                  </a:lnTo>
                  <a:lnTo>
                    <a:pt x="1352682" y="422515"/>
                  </a:lnTo>
                  <a:lnTo>
                    <a:pt x="1352682" y="447740"/>
                  </a:lnTo>
                  <a:lnTo>
                    <a:pt x="1406284" y="447740"/>
                  </a:lnTo>
                  <a:lnTo>
                    <a:pt x="1406284" y="447740"/>
                  </a:lnTo>
                  <a:lnTo>
                    <a:pt x="1406284" y="469812"/>
                  </a:lnTo>
                  <a:lnTo>
                    <a:pt x="1526102" y="469812"/>
                  </a:lnTo>
                  <a:lnTo>
                    <a:pt x="1526102" y="495037"/>
                  </a:lnTo>
                  <a:lnTo>
                    <a:pt x="1570246" y="495037"/>
                  </a:lnTo>
                  <a:lnTo>
                    <a:pt x="1570246" y="520262"/>
                  </a:lnTo>
                  <a:lnTo>
                    <a:pt x="1658533" y="520262"/>
                  </a:lnTo>
                  <a:lnTo>
                    <a:pt x="1658533" y="551793"/>
                  </a:lnTo>
                  <a:lnTo>
                    <a:pt x="1765738" y="551793"/>
                  </a:lnTo>
                  <a:lnTo>
                    <a:pt x="1765738" y="580171"/>
                  </a:lnTo>
                  <a:lnTo>
                    <a:pt x="1857178" y="580171"/>
                  </a:lnTo>
                  <a:lnTo>
                    <a:pt x="1857178" y="602242"/>
                  </a:lnTo>
                  <a:lnTo>
                    <a:pt x="1857178" y="608549"/>
                  </a:lnTo>
                  <a:lnTo>
                    <a:pt x="1932853" y="608549"/>
                  </a:lnTo>
                  <a:lnTo>
                    <a:pt x="1932853" y="630620"/>
                  </a:lnTo>
                  <a:lnTo>
                    <a:pt x="1986455" y="630620"/>
                  </a:lnTo>
                  <a:lnTo>
                    <a:pt x="1986455" y="646386"/>
                  </a:lnTo>
                  <a:lnTo>
                    <a:pt x="2027446" y="646386"/>
                  </a:lnTo>
                  <a:lnTo>
                    <a:pt x="2027446" y="652692"/>
                  </a:lnTo>
                  <a:lnTo>
                    <a:pt x="2099967" y="652692"/>
                  </a:lnTo>
                  <a:lnTo>
                    <a:pt x="2099967" y="677917"/>
                  </a:lnTo>
                  <a:lnTo>
                    <a:pt x="2150417" y="677917"/>
                  </a:lnTo>
                  <a:lnTo>
                    <a:pt x="2150417" y="687376"/>
                  </a:lnTo>
                  <a:lnTo>
                    <a:pt x="2216632" y="687376"/>
                  </a:lnTo>
                  <a:lnTo>
                    <a:pt x="2216632" y="703142"/>
                  </a:lnTo>
                  <a:lnTo>
                    <a:pt x="2279694" y="703142"/>
                  </a:lnTo>
                  <a:lnTo>
                    <a:pt x="2279694" y="722060"/>
                  </a:lnTo>
                  <a:lnTo>
                    <a:pt x="2336450" y="722060"/>
                  </a:lnTo>
                  <a:lnTo>
                    <a:pt x="2336450" y="740979"/>
                  </a:lnTo>
                  <a:lnTo>
                    <a:pt x="2383746" y="740979"/>
                  </a:lnTo>
                  <a:lnTo>
                    <a:pt x="2383746" y="753591"/>
                  </a:lnTo>
                  <a:lnTo>
                    <a:pt x="2465727" y="753591"/>
                  </a:lnTo>
                  <a:lnTo>
                    <a:pt x="2465727" y="769357"/>
                  </a:lnTo>
                  <a:lnTo>
                    <a:pt x="2522483" y="769357"/>
                  </a:lnTo>
                  <a:lnTo>
                    <a:pt x="2522483" y="781969"/>
                  </a:lnTo>
                  <a:lnTo>
                    <a:pt x="2635995" y="781969"/>
                  </a:lnTo>
                  <a:lnTo>
                    <a:pt x="2635995" y="794582"/>
                  </a:lnTo>
                  <a:lnTo>
                    <a:pt x="2777884" y="794582"/>
                  </a:lnTo>
                  <a:lnTo>
                    <a:pt x="2777884" y="816653"/>
                  </a:lnTo>
                  <a:lnTo>
                    <a:pt x="2831487" y="816653"/>
                  </a:lnTo>
                  <a:lnTo>
                    <a:pt x="2831487" y="841878"/>
                  </a:lnTo>
                  <a:lnTo>
                    <a:pt x="2904009" y="841878"/>
                  </a:lnTo>
                  <a:lnTo>
                    <a:pt x="2904009" y="863950"/>
                  </a:lnTo>
                  <a:lnTo>
                    <a:pt x="2951305" y="863950"/>
                  </a:lnTo>
                  <a:lnTo>
                    <a:pt x="2951305" y="863950"/>
                  </a:lnTo>
                  <a:lnTo>
                    <a:pt x="2951305" y="879715"/>
                  </a:lnTo>
                  <a:lnTo>
                    <a:pt x="3153104" y="879715"/>
                  </a:lnTo>
                  <a:lnTo>
                    <a:pt x="3153104" y="936471"/>
                  </a:lnTo>
                  <a:lnTo>
                    <a:pt x="3395893" y="936471"/>
                  </a:lnTo>
                  <a:lnTo>
                    <a:pt x="3395893" y="964849"/>
                  </a:lnTo>
                  <a:lnTo>
                    <a:pt x="3603998" y="964849"/>
                  </a:lnTo>
                  <a:lnTo>
                    <a:pt x="3603998" y="993227"/>
                  </a:lnTo>
                  <a:lnTo>
                    <a:pt x="3670213" y="993227"/>
                  </a:lnTo>
                  <a:lnTo>
                    <a:pt x="3670213" y="1031064"/>
                  </a:lnTo>
                  <a:lnTo>
                    <a:pt x="3701744" y="1031064"/>
                  </a:lnTo>
                  <a:lnTo>
                    <a:pt x="3701744" y="1084667"/>
                  </a:lnTo>
                  <a:lnTo>
                    <a:pt x="3950839" y="1084667"/>
                  </a:lnTo>
                  <a:lnTo>
                    <a:pt x="3950839" y="1147729"/>
                  </a:lnTo>
                  <a:lnTo>
                    <a:pt x="4193628" y="1147729"/>
                  </a:lnTo>
                  <a:lnTo>
                    <a:pt x="4193628" y="1317997"/>
                  </a:lnTo>
                  <a:lnTo>
                    <a:pt x="4587766" y="1317997"/>
                  </a:lnTo>
                  <a:lnTo>
                    <a:pt x="4587766" y="1743666"/>
                  </a:lnTo>
                  <a:lnTo>
                    <a:pt x="4761186" y="1743666"/>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Freeform: Shape 8">
              <a:extLst>
                <a:ext uri="{FF2B5EF4-FFF2-40B4-BE49-F238E27FC236}">
                  <a16:creationId xmlns:a16="http://schemas.microsoft.com/office/drawing/2014/main" id="{97076AAD-CDB9-46EA-B505-EB15E438F091}"/>
                </a:ext>
              </a:extLst>
            </p:cNvPr>
            <p:cNvSpPr/>
            <p:nvPr/>
          </p:nvSpPr>
          <p:spPr bwMode="auto">
            <a:xfrm>
              <a:off x="1428356" y="1872943"/>
              <a:ext cx="4723349" cy="646387"/>
            </a:xfrm>
            <a:custGeom>
              <a:avLst/>
              <a:gdLst>
                <a:gd name="connsiteX0" fmla="*/ 0 w 4723349"/>
                <a:gd name="connsiteY0" fmla="*/ 0 h 646387"/>
                <a:gd name="connsiteX1" fmla="*/ 34685 w 4723349"/>
                <a:gd name="connsiteY1" fmla="*/ 34685 h 646387"/>
                <a:gd name="connsiteX2" fmla="*/ 119818 w 4723349"/>
                <a:gd name="connsiteY2" fmla="*/ 34685 h 646387"/>
                <a:gd name="connsiteX3" fmla="*/ 119818 w 4723349"/>
                <a:gd name="connsiteY3" fmla="*/ 66216 h 646387"/>
                <a:gd name="connsiteX4" fmla="*/ 258554 w 4723349"/>
                <a:gd name="connsiteY4" fmla="*/ 66216 h 646387"/>
                <a:gd name="connsiteX5" fmla="*/ 258554 w 4723349"/>
                <a:gd name="connsiteY5" fmla="*/ 75675 h 646387"/>
                <a:gd name="connsiteX6" fmla="*/ 302698 w 4723349"/>
                <a:gd name="connsiteY6" fmla="*/ 75675 h 646387"/>
                <a:gd name="connsiteX7" fmla="*/ 302698 w 4723349"/>
                <a:gd name="connsiteY7" fmla="*/ 85134 h 646387"/>
                <a:gd name="connsiteX8" fmla="*/ 353147 w 4723349"/>
                <a:gd name="connsiteY8" fmla="*/ 85134 h 646387"/>
                <a:gd name="connsiteX9" fmla="*/ 353147 w 4723349"/>
                <a:gd name="connsiteY9" fmla="*/ 122971 h 646387"/>
                <a:gd name="connsiteX10" fmla="*/ 447741 w 4723349"/>
                <a:gd name="connsiteY10" fmla="*/ 122971 h 646387"/>
                <a:gd name="connsiteX11" fmla="*/ 447741 w 4723349"/>
                <a:gd name="connsiteY11" fmla="*/ 138737 h 646387"/>
                <a:gd name="connsiteX12" fmla="*/ 548640 w 4723349"/>
                <a:gd name="connsiteY12" fmla="*/ 138737 h 646387"/>
                <a:gd name="connsiteX13" fmla="*/ 548640 w 4723349"/>
                <a:gd name="connsiteY13" fmla="*/ 148196 h 646387"/>
                <a:gd name="connsiteX14" fmla="*/ 649539 w 4723349"/>
                <a:gd name="connsiteY14" fmla="*/ 148196 h 646387"/>
                <a:gd name="connsiteX15" fmla="*/ 649539 w 4723349"/>
                <a:gd name="connsiteY15" fmla="*/ 163962 h 646387"/>
                <a:gd name="connsiteX16" fmla="*/ 766204 w 4723349"/>
                <a:gd name="connsiteY16" fmla="*/ 163962 h 646387"/>
                <a:gd name="connsiteX17" fmla="*/ 766204 w 4723349"/>
                <a:gd name="connsiteY17" fmla="*/ 176574 h 646387"/>
                <a:gd name="connsiteX18" fmla="*/ 766204 w 4723349"/>
                <a:gd name="connsiteY18" fmla="*/ 176574 h 646387"/>
                <a:gd name="connsiteX19" fmla="*/ 788276 w 4723349"/>
                <a:gd name="connsiteY19" fmla="*/ 198646 h 646387"/>
                <a:gd name="connsiteX20" fmla="*/ 911247 w 4723349"/>
                <a:gd name="connsiteY20" fmla="*/ 198646 h 646387"/>
                <a:gd name="connsiteX21" fmla="*/ 911247 w 4723349"/>
                <a:gd name="connsiteY21" fmla="*/ 223871 h 646387"/>
                <a:gd name="connsiteX22" fmla="*/ 974309 w 4723349"/>
                <a:gd name="connsiteY22" fmla="*/ 223871 h 646387"/>
                <a:gd name="connsiteX23" fmla="*/ 974309 w 4723349"/>
                <a:gd name="connsiteY23" fmla="*/ 239636 h 646387"/>
                <a:gd name="connsiteX24" fmla="*/ 1075208 w 4723349"/>
                <a:gd name="connsiteY24" fmla="*/ 239636 h 646387"/>
                <a:gd name="connsiteX25" fmla="*/ 1075208 w 4723349"/>
                <a:gd name="connsiteY25" fmla="*/ 252249 h 646387"/>
                <a:gd name="connsiteX26" fmla="*/ 1116198 w 4723349"/>
                <a:gd name="connsiteY26" fmla="*/ 252249 h 646387"/>
                <a:gd name="connsiteX27" fmla="*/ 1116198 w 4723349"/>
                <a:gd name="connsiteY27" fmla="*/ 280627 h 646387"/>
                <a:gd name="connsiteX28" fmla="*/ 1163495 w 4723349"/>
                <a:gd name="connsiteY28" fmla="*/ 280627 h 646387"/>
                <a:gd name="connsiteX29" fmla="*/ 1163495 w 4723349"/>
                <a:gd name="connsiteY29" fmla="*/ 299545 h 646387"/>
                <a:gd name="connsiteX30" fmla="*/ 1472499 w 4723349"/>
                <a:gd name="connsiteY30" fmla="*/ 299545 h 646387"/>
                <a:gd name="connsiteX31" fmla="*/ 1472499 w 4723349"/>
                <a:gd name="connsiteY31" fmla="*/ 312158 h 646387"/>
                <a:gd name="connsiteX32" fmla="*/ 1532408 w 4723349"/>
                <a:gd name="connsiteY32" fmla="*/ 312158 h 646387"/>
                <a:gd name="connsiteX33" fmla="*/ 1532408 w 4723349"/>
                <a:gd name="connsiteY33" fmla="*/ 327923 h 646387"/>
                <a:gd name="connsiteX34" fmla="*/ 1630154 w 4723349"/>
                <a:gd name="connsiteY34" fmla="*/ 327923 h 646387"/>
                <a:gd name="connsiteX35" fmla="*/ 1630154 w 4723349"/>
                <a:gd name="connsiteY35" fmla="*/ 340536 h 646387"/>
                <a:gd name="connsiteX36" fmla="*/ 1768891 w 4723349"/>
                <a:gd name="connsiteY36" fmla="*/ 340536 h 646387"/>
                <a:gd name="connsiteX37" fmla="*/ 1768891 w 4723349"/>
                <a:gd name="connsiteY37" fmla="*/ 356301 h 646387"/>
                <a:gd name="connsiteX38" fmla="*/ 2058976 w 4723349"/>
                <a:gd name="connsiteY38" fmla="*/ 356301 h 646387"/>
                <a:gd name="connsiteX39" fmla="*/ 2058976 w 4723349"/>
                <a:gd name="connsiteY39" fmla="*/ 378373 h 646387"/>
                <a:gd name="connsiteX40" fmla="*/ 2159876 w 4723349"/>
                <a:gd name="connsiteY40" fmla="*/ 378373 h 646387"/>
                <a:gd name="connsiteX41" fmla="*/ 2159876 w 4723349"/>
                <a:gd name="connsiteY41" fmla="*/ 413057 h 646387"/>
                <a:gd name="connsiteX42" fmla="*/ 2355368 w 4723349"/>
                <a:gd name="connsiteY42" fmla="*/ 413057 h 646387"/>
                <a:gd name="connsiteX43" fmla="*/ 2355368 w 4723349"/>
                <a:gd name="connsiteY43" fmla="*/ 428823 h 646387"/>
                <a:gd name="connsiteX44" fmla="*/ 2408971 w 4723349"/>
                <a:gd name="connsiteY44" fmla="*/ 428823 h 646387"/>
                <a:gd name="connsiteX45" fmla="*/ 2408971 w 4723349"/>
                <a:gd name="connsiteY45" fmla="*/ 450894 h 646387"/>
                <a:gd name="connsiteX46" fmla="*/ 2506717 w 4723349"/>
                <a:gd name="connsiteY46" fmla="*/ 450894 h 646387"/>
                <a:gd name="connsiteX47" fmla="*/ 2506717 w 4723349"/>
                <a:gd name="connsiteY47" fmla="*/ 450894 h 646387"/>
                <a:gd name="connsiteX48" fmla="*/ 2506717 w 4723349"/>
                <a:gd name="connsiteY48" fmla="*/ 476119 h 646387"/>
                <a:gd name="connsiteX49" fmla="*/ 2632841 w 4723349"/>
                <a:gd name="connsiteY49" fmla="*/ 476119 h 646387"/>
                <a:gd name="connsiteX50" fmla="*/ 2632841 w 4723349"/>
                <a:gd name="connsiteY50" fmla="*/ 491885 h 646387"/>
                <a:gd name="connsiteX51" fmla="*/ 2755812 w 4723349"/>
                <a:gd name="connsiteY51" fmla="*/ 491885 h 646387"/>
                <a:gd name="connsiteX52" fmla="*/ 2755812 w 4723349"/>
                <a:gd name="connsiteY52" fmla="*/ 513956 h 646387"/>
                <a:gd name="connsiteX53" fmla="*/ 2818874 w 4723349"/>
                <a:gd name="connsiteY53" fmla="*/ 513956 h 646387"/>
                <a:gd name="connsiteX54" fmla="*/ 2818874 w 4723349"/>
                <a:gd name="connsiteY54" fmla="*/ 523416 h 646387"/>
                <a:gd name="connsiteX55" fmla="*/ 2951305 w 4723349"/>
                <a:gd name="connsiteY55" fmla="*/ 523416 h 646387"/>
                <a:gd name="connsiteX56" fmla="*/ 2951305 w 4723349"/>
                <a:gd name="connsiteY56" fmla="*/ 542334 h 646387"/>
                <a:gd name="connsiteX57" fmla="*/ 3017520 w 4723349"/>
                <a:gd name="connsiteY57" fmla="*/ 542334 h 646387"/>
                <a:gd name="connsiteX58" fmla="*/ 3017520 w 4723349"/>
                <a:gd name="connsiteY58" fmla="*/ 561253 h 646387"/>
                <a:gd name="connsiteX59" fmla="*/ 3049051 w 4723349"/>
                <a:gd name="connsiteY59" fmla="*/ 561253 h 646387"/>
                <a:gd name="connsiteX60" fmla="*/ 3049051 w 4723349"/>
                <a:gd name="connsiteY60" fmla="*/ 573865 h 646387"/>
                <a:gd name="connsiteX61" fmla="*/ 3194094 w 4723349"/>
                <a:gd name="connsiteY61" fmla="*/ 573865 h 646387"/>
                <a:gd name="connsiteX62" fmla="*/ 3194094 w 4723349"/>
                <a:gd name="connsiteY62" fmla="*/ 573865 h 646387"/>
                <a:gd name="connsiteX63" fmla="*/ 3194094 w 4723349"/>
                <a:gd name="connsiteY63" fmla="*/ 602243 h 646387"/>
                <a:gd name="connsiteX64" fmla="*/ 3254003 w 4723349"/>
                <a:gd name="connsiteY64" fmla="*/ 602243 h 646387"/>
                <a:gd name="connsiteX65" fmla="*/ 3254003 w 4723349"/>
                <a:gd name="connsiteY65" fmla="*/ 605396 h 646387"/>
                <a:gd name="connsiteX66" fmla="*/ 3317065 w 4723349"/>
                <a:gd name="connsiteY66" fmla="*/ 605396 h 646387"/>
                <a:gd name="connsiteX67" fmla="*/ 3317065 w 4723349"/>
                <a:gd name="connsiteY67" fmla="*/ 624315 h 646387"/>
                <a:gd name="connsiteX68" fmla="*/ 3638681 w 4723349"/>
                <a:gd name="connsiteY68" fmla="*/ 624315 h 646387"/>
                <a:gd name="connsiteX69" fmla="*/ 3638681 w 4723349"/>
                <a:gd name="connsiteY69" fmla="*/ 646387 h 646387"/>
                <a:gd name="connsiteX70" fmla="*/ 4723349 w 4723349"/>
                <a:gd name="connsiteY70" fmla="*/ 646387 h 64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723349" h="646387">
                  <a:moveTo>
                    <a:pt x="0" y="0"/>
                  </a:moveTo>
                  <a:lnTo>
                    <a:pt x="34685" y="34685"/>
                  </a:lnTo>
                  <a:lnTo>
                    <a:pt x="119818" y="34685"/>
                  </a:lnTo>
                  <a:lnTo>
                    <a:pt x="119818" y="66216"/>
                  </a:lnTo>
                  <a:lnTo>
                    <a:pt x="258554" y="66216"/>
                  </a:lnTo>
                  <a:lnTo>
                    <a:pt x="258554" y="75675"/>
                  </a:lnTo>
                  <a:lnTo>
                    <a:pt x="302698" y="75675"/>
                  </a:lnTo>
                  <a:lnTo>
                    <a:pt x="302698" y="85134"/>
                  </a:lnTo>
                  <a:lnTo>
                    <a:pt x="353147" y="85134"/>
                  </a:lnTo>
                  <a:lnTo>
                    <a:pt x="353147" y="122971"/>
                  </a:lnTo>
                  <a:lnTo>
                    <a:pt x="447741" y="122971"/>
                  </a:lnTo>
                  <a:lnTo>
                    <a:pt x="447741" y="138737"/>
                  </a:lnTo>
                  <a:lnTo>
                    <a:pt x="548640" y="138737"/>
                  </a:lnTo>
                  <a:lnTo>
                    <a:pt x="548640" y="148196"/>
                  </a:lnTo>
                  <a:lnTo>
                    <a:pt x="649539" y="148196"/>
                  </a:lnTo>
                  <a:lnTo>
                    <a:pt x="649539" y="163962"/>
                  </a:lnTo>
                  <a:lnTo>
                    <a:pt x="766204" y="163962"/>
                  </a:lnTo>
                  <a:lnTo>
                    <a:pt x="766204" y="176574"/>
                  </a:lnTo>
                  <a:lnTo>
                    <a:pt x="766204" y="176574"/>
                  </a:lnTo>
                  <a:lnTo>
                    <a:pt x="788276" y="198646"/>
                  </a:lnTo>
                  <a:lnTo>
                    <a:pt x="911247" y="198646"/>
                  </a:lnTo>
                  <a:lnTo>
                    <a:pt x="911247" y="223871"/>
                  </a:lnTo>
                  <a:lnTo>
                    <a:pt x="974309" y="223871"/>
                  </a:lnTo>
                  <a:lnTo>
                    <a:pt x="974309" y="239636"/>
                  </a:lnTo>
                  <a:lnTo>
                    <a:pt x="1075208" y="239636"/>
                  </a:lnTo>
                  <a:lnTo>
                    <a:pt x="1075208" y="252249"/>
                  </a:lnTo>
                  <a:lnTo>
                    <a:pt x="1116198" y="252249"/>
                  </a:lnTo>
                  <a:lnTo>
                    <a:pt x="1116198" y="280627"/>
                  </a:lnTo>
                  <a:lnTo>
                    <a:pt x="1163495" y="280627"/>
                  </a:lnTo>
                  <a:lnTo>
                    <a:pt x="1163495" y="299545"/>
                  </a:lnTo>
                  <a:lnTo>
                    <a:pt x="1472499" y="299545"/>
                  </a:lnTo>
                  <a:lnTo>
                    <a:pt x="1472499" y="312158"/>
                  </a:lnTo>
                  <a:lnTo>
                    <a:pt x="1532408" y="312158"/>
                  </a:lnTo>
                  <a:lnTo>
                    <a:pt x="1532408" y="327923"/>
                  </a:lnTo>
                  <a:lnTo>
                    <a:pt x="1630154" y="327923"/>
                  </a:lnTo>
                  <a:lnTo>
                    <a:pt x="1630154" y="340536"/>
                  </a:lnTo>
                  <a:lnTo>
                    <a:pt x="1768891" y="340536"/>
                  </a:lnTo>
                  <a:lnTo>
                    <a:pt x="1768891" y="356301"/>
                  </a:lnTo>
                  <a:lnTo>
                    <a:pt x="2058976" y="356301"/>
                  </a:lnTo>
                  <a:lnTo>
                    <a:pt x="2058976" y="378373"/>
                  </a:lnTo>
                  <a:lnTo>
                    <a:pt x="2159876" y="378373"/>
                  </a:lnTo>
                  <a:lnTo>
                    <a:pt x="2159876" y="413057"/>
                  </a:lnTo>
                  <a:lnTo>
                    <a:pt x="2355368" y="413057"/>
                  </a:lnTo>
                  <a:lnTo>
                    <a:pt x="2355368" y="428823"/>
                  </a:lnTo>
                  <a:lnTo>
                    <a:pt x="2408971" y="428823"/>
                  </a:lnTo>
                  <a:lnTo>
                    <a:pt x="2408971" y="450894"/>
                  </a:lnTo>
                  <a:lnTo>
                    <a:pt x="2506717" y="450894"/>
                  </a:lnTo>
                  <a:lnTo>
                    <a:pt x="2506717" y="450894"/>
                  </a:lnTo>
                  <a:lnTo>
                    <a:pt x="2506717" y="476119"/>
                  </a:lnTo>
                  <a:lnTo>
                    <a:pt x="2632841" y="476119"/>
                  </a:lnTo>
                  <a:lnTo>
                    <a:pt x="2632841" y="491885"/>
                  </a:lnTo>
                  <a:lnTo>
                    <a:pt x="2755812" y="491885"/>
                  </a:lnTo>
                  <a:lnTo>
                    <a:pt x="2755812" y="513956"/>
                  </a:lnTo>
                  <a:lnTo>
                    <a:pt x="2818874" y="513956"/>
                  </a:lnTo>
                  <a:lnTo>
                    <a:pt x="2818874" y="523416"/>
                  </a:lnTo>
                  <a:lnTo>
                    <a:pt x="2951305" y="523416"/>
                  </a:lnTo>
                  <a:lnTo>
                    <a:pt x="2951305" y="542334"/>
                  </a:lnTo>
                  <a:lnTo>
                    <a:pt x="3017520" y="542334"/>
                  </a:lnTo>
                  <a:lnTo>
                    <a:pt x="3017520" y="561253"/>
                  </a:lnTo>
                  <a:lnTo>
                    <a:pt x="3049051" y="561253"/>
                  </a:lnTo>
                  <a:lnTo>
                    <a:pt x="3049051" y="573865"/>
                  </a:lnTo>
                  <a:lnTo>
                    <a:pt x="3194094" y="573865"/>
                  </a:lnTo>
                  <a:lnTo>
                    <a:pt x="3194094" y="573865"/>
                  </a:lnTo>
                  <a:lnTo>
                    <a:pt x="3194094" y="602243"/>
                  </a:lnTo>
                  <a:lnTo>
                    <a:pt x="3254003" y="602243"/>
                  </a:lnTo>
                  <a:lnTo>
                    <a:pt x="3254003" y="605396"/>
                  </a:lnTo>
                  <a:lnTo>
                    <a:pt x="3317065" y="605396"/>
                  </a:lnTo>
                  <a:lnTo>
                    <a:pt x="3317065" y="624315"/>
                  </a:lnTo>
                  <a:lnTo>
                    <a:pt x="3638681" y="624315"/>
                  </a:lnTo>
                  <a:lnTo>
                    <a:pt x="3638681" y="646387"/>
                  </a:lnTo>
                  <a:lnTo>
                    <a:pt x="4723349" y="646387"/>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1807B4A-3CFE-4A60-A591-444D931E57E3}"/>
                </a:ext>
              </a:extLst>
            </p:cNvPr>
            <p:cNvCxnSpPr/>
            <p:nvPr/>
          </p:nvCxnSpPr>
          <p:spPr bwMode="auto">
            <a:xfrm>
              <a:off x="4951912" y="2151648"/>
              <a:ext cx="0" cy="1933727"/>
            </a:xfrm>
            <a:prstGeom prst="line">
              <a:avLst/>
            </a:prstGeom>
            <a:noFill/>
            <a:ln w="19050" cap="flat" cmpd="sng" algn="ctr">
              <a:solidFill>
                <a:schemeClr val="bg1"/>
              </a:solidFill>
              <a:prstDash val="sysDash"/>
              <a:round/>
              <a:headEnd type="none" w="med" len="med"/>
              <a:tailEnd type="none" w="med" len="med"/>
            </a:ln>
            <a:effectLst/>
          </p:spPr>
        </p:cxnSp>
        <p:sp>
          <p:nvSpPr>
            <p:cNvPr id="5" name="Rectangle 4">
              <a:extLst>
                <a:ext uri="{FF2B5EF4-FFF2-40B4-BE49-F238E27FC236}">
                  <a16:creationId xmlns:a16="http://schemas.microsoft.com/office/drawing/2014/main" id="{591F8D96-DC18-4110-8D69-62F91282E0CD}"/>
                </a:ext>
              </a:extLst>
            </p:cNvPr>
            <p:cNvSpPr/>
            <p:nvPr/>
          </p:nvSpPr>
          <p:spPr>
            <a:xfrm>
              <a:off x="1496088" y="3423042"/>
              <a:ext cx="2800767" cy="590931"/>
            </a:xfrm>
            <a:prstGeom prst="rect">
              <a:avLst/>
            </a:prstGeom>
            <a:noFill/>
          </p:spPr>
          <p:txBody>
            <a:bodyPr wrap="none">
              <a:spAutoFit/>
            </a:bodyPr>
            <a:lstStyle/>
            <a:p>
              <a:pPr marL="0" marR="0" lvl="0" indent="0" algn="l" defTabSz="914400" rtl="0" eaLnBrk="0" fontAlgn="base" latinLnBrk="0" hangingPunct="0">
                <a:lnSpc>
                  <a:spcPct val="90000"/>
                </a:lnSpc>
                <a:spcBef>
                  <a:spcPts val="1000"/>
                </a:spcBef>
                <a:spcAft>
                  <a:spcPct val="0"/>
                </a:spcAft>
                <a:buClrTx/>
                <a:buSzTx/>
                <a:buFontTx/>
                <a:buNone/>
                <a:tabLst/>
                <a:defRPr/>
              </a:pPr>
              <a:r>
                <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0.56 (95% CI: 0.43-0.73;</a:t>
              </a:r>
              <a:br>
                <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1"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alt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&lt; .0001)</a:t>
              </a:r>
            </a:p>
          </p:txBody>
        </p:sp>
        <p:grpSp>
          <p:nvGrpSpPr>
            <p:cNvPr id="16" name="Group 15">
              <a:extLst>
                <a:ext uri="{FF2B5EF4-FFF2-40B4-BE49-F238E27FC236}">
                  <a16:creationId xmlns:a16="http://schemas.microsoft.com/office/drawing/2014/main" id="{F42BE85D-3E69-4B39-BEC6-5A28E1F37389}"/>
                </a:ext>
              </a:extLst>
            </p:cNvPr>
            <p:cNvGrpSpPr/>
            <p:nvPr/>
          </p:nvGrpSpPr>
          <p:grpSpPr>
            <a:xfrm>
              <a:off x="1386356" y="1771581"/>
              <a:ext cx="5060162" cy="2251073"/>
              <a:chOff x="2943046" y="929588"/>
              <a:chExt cx="2879978" cy="2282085"/>
            </a:xfrm>
          </p:grpSpPr>
          <p:cxnSp>
            <p:nvCxnSpPr>
              <p:cNvPr id="17" name="Straight Connector 16">
                <a:extLst>
                  <a:ext uri="{FF2B5EF4-FFF2-40B4-BE49-F238E27FC236}">
                    <a16:creationId xmlns:a16="http://schemas.microsoft.com/office/drawing/2014/main" id="{0EC482F4-8D22-43F8-85B9-D32C392D7C26}"/>
                  </a:ext>
                </a:extLst>
              </p:cNvPr>
              <p:cNvCxnSpPr/>
              <p:nvPr/>
            </p:nvCxnSpPr>
            <p:spPr bwMode="auto">
              <a:xfrm>
                <a:off x="2973158" y="3208809"/>
                <a:ext cx="2849866"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a:extLst>
                  <a:ext uri="{FF2B5EF4-FFF2-40B4-BE49-F238E27FC236}">
                    <a16:creationId xmlns:a16="http://schemas.microsoft.com/office/drawing/2014/main" id="{CA22E3B5-53DF-44B8-BD72-47248DC63889}"/>
                  </a:ext>
                </a:extLst>
              </p:cNvPr>
              <p:cNvCxnSpPr/>
              <p:nvPr/>
            </p:nvCxnSpPr>
            <p:spPr bwMode="auto">
              <a:xfrm flipH="1">
                <a:off x="2974375" y="929588"/>
                <a:ext cx="1" cy="228208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BA1892D4-2422-45D2-9A00-6B3F266882A9}"/>
                  </a:ext>
                </a:extLst>
              </p:cNvPr>
              <p:cNvCxnSpPr/>
              <p:nvPr/>
            </p:nvCxnSpPr>
            <p:spPr bwMode="auto">
              <a:xfrm flipH="1" flipV="1">
                <a:off x="2943046" y="3208985"/>
                <a:ext cx="29463"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2B9F8B2D-CE81-4792-835A-FD8ECE7C954A}"/>
                  </a:ext>
                </a:extLst>
              </p:cNvPr>
              <p:cNvCxnSpPr/>
              <p:nvPr/>
            </p:nvCxnSpPr>
            <p:spPr bwMode="auto">
              <a:xfrm flipH="1" flipV="1">
                <a:off x="2943046" y="2758537"/>
                <a:ext cx="29463"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A96538BA-92C4-49B4-8CB5-20AE1769C679}"/>
                  </a:ext>
                </a:extLst>
              </p:cNvPr>
              <p:cNvCxnSpPr/>
              <p:nvPr/>
            </p:nvCxnSpPr>
            <p:spPr bwMode="auto">
              <a:xfrm flipH="1" flipV="1">
                <a:off x="2943046" y="2320788"/>
                <a:ext cx="29463"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a:extLst>
                  <a:ext uri="{FF2B5EF4-FFF2-40B4-BE49-F238E27FC236}">
                    <a16:creationId xmlns:a16="http://schemas.microsoft.com/office/drawing/2014/main" id="{1BB30D36-70CC-4FEA-8A39-E60BDCF07398}"/>
                  </a:ext>
                </a:extLst>
              </p:cNvPr>
              <p:cNvCxnSpPr/>
              <p:nvPr/>
            </p:nvCxnSpPr>
            <p:spPr bwMode="auto">
              <a:xfrm flipH="1" flipV="1">
                <a:off x="2943046" y="1874285"/>
                <a:ext cx="29463"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0BB4DC7E-B6BD-4605-8FC1-A06F7541A62A}"/>
                  </a:ext>
                </a:extLst>
              </p:cNvPr>
              <p:cNvCxnSpPr/>
              <p:nvPr/>
            </p:nvCxnSpPr>
            <p:spPr bwMode="auto">
              <a:xfrm flipH="1" flipV="1">
                <a:off x="2943046" y="1420421"/>
                <a:ext cx="29463"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8A08940C-C17E-4A9E-B3A2-106DB31B9DB3}"/>
                  </a:ext>
                </a:extLst>
              </p:cNvPr>
              <p:cNvCxnSpPr/>
              <p:nvPr/>
            </p:nvCxnSpPr>
            <p:spPr bwMode="auto">
              <a:xfrm flipH="1" flipV="1">
                <a:off x="2943046" y="1027758"/>
                <a:ext cx="29463"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TextBox 24">
              <a:extLst>
                <a:ext uri="{FF2B5EF4-FFF2-40B4-BE49-F238E27FC236}">
                  <a16:creationId xmlns:a16="http://schemas.microsoft.com/office/drawing/2014/main" id="{DABD5AB5-DF36-4BC1-B483-6BDD3256E450}"/>
                </a:ext>
              </a:extLst>
            </p:cNvPr>
            <p:cNvSpPr txBox="1"/>
            <p:nvPr/>
          </p:nvSpPr>
          <p:spPr>
            <a:xfrm rot="16200000">
              <a:off x="551179" y="2845245"/>
              <a:ext cx="595000" cy="169166"/>
            </a:xfrm>
            <a:prstGeom prst="rect">
              <a:avLst/>
            </a:prstGeom>
            <a:noFill/>
            <a:ln>
              <a:no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 (%)</a:t>
              </a:r>
            </a:p>
          </p:txBody>
        </p:sp>
        <p:sp>
          <p:nvSpPr>
            <p:cNvPr id="26" name="TextBox 25">
              <a:extLst>
                <a:ext uri="{FF2B5EF4-FFF2-40B4-BE49-F238E27FC236}">
                  <a16:creationId xmlns:a16="http://schemas.microsoft.com/office/drawing/2014/main" id="{92DFA988-7F4C-43CC-B844-2BFBFEF3FECF}"/>
                </a:ext>
              </a:extLst>
            </p:cNvPr>
            <p:cNvSpPr txBox="1"/>
            <p:nvPr/>
          </p:nvSpPr>
          <p:spPr>
            <a:xfrm>
              <a:off x="1312920" y="3926836"/>
              <a:ext cx="52064" cy="181506"/>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27" name="TextBox 26">
              <a:extLst>
                <a:ext uri="{FF2B5EF4-FFF2-40B4-BE49-F238E27FC236}">
                  <a16:creationId xmlns:a16="http://schemas.microsoft.com/office/drawing/2014/main" id="{B32D0279-3746-4D9F-867F-F9F4A359C2B3}"/>
                </a:ext>
              </a:extLst>
            </p:cNvPr>
            <p:cNvSpPr txBox="1"/>
            <p:nvPr/>
          </p:nvSpPr>
          <p:spPr>
            <a:xfrm>
              <a:off x="1260857" y="3482003"/>
              <a:ext cx="104126" cy="181506"/>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28" name="TextBox 27">
              <a:extLst>
                <a:ext uri="{FF2B5EF4-FFF2-40B4-BE49-F238E27FC236}">
                  <a16:creationId xmlns:a16="http://schemas.microsoft.com/office/drawing/2014/main" id="{A41FA8B5-B02F-4949-8354-BB7FF61682FD}"/>
                </a:ext>
              </a:extLst>
            </p:cNvPr>
            <p:cNvSpPr txBox="1"/>
            <p:nvPr/>
          </p:nvSpPr>
          <p:spPr>
            <a:xfrm>
              <a:off x="1260857" y="3046540"/>
              <a:ext cx="104126" cy="181506"/>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29" name="TextBox 28">
              <a:extLst>
                <a:ext uri="{FF2B5EF4-FFF2-40B4-BE49-F238E27FC236}">
                  <a16:creationId xmlns:a16="http://schemas.microsoft.com/office/drawing/2014/main" id="{194AF5D9-C984-4097-8DD2-D9FBC8F0F84E}"/>
                </a:ext>
              </a:extLst>
            </p:cNvPr>
            <p:cNvSpPr txBox="1"/>
            <p:nvPr/>
          </p:nvSpPr>
          <p:spPr>
            <a:xfrm>
              <a:off x="1260857" y="2611337"/>
              <a:ext cx="104126" cy="181506"/>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30" name="TextBox 29">
              <a:extLst>
                <a:ext uri="{FF2B5EF4-FFF2-40B4-BE49-F238E27FC236}">
                  <a16:creationId xmlns:a16="http://schemas.microsoft.com/office/drawing/2014/main" id="{F3CD6F39-0393-41B9-8282-A6CB38257A1F}"/>
                </a:ext>
              </a:extLst>
            </p:cNvPr>
            <p:cNvSpPr txBox="1"/>
            <p:nvPr/>
          </p:nvSpPr>
          <p:spPr>
            <a:xfrm>
              <a:off x="1260857" y="2169038"/>
              <a:ext cx="104126" cy="181506"/>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31" name="TextBox 30">
              <a:extLst>
                <a:ext uri="{FF2B5EF4-FFF2-40B4-BE49-F238E27FC236}">
                  <a16:creationId xmlns:a16="http://schemas.microsoft.com/office/drawing/2014/main" id="{701ED8D5-A577-4FBC-B5FA-C1CBAD4A8ADB}"/>
                </a:ext>
              </a:extLst>
            </p:cNvPr>
            <p:cNvSpPr txBox="1"/>
            <p:nvPr/>
          </p:nvSpPr>
          <p:spPr>
            <a:xfrm>
              <a:off x="1407545" y="4071402"/>
              <a:ext cx="52064"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32" name="TextBox 31">
              <a:extLst>
                <a:ext uri="{FF2B5EF4-FFF2-40B4-BE49-F238E27FC236}">
                  <a16:creationId xmlns:a16="http://schemas.microsoft.com/office/drawing/2014/main" id="{2D0B8E27-9C44-48B6-AF67-A28DBBC9EF4C}"/>
                </a:ext>
              </a:extLst>
            </p:cNvPr>
            <p:cNvSpPr txBox="1"/>
            <p:nvPr/>
          </p:nvSpPr>
          <p:spPr>
            <a:xfrm>
              <a:off x="1772451" y="4071402"/>
              <a:ext cx="52064"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33" name="TextBox 32">
              <a:extLst>
                <a:ext uri="{FF2B5EF4-FFF2-40B4-BE49-F238E27FC236}">
                  <a16:creationId xmlns:a16="http://schemas.microsoft.com/office/drawing/2014/main" id="{60EC5614-8052-46F2-A261-4DC8708D082B}"/>
                </a:ext>
              </a:extLst>
            </p:cNvPr>
            <p:cNvSpPr txBox="1"/>
            <p:nvPr/>
          </p:nvSpPr>
          <p:spPr>
            <a:xfrm>
              <a:off x="2122975" y="4071402"/>
              <a:ext cx="52064"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34" name="TextBox 33">
              <a:extLst>
                <a:ext uri="{FF2B5EF4-FFF2-40B4-BE49-F238E27FC236}">
                  <a16:creationId xmlns:a16="http://schemas.microsoft.com/office/drawing/2014/main" id="{1B96854F-8ADB-4316-BA04-B61910B8CB99}"/>
                </a:ext>
              </a:extLst>
            </p:cNvPr>
            <p:cNvSpPr txBox="1"/>
            <p:nvPr/>
          </p:nvSpPr>
          <p:spPr>
            <a:xfrm>
              <a:off x="2473171" y="4071402"/>
              <a:ext cx="52064"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a:t>
              </a:r>
            </a:p>
          </p:txBody>
        </p:sp>
        <p:sp>
          <p:nvSpPr>
            <p:cNvPr id="35" name="TextBox 34">
              <a:extLst>
                <a:ext uri="{FF2B5EF4-FFF2-40B4-BE49-F238E27FC236}">
                  <a16:creationId xmlns:a16="http://schemas.microsoft.com/office/drawing/2014/main" id="{B5F78FE8-57F4-4B66-B0D6-FE3D454B751E}"/>
                </a:ext>
              </a:extLst>
            </p:cNvPr>
            <p:cNvSpPr txBox="1"/>
            <p:nvPr/>
          </p:nvSpPr>
          <p:spPr>
            <a:xfrm>
              <a:off x="2791173" y="4071402"/>
              <a:ext cx="104126"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36" name="TextBox 35">
              <a:extLst>
                <a:ext uri="{FF2B5EF4-FFF2-40B4-BE49-F238E27FC236}">
                  <a16:creationId xmlns:a16="http://schemas.microsoft.com/office/drawing/2014/main" id="{1A459D88-D81C-465C-811D-3398BF5398EB}"/>
                </a:ext>
              </a:extLst>
            </p:cNvPr>
            <p:cNvSpPr txBox="1"/>
            <p:nvPr/>
          </p:nvSpPr>
          <p:spPr>
            <a:xfrm>
              <a:off x="3159286" y="4071402"/>
              <a:ext cx="104126"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37" name="TextBox 36">
              <a:extLst>
                <a:ext uri="{FF2B5EF4-FFF2-40B4-BE49-F238E27FC236}">
                  <a16:creationId xmlns:a16="http://schemas.microsoft.com/office/drawing/2014/main" id="{653C34F2-F6A1-4F6B-8194-CB846AD89AFC}"/>
                </a:ext>
              </a:extLst>
            </p:cNvPr>
            <p:cNvSpPr txBox="1"/>
            <p:nvPr/>
          </p:nvSpPr>
          <p:spPr>
            <a:xfrm>
              <a:off x="3484876" y="4071402"/>
              <a:ext cx="104126"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38" name="TextBox 37">
              <a:extLst>
                <a:ext uri="{FF2B5EF4-FFF2-40B4-BE49-F238E27FC236}">
                  <a16:creationId xmlns:a16="http://schemas.microsoft.com/office/drawing/2014/main" id="{FE2CC5E6-54FE-4DFB-96F4-BD23E13B01C4}"/>
                </a:ext>
              </a:extLst>
            </p:cNvPr>
            <p:cNvSpPr txBox="1"/>
            <p:nvPr/>
          </p:nvSpPr>
          <p:spPr>
            <a:xfrm>
              <a:off x="4550640" y="4071402"/>
              <a:ext cx="104126"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a:t>
              </a:r>
            </a:p>
          </p:txBody>
        </p:sp>
        <p:sp>
          <p:nvSpPr>
            <p:cNvPr id="39" name="TextBox 38">
              <a:extLst>
                <a:ext uri="{FF2B5EF4-FFF2-40B4-BE49-F238E27FC236}">
                  <a16:creationId xmlns:a16="http://schemas.microsoft.com/office/drawing/2014/main" id="{669E92C4-90CA-47E1-B339-617F8CC22C21}"/>
                </a:ext>
              </a:extLst>
            </p:cNvPr>
            <p:cNvSpPr txBox="1"/>
            <p:nvPr/>
          </p:nvSpPr>
          <p:spPr>
            <a:xfrm>
              <a:off x="3708210" y="4227704"/>
              <a:ext cx="278099" cy="249571"/>
            </a:xfrm>
            <a:prstGeom prst="rect">
              <a:avLst/>
            </a:prstGeom>
            <a:noFill/>
            <a:ln>
              <a:no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a:t>
              </a:r>
            </a:p>
          </p:txBody>
        </p:sp>
        <p:sp>
          <p:nvSpPr>
            <p:cNvPr id="49" name="TextBox 48">
              <a:extLst>
                <a:ext uri="{FF2B5EF4-FFF2-40B4-BE49-F238E27FC236}">
                  <a16:creationId xmlns:a16="http://schemas.microsoft.com/office/drawing/2014/main" id="{9E46F809-A8CA-426B-BCDC-B9749D6F05A2}"/>
                </a:ext>
              </a:extLst>
            </p:cNvPr>
            <p:cNvSpPr txBox="1"/>
            <p:nvPr/>
          </p:nvSpPr>
          <p:spPr>
            <a:xfrm>
              <a:off x="1296527"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368</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305BC921-B49B-4989-9CC5-8A922B818611}"/>
                </a:ext>
              </a:extLst>
            </p:cNvPr>
            <p:cNvSpPr txBox="1"/>
            <p:nvPr/>
          </p:nvSpPr>
          <p:spPr>
            <a:xfrm>
              <a:off x="1666167"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332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347</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2DD5EB8F-0699-4E32-A21B-DEBAE58706E0}"/>
                </a:ext>
              </a:extLst>
            </p:cNvPr>
            <p:cNvSpPr txBox="1"/>
            <p:nvPr/>
          </p:nvSpPr>
          <p:spPr>
            <a:xfrm>
              <a:off x="2028835"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335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E3149AC4-49F0-4BA1-A726-8C4BD1D4ED54}"/>
                </a:ext>
              </a:extLst>
            </p:cNvPr>
            <p:cNvSpPr txBox="1"/>
            <p:nvPr/>
          </p:nvSpPr>
          <p:spPr>
            <a:xfrm>
              <a:off x="2363221"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320</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3F1AC8C4-C0C2-43E2-AD91-402B97193506}"/>
                </a:ext>
              </a:extLst>
            </p:cNvPr>
            <p:cNvSpPr txBox="1"/>
            <p:nvPr/>
          </p:nvSpPr>
          <p:spPr>
            <a:xfrm>
              <a:off x="2715699"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254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309</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CAF5FBA5-D0E6-4E7F-9292-9019B92A7A2E}"/>
                </a:ext>
              </a:extLst>
            </p:cNvPr>
            <p:cNvSpPr txBox="1"/>
            <p:nvPr/>
          </p:nvSpPr>
          <p:spPr>
            <a:xfrm>
              <a:off x="3076801"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236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300</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0C247CD8-E2CE-4ABE-A450-6E2EB2B24537}"/>
                </a:ext>
              </a:extLst>
            </p:cNvPr>
            <p:cNvSpPr txBox="1"/>
            <p:nvPr/>
          </p:nvSpPr>
          <p:spPr>
            <a:xfrm>
              <a:off x="3418309"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290</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9268E2C6-B749-46BF-9C55-FEB449A846BA}"/>
                </a:ext>
              </a:extLst>
            </p:cNvPr>
            <p:cNvSpPr txBox="1"/>
            <p:nvPr/>
          </p:nvSpPr>
          <p:spPr>
            <a:xfrm>
              <a:off x="4459093"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4954D324-3E49-474E-AE15-78A9193FA042}"/>
                </a:ext>
              </a:extLst>
            </p:cNvPr>
            <p:cNvSpPr txBox="1"/>
            <p:nvPr/>
          </p:nvSpPr>
          <p:spPr>
            <a:xfrm>
              <a:off x="4126193"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2492DD17-EFB5-409D-9231-34C653431368}"/>
                </a:ext>
              </a:extLst>
            </p:cNvPr>
            <p:cNvSpPr txBox="1"/>
            <p:nvPr/>
          </p:nvSpPr>
          <p:spPr>
            <a:xfrm>
              <a:off x="421992" y="4364309"/>
              <a:ext cx="806650" cy="600952"/>
            </a:xfrm>
            <a:prstGeom prst="rect">
              <a:avLst/>
            </a:prstGeom>
            <a:noFill/>
            <a:ln>
              <a:noFill/>
            </a:ln>
          </p:spPr>
          <p:txBody>
            <a:bodyPr wrap="squar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Pts Risk, n</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Rd</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DaraRd</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64F31354-C013-49EA-9BDA-59F00EC4DC93}"/>
                </a:ext>
              </a:extLst>
            </p:cNvPr>
            <p:cNvSpPr txBox="1"/>
            <p:nvPr/>
          </p:nvSpPr>
          <p:spPr>
            <a:xfrm>
              <a:off x="3847260" y="4071402"/>
              <a:ext cx="104126"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a:t>
              </a:r>
            </a:p>
          </p:txBody>
        </p:sp>
        <p:grpSp>
          <p:nvGrpSpPr>
            <p:cNvPr id="6" name="Group 5">
              <a:extLst>
                <a:ext uri="{FF2B5EF4-FFF2-40B4-BE49-F238E27FC236}">
                  <a16:creationId xmlns:a16="http://schemas.microsoft.com/office/drawing/2014/main" id="{AD0535C0-7D66-44A8-802B-4A60BEDCFF48}"/>
                </a:ext>
              </a:extLst>
            </p:cNvPr>
            <p:cNvGrpSpPr/>
            <p:nvPr/>
          </p:nvGrpSpPr>
          <p:grpSpPr>
            <a:xfrm>
              <a:off x="1441401" y="4015268"/>
              <a:ext cx="3154749" cy="61941"/>
              <a:chOff x="1434397" y="4015268"/>
              <a:chExt cx="4090583" cy="63615"/>
            </a:xfrm>
          </p:grpSpPr>
          <p:cxnSp>
            <p:nvCxnSpPr>
              <p:cNvPr id="40" name="Straight Connector 39">
                <a:extLst>
                  <a:ext uri="{FF2B5EF4-FFF2-40B4-BE49-F238E27FC236}">
                    <a16:creationId xmlns:a16="http://schemas.microsoft.com/office/drawing/2014/main" id="{D8211488-BA07-41B7-A836-85C9BE7E4CE2}"/>
                  </a:ext>
                </a:extLst>
              </p:cNvPr>
              <p:cNvCxnSpPr/>
              <p:nvPr/>
            </p:nvCxnSpPr>
            <p:spPr bwMode="auto">
              <a:xfrm flipV="1">
                <a:off x="1434397"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40">
                <a:extLst>
                  <a:ext uri="{FF2B5EF4-FFF2-40B4-BE49-F238E27FC236}">
                    <a16:creationId xmlns:a16="http://schemas.microsoft.com/office/drawing/2014/main" id="{3202D6B1-15F8-4934-9E74-C175E330B29E}"/>
                  </a:ext>
                </a:extLst>
              </p:cNvPr>
              <p:cNvCxnSpPr/>
              <p:nvPr/>
            </p:nvCxnSpPr>
            <p:spPr bwMode="auto">
              <a:xfrm flipV="1">
                <a:off x="1888907"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41">
                <a:extLst>
                  <a:ext uri="{FF2B5EF4-FFF2-40B4-BE49-F238E27FC236}">
                    <a16:creationId xmlns:a16="http://schemas.microsoft.com/office/drawing/2014/main" id="{0B3983BD-A38A-4C62-A280-9AA1109DDE55}"/>
                  </a:ext>
                </a:extLst>
              </p:cNvPr>
              <p:cNvCxnSpPr/>
              <p:nvPr/>
            </p:nvCxnSpPr>
            <p:spPr bwMode="auto">
              <a:xfrm flipV="1">
                <a:off x="2343418"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42">
                <a:extLst>
                  <a:ext uri="{FF2B5EF4-FFF2-40B4-BE49-F238E27FC236}">
                    <a16:creationId xmlns:a16="http://schemas.microsoft.com/office/drawing/2014/main" id="{CE46403D-7CBF-49FC-8484-1F344D1A7246}"/>
                  </a:ext>
                </a:extLst>
              </p:cNvPr>
              <p:cNvCxnSpPr/>
              <p:nvPr/>
            </p:nvCxnSpPr>
            <p:spPr bwMode="auto">
              <a:xfrm flipV="1">
                <a:off x="2797926"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43">
                <a:extLst>
                  <a:ext uri="{FF2B5EF4-FFF2-40B4-BE49-F238E27FC236}">
                    <a16:creationId xmlns:a16="http://schemas.microsoft.com/office/drawing/2014/main" id="{9A24CF30-820F-4EE4-9A64-223BB17351E8}"/>
                  </a:ext>
                </a:extLst>
              </p:cNvPr>
              <p:cNvCxnSpPr/>
              <p:nvPr/>
            </p:nvCxnSpPr>
            <p:spPr bwMode="auto">
              <a:xfrm flipV="1">
                <a:off x="3252437"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44">
                <a:extLst>
                  <a:ext uri="{FF2B5EF4-FFF2-40B4-BE49-F238E27FC236}">
                    <a16:creationId xmlns:a16="http://schemas.microsoft.com/office/drawing/2014/main" id="{066C3ED4-726E-4BB8-9701-908ADD3BF5F8}"/>
                  </a:ext>
                </a:extLst>
              </p:cNvPr>
              <p:cNvCxnSpPr/>
              <p:nvPr/>
            </p:nvCxnSpPr>
            <p:spPr bwMode="auto">
              <a:xfrm flipV="1">
                <a:off x="3706946"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60F2F668-4E8F-4A88-9742-155EEBEBD0C4}"/>
                  </a:ext>
                </a:extLst>
              </p:cNvPr>
              <p:cNvCxnSpPr/>
              <p:nvPr/>
            </p:nvCxnSpPr>
            <p:spPr bwMode="auto">
              <a:xfrm flipV="1">
                <a:off x="4161457"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46">
                <a:extLst>
                  <a:ext uri="{FF2B5EF4-FFF2-40B4-BE49-F238E27FC236}">
                    <a16:creationId xmlns:a16="http://schemas.microsoft.com/office/drawing/2014/main" id="{744D30F4-A064-4870-B489-80653E5434CD}"/>
                  </a:ext>
                </a:extLst>
              </p:cNvPr>
              <p:cNvCxnSpPr/>
              <p:nvPr/>
            </p:nvCxnSpPr>
            <p:spPr bwMode="auto">
              <a:xfrm flipV="1">
                <a:off x="5524980"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a:extLst>
                  <a:ext uri="{FF2B5EF4-FFF2-40B4-BE49-F238E27FC236}">
                    <a16:creationId xmlns:a16="http://schemas.microsoft.com/office/drawing/2014/main" id="{89B7E638-EB73-4905-8D6D-3CF58519289F}"/>
                  </a:ext>
                </a:extLst>
              </p:cNvPr>
              <p:cNvCxnSpPr/>
              <p:nvPr/>
            </p:nvCxnSpPr>
            <p:spPr bwMode="auto">
              <a:xfrm flipV="1">
                <a:off x="4615965"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a:extLst>
                  <a:ext uri="{FF2B5EF4-FFF2-40B4-BE49-F238E27FC236}">
                    <a16:creationId xmlns:a16="http://schemas.microsoft.com/office/drawing/2014/main" id="{CFE494A1-25DA-4F49-A369-CA56BC5421FE}"/>
                  </a:ext>
                </a:extLst>
              </p:cNvPr>
              <p:cNvCxnSpPr/>
              <p:nvPr/>
            </p:nvCxnSpPr>
            <p:spPr bwMode="auto">
              <a:xfrm flipV="1">
                <a:off x="5070476"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1" name="TextBox 60">
              <a:extLst>
                <a:ext uri="{FF2B5EF4-FFF2-40B4-BE49-F238E27FC236}">
                  <a16:creationId xmlns:a16="http://schemas.microsoft.com/office/drawing/2014/main" id="{2B5D053E-978E-4BF1-A07A-12041D344587}"/>
                </a:ext>
              </a:extLst>
            </p:cNvPr>
            <p:cNvSpPr txBox="1"/>
            <p:nvPr/>
          </p:nvSpPr>
          <p:spPr>
            <a:xfrm>
              <a:off x="4195543" y="4071402"/>
              <a:ext cx="104126" cy="181506"/>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62" name="TextBox 61">
              <a:extLst>
                <a:ext uri="{FF2B5EF4-FFF2-40B4-BE49-F238E27FC236}">
                  <a16:creationId xmlns:a16="http://schemas.microsoft.com/office/drawing/2014/main" id="{9E76D76A-BF7C-44A1-9918-43D699C0FCC3}"/>
                </a:ext>
              </a:extLst>
            </p:cNvPr>
            <p:cNvSpPr txBox="1"/>
            <p:nvPr/>
          </p:nvSpPr>
          <p:spPr>
            <a:xfrm>
              <a:off x="3754013" y="4569195"/>
              <a:ext cx="274114"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271</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8" name="TextBox 67">
              <a:extLst>
                <a:ext uri="{FF2B5EF4-FFF2-40B4-BE49-F238E27FC236}">
                  <a16:creationId xmlns:a16="http://schemas.microsoft.com/office/drawing/2014/main" id="{6E512A77-D384-4139-BFDC-0B40E3AEA8BF}"/>
                </a:ext>
              </a:extLst>
            </p:cNvPr>
            <p:cNvSpPr txBox="1"/>
            <p:nvPr/>
          </p:nvSpPr>
          <p:spPr>
            <a:xfrm>
              <a:off x="6037554" y="2799392"/>
              <a:ext cx="1159628" cy="9233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Rd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Median: 31.9 mos</a:t>
              </a:r>
            </a:p>
          </p:txBody>
        </p:sp>
        <p:sp>
          <p:nvSpPr>
            <p:cNvPr id="71" name="TextBox 70">
              <a:extLst>
                <a:ext uri="{FF2B5EF4-FFF2-40B4-BE49-F238E27FC236}">
                  <a16:creationId xmlns:a16="http://schemas.microsoft.com/office/drawing/2014/main" id="{240720D8-C6E9-4C76-A01C-8F48912A3843}"/>
                </a:ext>
              </a:extLst>
            </p:cNvPr>
            <p:cNvSpPr txBox="1"/>
            <p:nvPr/>
          </p:nvSpPr>
          <p:spPr>
            <a:xfrm>
              <a:off x="4941976" y="2140824"/>
              <a:ext cx="58381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71%</a:t>
              </a:r>
            </a:p>
          </p:txBody>
        </p:sp>
        <p:sp>
          <p:nvSpPr>
            <p:cNvPr id="73" name="TextBox 72">
              <a:extLst>
                <a:ext uri="{FF2B5EF4-FFF2-40B4-BE49-F238E27FC236}">
                  <a16:creationId xmlns:a16="http://schemas.microsoft.com/office/drawing/2014/main" id="{2AD4946F-0947-459E-9E5D-28BC7CCDA673}"/>
                </a:ext>
              </a:extLst>
            </p:cNvPr>
            <p:cNvSpPr txBox="1"/>
            <p:nvPr/>
          </p:nvSpPr>
          <p:spPr>
            <a:xfrm>
              <a:off x="4947330" y="2533924"/>
              <a:ext cx="58381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56%</a:t>
              </a:r>
            </a:p>
          </p:txBody>
        </p:sp>
        <p:sp>
          <p:nvSpPr>
            <p:cNvPr id="77" name="Freeform 35">
              <a:extLst>
                <a:ext uri="{FF2B5EF4-FFF2-40B4-BE49-F238E27FC236}">
                  <a16:creationId xmlns:a16="http://schemas.microsoft.com/office/drawing/2014/main" id="{A2213E35-AD71-44BF-92FF-50FEBBC718AC}"/>
                </a:ext>
              </a:extLst>
            </p:cNvPr>
            <p:cNvSpPr>
              <a:spLocks/>
            </p:cNvSpPr>
            <p:nvPr/>
          </p:nvSpPr>
          <p:spPr bwMode="auto">
            <a:xfrm>
              <a:off x="4793844" y="278040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8" name="Freeform 36">
              <a:extLst>
                <a:ext uri="{FF2B5EF4-FFF2-40B4-BE49-F238E27FC236}">
                  <a16:creationId xmlns:a16="http://schemas.microsoft.com/office/drawing/2014/main" id="{8839F466-0404-47BA-9C77-BA11A2E5272D}"/>
                </a:ext>
              </a:extLst>
            </p:cNvPr>
            <p:cNvSpPr>
              <a:spLocks/>
            </p:cNvSpPr>
            <p:nvPr/>
          </p:nvSpPr>
          <p:spPr bwMode="auto">
            <a:xfrm>
              <a:off x="4777549" y="278040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9" name="Freeform 37">
              <a:extLst>
                <a:ext uri="{FF2B5EF4-FFF2-40B4-BE49-F238E27FC236}">
                  <a16:creationId xmlns:a16="http://schemas.microsoft.com/office/drawing/2014/main" id="{4CF0AE6F-B628-4C0A-BE74-86027CAE0FF0}"/>
                </a:ext>
              </a:extLst>
            </p:cNvPr>
            <p:cNvSpPr>
              <a:spLocks/>
            </p:cNvSpPr>
            <p:nvPr/>
          </p:nvSpPr>
          <p:spPr bwMode="auto">
            <a:xfrm>
              <a:off x="4699331" y="2780409"/>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0" name="Freeform 38">
              <a:extLst>
                <a:ext uri="{FF2B5EF4-FFF2-40B4-BE49-F238E27FC236}">
                  <a16:creationId xmlns:a16="http://schemas.microsoft.com/office/drawing/2014/main" id="{E0282CBA-B9FD-47C7-B205-E4EC636066CA}"/>
                </a:ext>
              </a:extLst>
            </p:cNvPr>
            <p:cNvSpPr>
              <a:spLocks/>
            </p:cNvSpPr>
            <p:nvPr/>
          </p:nvSpPr>
          <p:spPr bwMode="auto">
            <a:xfrm>
              <a:off x="4665111" y="278040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1" name="Freeform 39">
              <a:extLst>
                <a:ext uri="{FF2B5EF4-FFF2-40B4-BE49-F238E27FC236}">
                  <a16:creationId xmlns:a16="http://schemas.microsoft.com/office/drawing/2014/main" id="{8E5A3F4F-8DD7-401A-8824-FCE714593773}"/>
                </a:ext>
              </a:extLst>
            </p:cNvPr>
            <p:cNvSpPr>
              <a:spLocks/>
            </p:cNvSpPr>
            <p:nvPr/>
          </p:nvSpPr>
          <p:spPr bwMode="auto">
            <a:xfrm>
              <a:off x="4585265" y="278040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2" name="Freeform 40">
              <a:extLst>
                <a:ext uri="{FF2B5EF4-FFF2-40B4-BE49-F238E27FC236}">
                  <a16:creationId xmlns:a16="http://schemas.microsoft.com/office/drawing/2014/main" id="{EA950211-4F0C-4BD9-8DCA-BB16CD3A7EE1}"/>
                </a:ext>
              </a:extLst>
            </p:cNvPr>
            <p:cNvSpPr>
              <a:spLocks/>
            </p:cNvSpPr>
            <p:nvPr/>
          </p:nvSpPr>
          <p:spPr bwMode="auto">
            <a:xfrm>
              <a:off x="4337154" y="268872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3" name="Freeform 41">
              <a:extLst>
                <a:ext uri="{FF2B5EF4-FFF2-40B4-BE49-F238E27FC236}">
                  <a16:creationId xmlns:a16="http://schemas.microsoft.com/office/drawing/2014/main" id="{5B57613A-8D33-4714-A787-F602CA0F6633}"/>
                </a:ext>
              </a:extLst>
            </p:cNvPr>
            <p:cNvSpPr>
              <a:spLocks/>
            </p:cNvSpPr>
            <p:nvPr/>
          </p:nvSpPr>
          <p:spPr bwMode="auto">
            <a:xfrm>
              <a:off x="4324118" y="268872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4" name="Freeform 42">
              <a:extLst>
                <a:ext uri="{FF2B5EF4-FFF2-40B4-BE49-F238E27FC236}">
                  <a16:creationId xmlns:a16="http://schemas.microsoft.com/office/drawing/2014/main" id="{3E65406B-5BEE-46D3-8706-2B51D2B03F6B}"/>
                </a:ext>
              </a:extLst>
            </p:cNvPr>
            <p:cNvSpPr>
              <a:spLocks/>
            </p:cNvSpPr>
            <p:nvPr/>
          </p:nvSpPr>
          <p:spPr bwMode="auto">
            <a:xfrm>
              <a:off x="4289896" y="268872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5" name="Freeform 43">
              <a:extLst>
                <a:ext uri="{FF2B5EF4-FFF2-40B4-BE49-F238E27FC236}">
                  <a16:creationId xmlns:a16="http://schemas.microsoft.com/office/drawing/2014/main" id="{4D0373E1-5863-4CA8-A0CF-1100E8016AC2}"/>
                </a:ext>
              </a:extLst>
            </p:cNvPr>
            <p:cNvSpPr>
              <a:spLocks/>
            </p:cNvSpPr>
            <p:nvPr/>
          </p:nvSpPr>
          <p:spPr bwMode="auto">
            <a:xfrm>
              <a:off x="4275229" y="268872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6" name="Freeform 44">
              <a:extLst>
                <a:ext uri="{FF2B5EF4-FFF2-40B4-BE49-F238E27FC236}">
                  <a16:creationId xmlns:a16="http://schemas.microsoft.com/office/drawing/2014/main" id="{9E750704-5702-44CF-A2E2-08F375E355C4}"/>
                </a:ext>
              </a:extLst>
            </p:cNvPr>
            <p:cNvSpPr>
              <a:spLocks/>
            </p:cNvSpPr>
            <p:nvPr/>
          </p:nvSpPr>
          <p:spPr bwMode="auto">
            <a:xfrm>
              <a:off x="4463038" y="272612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7" name="Freeform 45">
              <a:extLst>
                <a:ext uri="{FF2B5EF4-FFF2-40B4-BE49-F238E27FC236}">
                  <a16:creationId xmlns:a16="http://schemas.microsoft.com/office/drawing/2014/main" id="{897D48F2-4179-4415-8C13-D38373E9A535}"/>
                </a:ext>
              </a:extLst>
            </p:cNvPr>
            <p:cNvSpPr>
              <a:spLocks/>
            </p:cNvSpPr>
            <p:nvPr/>
          </p:nvSpPr>
          <p:spPr bwMode="auto">
            <a:xfrm>
              <a:off x="4415783" y="2726121"/>
              <a:ext cx="4725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8" name="Freeform 46">
              <a:extLst>
                <a:ext uri="{FF2B5EF4-FFF2-40B4-BE49-F238E27FC236}">
                  <a16:creationId xmlns:a16="http://schemas.microsoft.com/office/drawing/2014/main" id="{543E5687-19B1-4E8C-B47A-2E1F0CA8D2FB}"/>
                </a:ext>
              </a:extLst>
            </p:cNvPr>
            <p:cNvSpPr>
              <a:spLocks/>
            </p:cNvSpPr>
            <p:nvPr/>
          </p:nvSpPr>
          <p:spPr bwMode="auto">
            <a:xfrm>
              <a:off x="4396229" y="272612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9" name="Freeform 47">
              <a:extLst>
                <a:ext uri="{FF2B5EF4-FFF2-40B4-BE49-F238E27FC236}">
                  <a16:creationId xmlns:a16="http://schemas.microsoft.com/office/drawing/2014/main" id="{4E658799-4CFC-471D-9756-4B28C73D627F}"/>
                </a:ext>
              </a:extLst>
            </p:cNvPr>
            <p:cNvSpPr>
              <a:spLocks/>
            </p:cNvSpPr>
            <p:nvPr/>
          </p:nvSpPr>
          <p:spPr bwMode="auto">
            <a:xfrm>
              <a:off x="4386453" y="272612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0" name="Freeform 48">
              <a:extLst>
                <a:ext uri="{FF2B5EF4-FFF2-40B4-BE49-F238E27FC236}">
                  <a16:creationId xmlns:a16="http://schemas.microsoft.com/office/drawing/2014/main" id="{72E916CF-67C8-4483-A4B6-E48365982480}"/>
                </a:ext>
              </a:extLst>
            </p:cNvPr>
            <p:cNvSpPr>
              <a:spLocks/>
            </p:cNvSpPr>
            <p:nvPr/>
          </p:nvSpPr>
          <p:spPr bwMode="auto">
            <a:xfrm>
              <a:off x="4358752" y="272612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1" name="Freeform 49">
              <a:extLst>
                <a:ext uri="{FF2B5EF4-FFF2-40B4-BE49-F238E27FC236}">
                  <a16:creationId xmlns:a16="http://schemas.microsoft.com/office/drawing/2014/main" id="{5975E102-33E4-451B-8344-44E2B670FEA5}"/>
                </a:ext>
              </a:extLst>
            </p:cNvPr>
            <p:cNvSpPr>
              <a:spLocks/>
            </p:cNvSpPr>
            <p:nvPr/>
          </p:nvSpPr>
          <p:spPr bwMode="auto">
            <a:xfrm>
              <a:off x="5122537" y="291067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2" name="Freeform 50">
              <a:extLst>
                <a:ext uri="{FF2B5EF4-FFF2-40B4-BE49-F238E27FC236}">
                  <a16:creationId xmlns:a16="http://schemas.microsoft.com/office/drawing/2014/main" id="{D194B00F-9E7F-42D5-B63C-DE24F8F8B6C9}"/>
                </a:ext>
              </a:extLst>
            </p:cNvPr>
            <p:cNvSpPr>
              <a:spLocks/>
            </p:cNvSpPr>
            <p:nvPr/>
          </p:nvSpPr>
          <p:spPr bwMode="auto">
            <a:xfrm>
              <a:off x="5106242" y="2910679"/>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3" name="Freeform 51">
              <a:extLst>
                <a:ext uri="{FF2B5EF4-FFF2-40B4-BE49-F238E27FC236}">
                  <a16:creationId xmlns:a16="http://schemas.microsoft.com/office/drawing/2014/main" id="{614E0087-26AB-41F2-9C51-EE39BE49D35B}"/>
                </a:ext>
              </a:extLst>
            </p:cNvPr>
            <p:cNvSpPr>
              <a:spLocks/>
            </p:cNvSpPr>
            <p:nvPr/>
          </p:nvSpPr>
          <p:spPr bwMode="auto">
            <a:xfrm>
              <a:off x="5158781" y="2930150"/>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4" name="Freeform 52">
              <a:extLst>
                <a:ext uri="{FF2B5EF4-FFF2-40B4-BE49-F238E27FC236}">
                  <a16:creationId xmlns:a16="http://schemas.microsoft.com/office/drawing/2014/main" id="{913A7673-1B2E-4B6E-AD54-0B506B1622D0}"/>
                </a:ext>
              </a:extLst>
            </p:cNvPr>
            <p:cNvSpPr>
              <a:spLocks/>
            </p:cNvSpPr>
            <p:nvPr/>
          </p:nvSpPr>
          <p:spPr bwMode="auto">
            <a:xfrm>
              <a:off x="5091165" y="287373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5" name="Freeform 53">
              <a:extLst>
                <a:ext uri="{FF2B5EF4-FFF2-40B4-BE49-F238E27FC236}">
                  <a16:creationId xmlns:a16="http://schemas.microsoft.com/office/drawing/2014/main" id="{A0692476-A218-4AD8-A0F7-8183E81808A9}"/>
                </a:ext>
              </a:extLst>
            </p:cNvPr>
            <p:cNvSpPr>
              <a:spLocks/>
            </p:cNvSpPr>
            <p:nvPr/>
          </p:nvSpPr>
          <p:spPr bwMode="auto">
            <a:xfrm>
              <a:off x="5078540" y="2851127"/>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6" name="Freeform 54">
              <a:extLst>
                <a:ext uri="{FF2B5EF4-FFF2-40B4-BE49-F238E27FC236}">
                  <a16:creationId xmlns:a16="http://schemas.microsoft.com/office/drawing/2014/main" id="{8FEC942C-43CC-400C-8296-61583A3DA6C3}"/>
                </a:ext>
              </a:extLst>
            </p:cNvPr>
            <p:cNvSpPr>
              <a:spLocks/>
            </p:cNvSpPr>
            <p:nvPr/>
          </p:nvSpPr>
          <p:spPr bwMode="auto">
            <a:xfrm>
              <a:off x="5068763" y="2851127"/>
              <a:ext cx="4725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7" name="Freeform 55">
              <a:extLst>
                <a:ext uri="{FF2B5EF4-FFF2-40B4-BE49-F238E27FC236}">
                  <a16:creationId xmlns:a16="http://schemas.microsoft.com/office/drawing/2014/main" id="{8A4ED568-82CE-43B8-B9F9-F4AC40B1A31D}"/>
                </a:ext>
              </a:extLst>
            </p:cNvPr>
            <p:cNvSpPr>
              <a:spLocks/>
            </p:cNvSpPr>
            <p:nvPr/>
          </p:nvSpPr>
          <p:spPr bwMode="auto">
            <a:xfrm>
              <a:off x="5065504" y="282135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8" name="Freeform 56">
              <a:extLst>
                <a:ext uri="{FF2B5EF4-FFF2-40B4-BE49-F238E27FC236}">
                  <a16:creationId xmlns:a16="http://schemas.microsoft.com/office/drawing/2014/main" id="{B486FE5D-05CD-4667-8C1D-C613B04FE3DE}"/>
                </a:ext>
              </a:extLst>
            </p:cNvPr>
            <p:cNvSpPr>
              <a:spLocks/>
            </p:cNvSpPr>
            <p:nvPr/>
          </p:nvSpPr>
          <p:spPr bwMode="auto">
            <a:xfrm>
              <a:off x="5134337" y="2917192"/>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9" name="Freeform 57">
              <a:extLst>
                <a:ext uri="{FF2B5EF4-FFF2-40B4-BE49-F238E27FC236}">
                  <a16:creationId xmlns:a16="http://schemas.microsoft.com/office/drawing/2014/main" id="{19139709-A381-4BFD-9FA8-195F82CA8EF1}"/>
                </a:ext>
              </a:extLst>
            </p:cNvPr>
            <p:cNvSpPr>
              <a:spLocks/>
            </p:cNvSpPr>
            <p:nvPr/>
          </p:nvSpPr>
          <p:spPr bwMode="auto">
            <a:xfrm>
              <a:off x="4544810" y="273185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0" name="Freeform 58">
              <a:extLst>
                <a:ext uri="{FF2B5EF4-FFF2-40B4-BE49-F238E27FC236}">
                  <a16:creationId xmlns:a16="http://schemas.microsoft.com/office/drawing/2014/main" id="{C20265C6-0D38-4C2A-A9EE-34593E256442}"/>
                </a:ext>
              </a:extLst>
            </p:cNvPr>
            <p:cNvSpPr>
              <a:spLocks/>
            </p:cNvSpPr>
            <p:nvPr/>
          </p:nvSpPr>
          <p:spPr bwMode="auto">
            <a:xfrm>
              <a:off x="4533402" y="2731855"/>
              <a:ext cx="4725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1" name="Freeform 59">
              <a:extLst>
                <a:ext uri="{FF2B5EF4-FFF2-40B4-BE49-F238E27FC236}">
                  <a16:creationId xmlns:a16="http://schemas.microsoft.com/office/drawing/2014/main" id="{F2A0709E-3527-485E-BEE0-4D7498E69BD3}"/>
                </a:ext>
              </a:extLst>
            </p:cNvPr>
            <p:cNvSpPr>
              <a:spLocks/>
            </p:cNvSpPr>
            <p:nvPr/>
          </p:nvSpPr>
          <p:spPr bwMode="auto">
            <a:xfrm>
              <a:off x="4526882" y="273185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2" name="Freeform 60">
              <a:extLst>
                <a:ext uri="{FF2B5EF4-FFF2-40B4-BE49-F238E27FC236}">
                  <a16:creationId xmlns:a16="http://schemas.microsoft.com/office/drawing/2014/main" id="{6A8A6513-4383-4670-9596-E0FB79277FB2}"/>
                </a:ext>
              </a:extLst>
            </p:cNvPr>
            <p:cNvSpPr>
              <a:spLocks/>
            </p:cNvSpPr>
            <p:nvPr/>
          </p:nvSpPr>
          <p:spPr bwMode="auto">
            <a:xfrm>
              <a:off x="4544810" y="2760707"/>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3" name="Freeform 61">
              <a:extLst>
                <a:ext uri="{FF2B5EF4-FFF2-40B4-BE49-F238E27FC236}">
                  <a16:creationId xmlns:a16="http://schemas.microsoft.com/office/drawing/2014/main" id="{C47EDD4C-E1C9-4186-B37A-28AC60399CED}"/>
                </a:ext>
              </a:extLst>
            </p:cNvPr>
            <p:cNvSpPr>
              <a:spLocks/>
            </p:cNvSpPr>
            <p:nvPr/>
          </p:nvSpPr>
          <p:spPr bwMode="auto">
            <a:xfrm>
              <a:off x="4499179" y="273185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4" name="Freeform 62">
              <a:extLst>
                <a:ext uri="{FF2B5EF4-FFF2-40B4-BE49-F238E27FC236}">
                  <a16:creationId xmlns:a16="http://schemas.microsoft.com/office/drawing/2014/main" id="{224DA3BE-6975-40A1-A280-D35AD318C5A9}"/>
                </a:ext>
              </a:extLst>
            </p:cNvPr>
            <p:cNvSpPr>
              <a:spLocks/>
            </p:cNvSpPr>
            <p:nvPr/>
          </p:nvSpPr>
          <p:spPr bwMode="auto">
            <a:xfrm>
              <a:off x="4578708" y="2772327"/>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5" name="Freeform 63">
              <a:extLst>
                <a:ext uri="{FF2B5EF4-FFF2-40B4-BE49-F238E27FC236}">
                  <a16:creationId xmlns:a16="http://schemas.microsoft.com/office/drawing/2014/main" id="{B69857A4-26C4-46CB-B36C-4B1CF229D94A}"/>
                </a:ext>
              </a:extLst>
            </p:cNvPr>
            <p:cNvSpPr>
              <a:spLocks/>
            </p:cNvSpPr>
            <p:nvPr/>
          </p:nvSpPr>
          <p:spPr bwMode="auto">
            <a:xfrm>
              <a:off x="4476366" y="273185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06" name="Freeform 64">
              <a:extLst>
                <a:ext uri="{FF2B5EF4-FFF2-40B4-BE49-F238E27FC236}">
                  <a16:creationId xmlns:a16="http://schemas.microsoft.com/office/drawing/2014/main" id="{F7B0BC6D-E862-468C-85BE-79371A1E0C94}"/>
                </a:ext>
              </a:extLst>
            </p:cNvPr>
            <p:cNvSpPr>
              <a:spLocks/>
            </p:cNvSpPr>
            <p:nvPr/>
          </p:nvSpPr>
          <p:spPr bwMode="auto">
            <a:xfrm>
              <a:off x="4464957" y="273185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8" name="Freeform 96">
              <a:extLst>
                <a:ext uri="{FF2B5EF4-FFF2-40B4-BE49-F238E27FC236}">
                  <a16:creationId xmlns:a16="http://schemas.microsoft.com/office/drawing/2014/main" id="{B6FF4CE1-CE38-420B-89BB-7ADEEE1FDE87}"/>
                </a:ext>
              </a:extLst>
            </p:cNvPr>
            <p:cNvSpPr>
              <a:spLocks/>
            </p:cNvSpPr>
            <p:nvPr/>
          </p:nvSpPr>
          <p:spPr bwMode="auto">
            <a:xfrm>
              <a:off x="4634562" y="2781175"/>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0" name="Freeform 98">
              <a:extLst>
                <a:ext uri="{FF2B5EF4-FFF2-40B4-BE49-F238E27FC236}">
                  <a16:creationId xmlns:a16="http://schemas.microsoft.com/office/drawing/2014/main" id="{D21BB133-C1DD-47E6-8BE9-AE3DDC7660EB}"/>
                </a:ext>
              </a:extLst>
            </p:cNvPr>
            <p:cNvSpPr>
              <a:spLocks/>
            </p:cNvSpPr>
            <p:nvPr/>
          </p:nvSpPr>
          <p:spPr bwMode="auto">
            <a:xfrm>
              <a:off x="4748006" y="2783557"/>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1" name="Freeform 99">
              <a:extLst>
                <a:ext uri="{FF2B5EF4-FFF2-40B4-BE49-F238E27FC236}">
                  <a16:creationId xmlns:a16="http://schemas.microsoft.com/office/drawing/2014/main" id="{E2F11C2F-E232-4E86-BE89-E7A4F5AB5506}"/>
                </a:ext>
              </a:extLst>
            </p:cNvPr>
            <p:cNvSpPr>
              <a:spLocks/>
            </p:cNvSpPr>
            <p:nvPr/>
          </p:nvSpPr>
          <p:spPr bwMode="auto">
            <a:xfrm>
              <a:off x="4304291" y="2687676"/>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2" name="Freeform 100">
              <a:extLst>
                <a:ext uri="{FF2B5EF4-FFF2-40B4-BE49-F238E27FC236}">
                  <a16:creationId xmlns:a16="http://schemas.microsoft.com/office/drawing/2014/main" id="{41EA37E9-5662-421B-9799-195B225E6247}"/>
                </a:ext>
              </a:extLst>
            </p:cNvPr>
            <p:cNvSpPr>
              <a:spLocks/>
            </p:cNvSpPr>
            <p:nvPr/>
          </p:nvSpPr>
          <p:spPr bwMode="auto">
            <a:xfrm>
              <a:off x="4218128" y="2665372"/>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3" name="Freeform 101">
              <a:extLst>
                <a:ext uri="{FF2B5EF4-FFF2-40B4-BE49-F238E27FC236}">
                  <a16:creationId xmlns:a16="http://schemas.microsoft.com/office/drawing/2014/main" id="{4F0B3E3D-B2FE-4E50-A6A1-E530157CB3F7}"/>
                </a:ext>
              </a:extLst>
            </p:cNvPr>
            <p:cNvSpPr>
              <a:spLocks/>
            </p:cNvSpPr>
            <p:nvPr/>
          </p:nvSpPr>
          <p:spPr bwMode="auto">
            <a:xfrm>
              <a:off x="4368427" y="2708513"/>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4" name="Freeform 102">
              <a:extLst>
                <a:ext uri="{FF2B5EF4-FFF2-40B4-BE49-F238E27FC236}">
                  <a16:creationId xmlns:a16="http://schemas.microsoft.com/office/drawing/2014/main" id="{D25FB940-B93E-4D86-B0F9-EB44AE172288}"/>
                </a:ext>
              </a:extLst>
            </p:cNvPr>
            <p:cNvSpPr>
              <a:spLocks/>
            </p:cNvSpPr>
            <p:nvPr/>
          </p:nvSpPr>
          <p:spPr bwMode="auto">
            <a:xfrm>
              <a:off x="4248033" y="2668322"/>
              <a:ext cx="45628" cy="40198"/>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5" name="Freeform 103">
              <a:extLst>
                <a:ext uri="{FF2B5EF4-FFF2-40B4-BE49-F238E27FC236}">
                  <a16:creationId xmlns:a16="http://schemas.microsoft.com/office/drawing/2014/main" id="{2023E220-EF6C-4043-97F5-2FFD615D8F85}"/>
                </a:ext>
              </a:extLst>
            </p:cNvPr>
            <p:cNvSpPr>
              <a:spLocks/>
            </p:cNvSpPr>
            <p:nvPr/>
          </p:nvSpPr>
          <p:spPr bwMode="auto">
            <a:xfrm>
              <a:off x="4193924" y="2665248"/>
              <a:ext cx="4725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6" name="Freeform 104">
              <a:extLst>
                <a:ext uri="{FF2B5EF4-FFF2-40B4-BE49-F238E27FC236}">
                  <a16:creationId xmlns:a16="http://schemas.microsoft.com/office/drawing/2014/main" id="{18E79722-3D0C-47B3-A914-14A1A9AEC403}"/>
                </a:ext>
              </a:extLst>
            </p:cNvPr>
            <p:cNvSpPr>
              <a:spLocks/>
            </p:cNvSpPr>
            <p:nvPr/>
          </p:nvSpPr>
          <p:spPr bwMode="auto">
            <a:xfrm>
              <a:off x="4138374" y="2655087"/>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7" name="Freeform 105">
              <a:extLst>
                <a:ext uri="{FF2B5EF4-FFF2-40B4-BE49-F238E27FC236}">
                  <a16:creationId xmlns:a16="http://schemas.microsoft.com/office/drawing/2014/main" id="{EA52651F-0CB5-41C8-8A30-79A79C5C85E2}"/>
                </a:ext>
              </a:extLst>
            </p:cNvPr>
            <p:cNvSpPr>
              <a:spLocks/>
            </p:cNvSpPr>
            <p:nvPr/>
          </p:nvSpPr>
          <p:spPr bwMode="auto">
            <a:xfrm>
              <a:off x="4171925" y="2658652"/>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8" name="Freeform 106">
              <a:extLst>
                <a:ext uri="{FF2B5EF4-FFF2-40B4-BE49-F238E27FC236}">
                  <a16:creationId xmlns:a16="http://schemas.microsoft.com/office/drawing/2014/main" id="{3A1E0856-227C-448E-8F9B-3340BCEB2DFA}"/>
                </a:ext>
              </a:extLst>
            </p:cNvPr>
            <p:cNvSpPr>
              <a:spLocks/>
            </p:cNvSpPr>
            <p:nvPr/>
          </p:nvSpPr>
          <p:spPr bwMode="auto">
            <a:xfrm>
              <a:off x="4112364" y="264760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49" name="Freeform 107">
              <a:extLst>
                <a:ext uri="{FF2B5EF4-FFF2-40B4-BE49-F238E27FC236}">
                  <a16:creationId xmlns:a16="http://schemas.microsoft.com/office/drawing/2014/main" id="{B2F653BA-B9B1-46FF-8BC4-EC64517CECD9}"/>
                </a:ext>
              </a:extLst>
            </p:cNvPr>
            <p:cNvSpPr>
              <a:spLocks/>
            </p:cNvSpPr>
            <p:nvPr/>
          </p:nvSpPr>
          <p:spPr bwMode="auto">
            <a:xfrm>
              <a:off x="4048880" y="264126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0" name="Freeform 108">
              <a:extLst>
                <a:ext uri="{FF2B5EF4-FFF2-40B4-BE49-F238E27FC236}">
                  <a16:creationId xmlns:a16="http://schemas.microsoft.com/office/drawing/2014/main" id="{3BF432BD-F5E6-4F36-A351-F687BB4CA0AD}"/>
                </a:ext>
              </a:extLst>
            </p:cNvPr>
            <p:cNvSpPr>
              <a:spLocks/>
            </p:cNvSpPr>
            <p:nvPr/>
          </p:nvSpPr>
          <p:spPr bwMode="auto">
            <a:xfrm>
              <a:off x="4019439" y="264110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1" name="Freeform 109">
              <a:extLst>
                <a:ext uri="{FF2B5EF4-FFF2-40B4-BE49-F238E27FC236}">
                  <a16:creationId xmlns:a16="http://schemas.microsoft.com/office/drawing/2014/main" id="{C1173B54-63B9-443C-9EE0-AA48682FAB6A}"/>
                </a:ext>
              </a:extLst>
            </p:cNvPr>
            <p:cNvSpPr>
              <a:spLocks/>
            </p:cNvSpPr>
            <p:nvPr/>
          </p:nvSpPr>
          <p:spPr bwMode="auto">
            <a:xfrm>
              <a:off x="3986268" y="264126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2" name="Freeform 110">
              <a:extLst>
                <a:ext uri="{FF2B5EF4-FFF2-40B4-BE49-F238E27FC236}">
                  <a16:creationId xmlns:a16="http://schemas.microsoft.com/office/drawing/2014/main" id="{0D03D075-8186-44CB-B165-76B94BE212C1}"/>
                </a:ext>
              </a:extLst>
            </p:cNvPr>
            <p:cNvSpPr>
              <a:spLocks/>
            </p:cNvSpPr>
            <p:nvPr/>
          </p:nvSpPr>
          <p:spPr bwMode="auto">
            <a:xfrm>
              <a:off x="3960628" y="2632916"/>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3" name="Freeform 111">
              <a:extLst>
                <a:ext uri="{FF2B5EF4-FFF2-40B4-BE49-F238E27FC236}">
                  <a16:creationId xmlns:a16="http://schemas.microsoft.com/office/drawing/2014/main" id="{E4CC6BEA-C565-487C-9985-ECB2ABF0675F}"/>
                </a:ext>
              </a:extLst>
            </p:cNvPr>
            <p:cNvSpPr>
              <a:spLocks/>
            </p:cNvSpPr>
            <p:nvPr/>
          </p:nvSpPr>
          <p:spPr bwMode="auto">
            <a:xfrm>
              <a:off x="3932190" y="263232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4" name="Freeform 112">
              <a:extLst>
                <a:ext uri="{FF2B5EF4-FFF2-40B4-BE49-F238E27FC236}">
                  <a16:creationId xmlns:a16="http://schemas.microsoft.com/office/drawing/2014/main" id="{818F7A05-A000-4D85-88C1-A73E5E21EDC4}"/>
                </a:ext>
              </a:extLst>
            </p:cNvPr>
            <p:cNvSpPr>
              <a:spLocks/>
            </p:cNvSpPr>
            <p:nvPr/>
          </p:nvSpPr>
          <p:spPr bwMode="auto">
            <a:xfrm>
              <a:off x="3872138" y="2620007"/>
              <a:ext cx="45628" cy="44663"/>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5" name="Freeform 113">
              <a:extLst>
                <a:ext uri="{FF2B5EF4-FFF2-40B4-BE49-F238E27FC236}">
                  <a16:creationId xmlns:a16="http://schemas.microsoft.com/office/drawing/2014/main" id="{AC74D9D7-867A-4C27-A446-C9D069A22253}"/>
                </a:ext>
              </a:extLst>
            </p:cNvPr>
            <p:cNvSpPr>
              <a:spLocks/>
            </p:cNvSpPr>
            <p:nvPr/>
          </p:nvSpPr>
          <p:spPr bwMode="auto">
            <a:xfrm>
              <a:off x="3898099" y="2619834"/>
              <a:ext cx="45628" cy="44663"/>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6" name="Freeform 114">
              <a:extLst>
                <a:ext uri="{FF2B5EF4-FFF2-40B4-BE49-F238E27FC236}">
                  <a16:creationId xmlns:a16="http://schemas.microsoft.com/office/drawing/2014/main" id="{71356926-62B6-4E1F-BA1B-3983D6FE0065}"/>
                </a:ext>
              </a:extLst>
            </p:cNvPr>
            <p:cNvSpPr>
              <a:spLocks/>
            </p:cNvSpPr>
            <p:nvPr/>
          </p:nvSpPr>
          <p:spPr bwMode="auto">
            <a:xfrm>
              <a:off x="3792161" y="2604292"/>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7" name="Freeform 115">
              <a:extLst>
                <a:ext uri="{FF2B5EF4-FFF2-40B4-BE49-F238E27FC236}">
                  <a16:creationId xmlns:a16="http://schemas.microsoft.com/office/drawing/2014/main" id="{F5CDC91A-EF2A-478E-BC42-2DE110540375}"/>
                </a:ext>
              </a:extLst>
            </p:cNvPr>
            <p:cNvSpPr>
              <a:spLocks/>
            </p:cNvSpPr>
            <p:nvPr/>
          </p:nvSpPr>
          <p:spPr bwMode="auto">
            <a:xfrm>
              <a:off x="3847297" y="2614898"/>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8" name="Freeform 116">
              <a:extLst>
                <a:ext uri="{FF2B5EF4-FFF2-40B4-BE49-F238E27FC236}">
                  <a16:creationId xmlns:a16="http://schemas.microsoft.com/office/drawing/2014/main" id="{E6E8D507-43FB-426F-8A55-4A830B4E5C24}"/>
                </a:ext>
              </a:extLst>
            </p:cNvPr>
            <p:cNvSpPr>
              <a:spLocks/>
            </p:cNvSpPr>
            <p:nvPr/>
          </p:nvSpPr>
          <p:spPr bwMode="auto">
            <a:xfrm>
              <a:off x="3816525" y="2610948"/>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59" name="Freeform 117">
              <a:extLst>
                <a:ext uri="{FF2B5EF4-FFF2-40B4-BE49-F238E27FC236}">
                  <a16:creationId xmlns:a16="http://schemas.microsoft.com/office/drawing/2014/main" id="{E4526809-0C81-4B86-884F-6B15C293E8A3}"/>
                </a:ext>
              </a:extLst>
            </p:cNvPr>
            <p:cNvSpPr>
              <a:spLocks/>
            </p:cNvSpPr>
            <p:nvPr/>
          </p:nvSpPr>
          <p:spPr bwMode="auto">
            <a:xfrm>
              <a:off x="3553279" y="2536251"/>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0" name="Freeform 118">
              <a:extLst>
                <a:ext uri="{FF2B5EF4-FFF2-40B4-BE49-F238E27FC236}">
                  <a16:creationId xmlns:a16="http://schemas.microsoft.com/office/drawing/2014/main" id="{296F889E-3CBE-4CAB-B8FA-37E4F203772B}"/>
                </a:ext>
              </a:extLst>
            </p:cNvPr>
            <p:cNvSpPr>
              <a:spLocks/>
            </p:cNvSpPr>
            <p:nvPr/>
          </p:nvSpPr>
          <p:spPr bwMode="auto">
            <a:xfrm>
              <a:off x="3150601" y="2411122"/>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1" name="Freeform 119">
              <a:extLst>
                <a:ext uri="{FF2B5EF4-FFF2-40B4-BE49-F238E27FC236}">
                  <a16:creationId xmlns:a16="http://schemas.microsoft.com/office/drawing/2014/main" id="{48A8E2E5-C871-413D-B3E1-8B248A41D9A6}"/>
                </a:ext>
              </a:extLst>
            </p:cNvPr>
            <p:cNvSpPr>
              <a:spLocks/>
            </p:cNvSpPr>
            <p:nvPr/>
          </p:nvSpPr>
          <p:spPr bwMode="auto">
            <a:xfrm>
              <a:off x="3122467" y="2402838"/>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2" name="Freeform 120">
              <a:extLst>
                <a:ext uri="{FF2B5EF4-FFF2-40B4-BE49-F238E27FC236}">
                  <a16:creationId xmlns:a16="http://schemas.microsoft.com/office/drawing/2014/main" id="{244A88E5-C8EC-4855-AC60-05EECB7FCCFA}"/>
                </a:ext>
              </a:extLst>
            </p:cNvPr>
            <p:cNvSpPr>
              <a:spLocks/>
            </p:cNvSpPr>
            <p:nvPr/>
          </p:nvSpPr>
          <p:spPr bwMode="auto">
            <a:xfrm>
              <a:off x="3015409" y="2367613"/>
              <a:ext cx="4725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3" name="Freeform 121">
              <a:extLst>
                <a:ext uri="{FF2B5EF4-FFF2-40B4-BE49-F238E27FC236}">
                  <a16:creationId xmlns:a16="http://schemas.microsoft.com/office/drawing/2014/main" id="{61EA7BF1-48F3-418A-B430-C8752A1F610C}"/>
                </a:ext>
              </a:extLst>
            </p:cNvPr>
            <p:cNvSpPr>
              <a:spLocks/>
            </p:cNvSpPr>
            <p:nvPr/>
          </p:nvSpPr>
          <p:spPr bwMode="auto">
            <a:xfrm>
              <a:off x="2472943" y="2163300"/>
              <a:ext cx="4725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4" name="Freeform 122">
              <a:extLst>
                <a:ext uri="{FF2B5EF4-FFF2-40B4-BE49-F238E27FC236}">
                  <a16:creationId xmlns:a16="http://schemas.microsoft.com/office/drawing/2014/main" id="{16B50387-A842-484C-97BE-FC4044D7626D}"/>
                </a:ext>
              </a:extLst>
            </p:cNvPr>
            <p:cNvSpPr>
              <a:spLocks/>
            </p:cNvSpPr>
            <p:nvPr/>
          </p:nvSpPr>
          <p:spPr bwMode="auto">
            <a:xfrm>
              <a:off x="2638323" y="2246791"/>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5" name="Freeform 123">
              <a:extLst>
                <a:ext uri="{FF2B5EF4-FFF2-40B4-BE49-F238E27FC236}">
                  <a16:creationId xmlns:a16="http://schemas.microsoft.com/office/drawing/2014/main" id="{87B68C65-5C62-4554-A057-C38DC68FF3C1}"/>
                </a:ext>
              </a:extLst>
            </p:cNvPr>
            <p:cNvSpPr>
              <a:spLocks/>
            </p:cNvSpPr>
            <p:nvPr/>
          </p:nvSpPr>
          <p:spPr bwMode="auto">
            <a:xfrm>
              <a:off x="2515386" y="2187941"/>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6" name="Freeform 124">
              <a:extLst>
                <a:ext uri="{FF2B5EF4-FFF2-40B4-BE49-F238E27FC236}">
                  <a16:creationId xmlns:a16="http://schemas.microsoft.com/office/drawing/2014/main" id="{2A6BA571-CC9A-4D6B-B626-818BBC02EE0D}"/>
                </a:ext>
              </a:extLst>
            </p:cNvPr>
            <p:cNvSpPr>
              <a:spLocks/>
            </p:cNvSpPr>
            <p:nvPr/>
          </p:nvSpPr>
          <p:spPr bwMode="auto">
            <a:xfrm>
              <a:off x="2293068" y="2122871"/>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7" name="Freeform 125">
              <a:extLst>
                <a:ext uri="{FF2B5EF4-FFF2-40B4-BE49-F238E27FC236}">
                  <a16:creationId xmlns:a16="http://schemas.microsoft.com/office/drawing/2014/main" id="{8BA4DDFF-B4E5-46FC-8CC6-BB4A6957CA67}"/>
                </a:ext>
              </a:extLst>
            </p:cNvPr>
            <p:cNvSpPr>
              <a:spLocks/>
            </p:cNvSpPr>
            <p:nvPr/>
          </p:nvSpPr>
          <p:spPr bwMode="auto">
            <a:xfrm>
              <a:off x="2320659" y="2130130"/>
              <a:ext cx="48887"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8" name="Freeform 126">
              <a:extLst>
                <a:ext uri="{FF2B5EF4-FFF2-40B4-BE49-F238E27FC236}">
                  <a16:creationId xmlns:a16="http://schemas.microsoft.com/office/drawing/2014/main" id="{D09DDA78-DB8D-4C96-9F25-F4938E708859}"/>
                </a:ext>
              </a:extLst>
            </p:cNvPr>
            <p:cNvSpPr>
              <a:spLocks/>
            </p:cNvSpPr>
            <p:nvPr/>
          </p:nvSpPr>
          <p:spPr bwMode="auto">
            <a:xfrm>
              <a:off x="2259112" y="2108346"/>
              <a:ext cx="4725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9" name="Freeform 127">
              <a:extLst>
                <a:ext uri="{FF2B5EF4-FFF2-40B4-BE49-F238E27FC236}">
                  <a16:creationId xmlns:a16="http://schemas.microsoft.com/office/drawing/2014/main" id="{D4B9A026-6867-45BD-956F-D4C9D8403CB3}"/>
                </a:ext>
              </a:extLst>
            </p:cNvPr>
            <p:cNvSpPr>
              <a:spLocks/>
            </p:cNvSpPr>
            <p:nvPr/>
          </p:nvSpPr>
          <p:spPr bwMode="auto">
            <a:xfrm>
              <a:off x="2233317" y="2094869"/>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0" name="Freeform 128">
              <a:extLst>
                <a:ext uri="{FF2B5EF4-FFF2-40B4-BE49-F238E27FC236}">
                  <a16:creationId xmlns:a16="http://schemas.microsoft.com/office/drawing/2014/main" id="{F4D2E64C-AE83-41E7-B9B8-58B1E0F57C18}"/>
                </a:ext>
              </a:extLst>
            </p:cNvPr>
            <p:cNvSpPr>
              <a:spLocks/>
            </p:cNvSpPr>
            <p:nvPr/>
          </p:nvSpPr>
          <p:spPr bwMode="auto">
            <a:xfrm>
              <a:off x="2182922" y="2082673"/>
              <a:ext cx="47258" cy="40198"/>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1" name="Freeform 129">
              <a:extLst>
                <a:ext uri="{FF2B5EF4-FFF2-40B4-BE49-F238E27FC236}">
                  <a16:creationId xmlns:a16="http://schemas.microsoft.com/office/drawing/2014/main" id="{AAACCAF6-28AD-4CA1-B7AB-9B62E041D1E0}"/>
                </a:ext>
              </a:extLst>
            </p:cNvPr>
            <p:cNvSpPr>
              <a:spLocks/>
            </p:cNvSpPr>
            <p:nvPr/>
          </p:nvSpPr>
          <p:spPr bwMode="auto">
            <a:xfrm>
              <a:off x="2112644" y="2060205"/>
              <a:ext cx="47258" cy="40198"/>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2" name="Freeform 130">
              <a:extLst>
                <a:ext uri="{FF2B5EF4-FFF2-40B4-BE49-F238E27FC236}">
                  <a16:creationId xmlns:a16="http://schemas.microsoft.com/office/drawing/2014/main" id="{3E75693E-B1EE-4D38-80D3-A2B3415D3FA9}"/>
                </a:ext>
              </a:extLst>
            </p:cNvPr>
            <p:cNvSpPr>
              <a:spLocks/>
            </p:cNvSpPr>
            <p:nvPr/>
          </p:nvSpPr>
          <p:spPr bwMode="auto">
            <a:xfrm>
              <a:off x="2206667" y="208566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3" name="Freeform 131">
              <a:extLst>
                <a:ext uri="{FF2B5EF4-FFF2-40B4-BE49-F238E27FC236}">
                  <a16:creationId xmlns:a16="http://schemas.microsoft.com/office/drawing/2014/main" id="{23563AC8-BA3E-49BC-9F86-EDD1C127A810}"/>
                </a:ext>
              </a:extLst>
            </p:cNvPr>
            <p:cNvSpPr>
              <a:spLocks/>
            </p:cNvSpPr>
            <p:nvPr/>
          </p:nvSpPr>
          <p:spPr bwMode="auto">
            <a:xfrm>
              <a:off x="2088049" y="2059777"/>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4" name="Freeform 132">
              <a:extLst>
                <a:ext uri="{FF2B5EF4-FFF2-40B4-BE49-F238E27FC236}">
                  <a16:creationId xmlns:a16="http://schemas.microsoft.com/office/drawing/2014/main" id="{61EF0329-67A4-4D12-9A09-22C5E2375863}"/>
                </a:ext>
              </a:extLst>
            </p:cNvPr>
            <p:cNvSpPr>
              <a:spLocks/>
            </p:cNvSpPr>
            <p:nvPr/>
          </p:nvSpPr>
          <p:spPr bwMode="auto">
            <a:xfrm>
              <a:off x="2064643" y="205473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5" name="Freeform 133">
              <a:extLst>
                <a:ext uri="{FF2B5EF4-FFF2-40B4-BE49-F238E27FC236}">
                  <a16:creationId xmlns:a16="http://schemas.microsoft.com/office/drawing/2014/main" id="{3A7BF441-92C0-4B47-8E36-E44FA816F91F}"/>
                </a:ext>
              </a:extLst>
            </p:cNvPr>
            <p:cNvSpPr>
              <a:spLocks/>
            </p:cNvSpPr>
            <p:nvPr/>
          </p:nvSpPr>
          <p:spPr bwMode="auto">
            <a:xfrm>
              <a:off x="1975871" y="200958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6" name="Freeform 134">
              <a:extLst>
                <a:ext uri="{FF2B5EF4-FFF2-40B4-BE49-F238E27FC236}">
                  <a16:creationId xmlns:a16="http://schemas.microsoft.com/office/drawing/2014/main" id="{C6781BCD-0291-4E62-A32E-964AFA25B599}"/>
                </a:ext>
              </a:extLst>
            </p:cNvPr>
            <p:cNvSpPr>
              <a:spLocks/>
            </p:cNvSpPr>
            <p:nvPr/>
          </p:nvSpPr>
          <p:spPr bwMode="auto">
            <a:xfrm>
              <a:off x="2038283" y="2054823"/>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7" name="Freeform 135">
              <a:extLst>
                <a:ext uri="{FF2B5EF4-FFF2-40B4-BE49-F238E27FC236}">
                  <a16:creationId xmlns:a16="http://schemas.microsoft.com/office/drawing/2014/main" id="{3A4D8EEE-1A6D-4999-AD01-CB355E605AB0}"/>
                </a:ext>
              </a:extLst>
            </p:cNvPr>
            <p:cNvSpPr>
              <a:spLocks/>
            </p:cNvSpPr>
            <p:nvPr/>
          </p:nvSpPr>
          <p:spPr bwMode="auto">
            <a:xfrm>
              <a:off x="1935479" y="200657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8" name="Freeform 136">
              <a:extLst>
                <a:ext uri="{FF2B5EF4-FFF2-40B4-BE49-F238E27FC236}">
                  <a16:creationId xmlns:a16="http://schemas.microsoft.com/office/drawing/2014/main" id="{17D9A609-15B6-4C27-AAA6-396C3627C9F2}"/>
                </a:ext>
              </a:extLst>
            </p:cNvPr>
            <p:cNvSpPr>
              <a:spLocks/>
            </p:cNvSpPr>
            <p:nvPr/>
          </p:nvSpPr>
          <p:spPr bwMode="auto">
            <a:xfrm>
              <a:off x="1867281" y="1986651"/>
              <a:ext cx="4725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9" name="Freeform 137">
              <a:extLst>
                <a:ext uri="{FF2B5EF4-FFF2-40B4-BE49-F238E27FC236}">
                  <a16:creationId xmlns:a16="http://schemas.microsoft.com/office/drawing/2014/main" id="{81DB0FD5-ACA4-41FA-BE95-1F0593D78577}"/>
                </a:ext>
              </a:extLst>
            </p:cNvPr>
            <p:cNvSpPr>
              <a:spLocks/>
            </p:cNvSpPr>
            <p:nvPr/>
          </p:nvSpPr>
          <p:spPr bwMode="auto">
            <a:xfrm>
              <a:off x="1757596" y="193757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0" name="Freeform 138">
              <a:extLst>
                <a:ext uri="{FF2B5EF4-FFF2-40B4-BE49-F238E27FC236}">
                  <a16:creationId xmlns:a16="http://schemas.microsoft.com/office/drawing/2014/main" id="{6BE0D99F-AE71-479A-ABCE-8EFA2A8D5480}"/>
                </a:ext>
              </a:extLst>
            </p:cNvPr>
            <p:cNvSpPr>
              <a:spLocks/>
            </p:cNvSpPr>
            <p:nvPr/>
          </p:nvSpPr>
          <p:spPr bwMode="auto">
            <a:xfrm>
              <a:off x="1772499" y="1949760"/>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1" name="Freeform 139">
              <a:extLst>
                <a:ext uri="{FF2B5EF4-FFF2-40B4-BE49-F238E27FC236}">
                  <a16:creationId xmlns:a16="http://schemas.microsoft.com/office/drawing/2014/main" id="{9A66D7F7-3FB0-4848-97EF-C97E7497CF7E}"/>
                </a:ext>
              </a:extLst>
            </p:cNvPr>
            <p:cNvSpPr>
              <a:spLocks/>
            </p:cNvSpPr>
            <p:nvPr/>
          </p:nvSpPr>
          <p:spPr bwMode="auto">
            <a:xfrm>
              <a:off x="1721906" y="1928561"/>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2" name="Freeform 140">
              <a:extLst>
                <a:ext uri="{FF2B5EF4-FFF2-40B4-BE49-F238E27FC236}">
                  <a16:creationId xmlns:a16="http://schemas.microsoft.com/office/drawing/2014/main" id="{60EB07FB-EDCA-4FD1-8E45-A91C6DEDCA11}"/>
                </a:ext>
              </a:extLst>
            </p:cNvPr>
            <p:cNvSpPr>
              <a:spLocks/>
            </p:cNvSpPr>
            <p:nvPr/>
          </p:nvSpPr>
          <p:spPr bwMode="auto">
            <a:xfrm>
              <a:off x="1645921" y="1895386"/>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3" name="Freeform 141">
              <a:extLst>
                <a:ext uri="{FF2B5EF4-FFF2-40B4-BE49-F238E27FC236}">
                  <a16:creationId xmlns:a16="http://schemas.microsoft.com/office/drawing/2014/main" id="{8242C44D-B341-42EA-845B-29F538C58C24}"/>
                </a:ext>
              </a:extLst>
            </p:cNvPr>
            <p:cNvSpPr>
              <a:spLocks/>
            </p:cNvSpPr>
            <p:nvPr/>
          </p:nvSpPr>
          <p:spPr bwMode="auto">
            <a:xfrm>
              <a:off x="1621477" y="1895387"/>
              <a:ext cx="4725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4" name="Freeform 142">
              <a:extLst>
                <a:ext uri="{FF2B5EF4-FFF2-40B4-BE49-F238E27FC236}">
                  <a16:creationId xmlns:a16="http://schemas.microsoft.com/office/drawing/2014/main" id="{0663D031-BF82-4C84-86F4-AF20040AA63A}"/>
                </a:ext>
              </a:extLst>
            </p:cNvPr>
            <p:cNvSpPr>
              <a:spLocks/>
            </p:cNvSpPr>
            <p:nvPr/>
          </p:nvSpPr>
          <p:spPr bwMode="auto">
            <a:xfrm>
              <a:off x="1580867" y="1879661"/>
              <a:ext cx="47258" cy="44663"/>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5" name="Freeform 143">
              <a:extLst>
                <a:ext uri="{FF2B5EF4-FFF2-40B4-BE49-F238E27FC236}">
                  <a16:creationId xmlns:a16="http://schemas.microsoft.com/office/drawing/2014/main" id="{097F7317-1DD7-46B3-9F88-6082D589FE4E}"/>
                </a:ext>
              </a:extLst>
            </p:cNvPr>
            <p:cNvSpPr>
              <a:spLocks/>
            </p:cNvSpPr>
            <p:nvPr/>
          </p:nvSpPr>
          <p:spPr bwMode="auto">
            <a:xfrm>
              <a:off x="1559735" y="1882092"/>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6" name="Freeform 144">
              <a:extLst>
                <a:ext uri="{FF2B5EF4-FFF2-40B4-BE49-F238E27FC236}">
                  <a16:creationId xmlns:a16="http://schemas.microsoft.com/office/drawing/2014/main" id="{ECC18345-1344-4AB7-B278-CBB4EC1B715B}"/>
                </a:ext>
              </a:extLst>
            </p:cNvPr>
            <p:cNvSpPr>
              <a:spLocks/>
            </p:cNvSpPr>
            <p:nvPr/>
          </p:nvSpPr>
          <p:spPr bwMode="auto">
            <a:xfrm>
              <a:off x="1517673" y="1865463"/>
              <a:ext cx="45628" cy="40198"/>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7" name="Freeform 145">
              <a:extLst>
                <a:ext uri="{FF2B5EF4-FFF2-40B4-BE49-F238E27FC236}">
                  <a16:creationId xmlns:a16="http://schemas.microsoft.com/office/drawing/2014/main" id="{6BD5CEDD-B4B0-49AE-BF5C-CDE1D517AB80}"/>
                </a:ext>
              </a:extLst>
            </p:cNvPr>
            <p:cNvSpPr>
              <a:spLocks/>
            </p:cNvSpPr>
            <p:nvPr/>
          </p:nvSpPr>
          <p:spPr bwMode="auto">
            <a:xfrm>
              <a:off x="1501495" y="1864367"/>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8" name="Freeform 146">
              <a:extLst>
                <a:ext uri="{FF2B5EF4-FFF2-40B4-BE49-F238E27FC236}">
                  <a16:creationId xmlns:a16="http://schemas.microsoft.com/office/drawing/2014/main" id="{2D36DACD-6824-406E-9A91-E0671E824F4A}"/>
                </a:ext>
              </a:extLst>
            </p:cNvPr>
            <p:cNvSpPr>
              <a:spLocks/>
            </p:cNvSpPr>
            <p:nvPr/>
          </p:nvSpPr>
          <p:spPr bwMode="auto">
            <a:xfrm>
              <a:off x="1473983" y="1862330"/>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3" name="Freeform 149">
              <a:extLst>
                <a:ext uri="{FF2B5EF4-FFF2-40B4-BE49-F238E27FC236}">
                  <a16:creationId xmlns:a16="http://schemas.microsoft.com/office/drawing/2014/main" id="{A1B19B1F-23D3-4218-8BC6-A941918994BF}"/>
                </a:ext>
              </a:extLst>
            </p:cNvPr>
            <p:cNvSpPr>
              <a:spLocks/>
            </p:cNvSpPr>
            <p:nvPr/>
          </p:nvSpPr>
          <p:spPr bwMode="auto">
            <a:xfrm>
              <a:off x="5606987"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4" name="Freeform 150">
              <a:extLst>
                <a:ext uri="{FF2B5EF4-FFF2-40B4-BE49-F238E27FC236}">
                  <a16:creationId xmlns:a16="http://schemas.microsoft.com/office/drawing/2014/main" id="{D08A271B-2A3E-4D75-8839-5FFEDD9E4C55}"/>
                </a:ext>
              </a:extLst>
            </p:cNvPr>
            <p:cNvSpPr>
              <a:spLocks/>
            </p:cNvSpPr>
            <p:nvPr/>
          </p:nvSpPr>
          <p:spPr bwMode="auto">
            <a:xfrm>
              <a:off x="5544547"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5" name="Freeform 151">
              <a:extLst>
                <a:ext uri="{FF2B5EF4-FFF2-40B4-BE49-F238E27FC236}">
                  <a16:creationId xmlns:a16="http://schemas.microsoft.com/office/drawing/2014/main" id="{CBAE538D-9EE2-46FC-965C-6F638BDEBCFB}"/>
                </a:ext>
              </a:extLst>
            </p:cNvPr>
            <p:cNvSpPr>
              <a:spLocks/>
            </p:cNvSpPr>
            <p:nvPr/>
          </p:nvSpPr>
          <p:spPr bwMode="auto">
            <a:xfrm>
              <a:off x="5521734"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6" name="Freeform 152">
              <a:extLst>
                <a:ext uri="{FF2B5EF4-FFF2-40B4-BE49-F238E27FC236}">
                  <a16:creationId xmlns:a16="http://schemas.microsoft.com/office/drawing/2014/main" id="{AAD65C54-0E73-4D0F-920F-385784DAEE3A}"/>
                </a:ext>
              </a:extLst>
            </p:cNvPr>
            <p:cNvSpPr>
              <a:spLocks/>
            </p:cNvSpPr>
            <p:nvPr/>
          </p:nvSpPr>
          <p:spPr bwMode="auto">
            <a:xfrm>
              <a:off x="5485883" y="250746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7" name="Freeform 153">
              <a:extLst>
                <a:ext uri="{FF2B5EF4-FFF2-40B4-BE49-F238E27FC236}">
                  <a16:creationId xmlns:a16="http://schemas.microsoft.com/office/drawing/2014/main" id="{5C5ACB18-901F-4D5C-ADEE-563EC6D8750A}"/>
                </a:ext>
              </a:extLst>
            </p:cNvPr>
            <p:cNvSpPr>
              <a:spLocks/>
            </p:cNvSpPr>
            <p:nvPr/>
          </p:nvSpPr>
          <p:spPr bwMode="auto">
            <a:xfrm>
              <a:off x="5458205" y="250746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 name="Freeform 154">
              <a:extLst>
                <a:ext uri="{FF2B5EF4-FFF2-40B4-BE49-F238E27FC236}">
                  <a16:creationId xmlns:a16="http://schemas.microsoft.com/office/drawing/2014/main" id="{C69E4494-77F0-404A-ABDB-D4F4F4FC7C34}"/>
                </a:ext>
              </a:extLst>
            </p:cNvPr>
            <p:cNvSpPr>
              <a:spLocks/>
            </p:cNvSpPr>
            <p:nvPr/>
          </p:nvSpPr>
          <p:spPr bwMode="auto">
            <a:xfrm>
              <a:off x="5438650" y="250746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9" name="Freeform 155">
              <a:extLst>
                <a:ext uri="{FF2B5EF4-FFF2-40B4-BE49-F238E27FC236}">
                  <a16:creationId xmlns:a16="http://schemas.microsoft.com/office/drawing/2014/main" id="{37EF2782-8211-4580-8784-B701A669A7FB}"/>
                </a:ext>
              </a:extLst>
            </p:cNvPr>
            <p:cNvSpPr>
              <a:spLocks/>
            </p:cNvSpPr>
            <p:nvPr/>
          </p:nvSpPr>
          <p:spPr bwMode="auto">
            <a:xfrm>
              <a:off x="5430504" y="250746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0" name="Freeform 156">
              <a:extLst>
                <a:ext uri="{FF2B5EF4-FFF2-40B4-BE49-F238E27FC236}">
                  <a16:creationId xmlns:a16="http://schemas.microsoft.com/office/drawing/2014/main" id="{6DC488D6-839F-451B-A096-6CBA7854EDC7}"/>
                </a:ext>
              </a:extLst>
            </p:cNvPr>
            <p:cNvSpPr>
              <a:spLocks/>
            </p:cNvSpPr>
            <p:nvPr/>
          </p:nvSpPr>
          <p:spPr bwMode="auto">
            <a:xfrm>
              <a:off x="5425614"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1" name="Freeform 157">
              <a:extLst>
                <a:ext uri="{FF2B5EF4-FFF2-40B4-BE49-F238E27FC236}">
                  <a16:creationId xmlns:a16="http://schemas.microsoft.com/office/drawing/2014/main" id="{92AFED81-C907-4D63-9EDD-27FD0CEA36F4}"/>
                </a:ext>
              </a:extLst>
            </p:cNvPr>
            <p:cNvSpPr>
              <a:spLocks/>
            </p:cNvSpPr>
            <p:nvPr/>
          </p:nvSpPr>
          <p:spPr bwMode="auto">
            <a:xfrm>
              <a:off x="5379987"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2" name="Freeform 158">
              <a:extLst>
                <a:ext uri="{FF2B5EF4-FFF2-40B4-BE49-F238E27FC236}">
                  <a16:creationId xmlns:a16="http://schemas.microsoft.com/office/drawing/2014/main" id="{97F33D6D-9648-4188-AE8F-46538BBDDDAD}"/>
                </a:ext>
              </a:extLst>
            </p:cNvPr>
            <p:cNvSpPr>
              <a:spLocks/>
            </p:cNvSpPr>
            <p:nvPr/>
          </p:nvSpPr>
          <p:spPr bwMode="auto">
            <a:xfrm>
              <a:off x="5362061"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3" name="Freeform 159">
              <a:extLst>
                <a:ext uri="{FF2B5EF4-FFF2-40B4-BE49-F238E27FC236}">
                  <a16:creationId xmlns:a16="http://schemas.microsoft.com/office/drawing/2014/main" id="{4A1E8CEE-24D0-4F49-9E61-706300A87F4B}"/>
                </a:ext>
              </a:extLst>
            </p:cNvPr>
            <p:cNvSpPr>
              <a:spLocks/>
            </p:cNvSpPr>
            <p:nvPr/>
          </p:nvSpPr>
          <p:spPr bwMode="auto">
            <a:xfrm>
              <a:off x="5359328" y="250746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 name="Freeform 160">
              <a:extLst>
                <a:ext uri="{FF2B5EF4-FFF2-40B4-BE49-F238E27FC236}">
                  <a16:creationId xmlns:a16="http://schemas.microsoft.com/office/drawing/2014/main" id="{6DC3C075-3E8D-4107-A2CD-6AC2F0DF64FF}"/>
                </a:ext>
              </a:extLst>
            </p:cNvPr>
            <p:cNvSpPr>
              <a:spLocks/>
            </p:cNvSpPr>
            <p:nvPr/>
          </p:nvSpPr>
          <p:spPr bwMode="auto">
            <a:xfrm>
              <a:off x="5349552"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5" name="Freeform 161">
              <a:extLst>
                <a:ext uri="{FF2B5EF4-FFF2-40B4-BE49-F238E27FC236}">
                  <a16:creationId xmlns:a16="http://schemas.microsoft.com/office/drawing/2014/main" id="{D8E337BB-7342-44F0-9751-913EEBC57308}"/>
                </a:ext>
              </a:extLst>
            </p:cNvPr>
            <p:cNvSpPr>
              <a:spLocks/>
            </p:cNvSpPr>
            <p:nvPr/>
          </p:nvSpPr>
          <p:spPr bwMode="auto">
            <a:xfrm>
              <a:off x="5299036"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6" name="Freeform 162">
              <a:extLst>
                <a:ext uri="{FF2B5EF4-FFF2-40B4-BE49-F238E27FC236}">
                  <a16:creationId xmlns:a16="http://schemas.microsoft.com/office/drawing/2014/main" id="{317D459E-FE3E-4E1A-B715-4A7FE5C90E68}"/>
                </a:ext>
              </a:extLst>
            </p:cNvPr>
            <p:cNvSpPr>
              <a:spLocks/>
            </p:cNvSpPr>
            <p:nvPr/>
          </p:nvSpPr>
          <p:spPr bwMode="auto">
            <a:xfrm>
              <a:off x="5292518"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7" name="Freeform 163">
              <a:extLst>
                <a:ext uri="{FF2B5EF4-FFF2-40B4-BE49-F238E27FC236}">
                  <a16:creationId xmlns:a16="http://schemas.microsoft.com/office/drawing/2014/main" id="{A9400F1F-6F56-47F6-ADD2-46745ED94FAB}"/>
                </a:ext>
              </a:extLst>
            </p:cNvPr>
            <p:cNvSpPr>
              <a:spLocks/>
            </p:cNvSpPr>
            <p:nvPr/>
          </p:nvSpPr>
          <p:spPr bwMode="auto">
            <a:xfrm>
              <a:off x="5281112"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8" name="Freeform 164">
              <a:extLst>
                <a:ext uri="{FF2B5EF4-FFF2-40B4-BE49-F238E27FC236}">
                  <a16:creationId xmlns:a16="http://schemas.microsoft.com/office/drawing/2014/main" id="{2D65EF05-755B-40A2-8D30-7F52626CD97C}"/>
                </a:ext>
              </a:extLst>
            </p:cNvPr>
            <p:cNvSpPr>
              <a:spLocks/>
            </p:cNvSpPr>
            <p:nvPr/>
          </p:nvSpPr>
          <p:spPr bwMode="auto">
            <a:xfrm>
              <a:off x="5274594"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9" name="Freeform 165">
              <a:extLst>
                <a:ext uri="{FF2B5EF4-FFF2-40B4-BE49-F238E27FC236}">
                  <a16:creationId xmlns:a16="http://schemas.microsoft.com/office/drawing/2014/main" id="{A4AB1F06-AC2F-48E4-AC7E-8DB7CF5E0673}"/>
                </a:ext>
              </a:extLst>
            </p:cNvPr>
            <p:cNvSpPr>
              <a:spLocks/>
            </p:cNvSpPr>
            <p:nvPr/>
          </p:nvSpPr>
          <p:spPr bwMode="auto">
            <a:xfrm>
              <a:off x="5253408"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0" name="Freeform 166">
              <a:extLst>
                <a:ext uri="{FF2B5EF4-FFF2-40B4-BE49-F238E27FC236}">
                  <a16:creationId xmlns:a16="http://schemas.microsoft.com/office/drawing/2014/main" id="{1199C322-14ED-4A9C-B01D-06A0CA33C24A}"/>
                </a:ext>
              </a:extLst>
            </p:cNvPr>
            <p:cNvSpPr>
              <a:spLocks/>
            </p:cNvSpPr>
            <p:nvPr/>
          </p:nvSpPr>
          <p:spPr bwMode="auto">
            <a:xfrm>
              <a:off x="5243631"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1" name="Freeform 167">
              <a:extLst>
                <a:ext uri="{FF2B5EF4-FFF2-40B4-BE49-F238E27FC236}">
                  <a16:creationId xmlns:a16="http://schemas.microsoft.com/office/drawing/2014/main" id="{BEB37219-8490-4ADC-868C-08CF07D565E6}"/>
                </a:ext>
              </a:extLst>
            </p:cNvPr>
            <p:cNvSpPr>
              <a:spLocks/>
            </p:cNvSpPr>
            <p:nvPr/>
          </p:nvSpPr>
          <p:spPr bwMode="auto">
            <a:xfrm>
              <a:off x="5219188"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2" name="Freeform 168">
              <a:extLst>
                <a:ext uri="{FF2B5EF4-FFF2-40B4-BE49-F238E27FC236}">
                  <a16:creationId xmlns:a16="http://schemas.microsoft.com/office/drawing/2014/main" id="{5CB1278A-9416-42C0-8088-EAFCF7A9CE1E}"/>
                </a:ext>
              </a:extLst>
            </p:cNvPr>
            <p:cNvSpPr>
              <a:spLocks/>
            </p:cNvSpPr>
            <p:nvPr/>
          </p:nvSpPr>
          <p:spPr bwMode="auto">
            <a:xfrm>
              <a:off x="5212670"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3" name="Freeform 169">
              <a:extLst>
                <a:ext uri="{FF2B5EF4-FFF2-40B4-BE49-F238E27FC236}">
                  <a16:creationId xmlns:a16="http://schemas.microsoft.com/office/drawing/2014/main" id="{5092037F-E5E3-4772-83C7-564AA95BC217}"/>
                </a:ext>
              </a:extLst>
            </p:cNvPr>
            <p:cNvSpPr>
              <a:spLocks/>
            </p:cNvSpPr>
            <p:nvPr/>
          </p:nvSpPr>
          <p:spPr bwMode="auto">
            <a:xfrm>
              <a:off x="5198004" y="2507466"/>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4" name="Freeform 170">
              <a:extLst>
                <a:ext uri="{FF2B5EF4-FFF2-40B4-BE49-F238E27FC236}">
                  <a16:creationId xmlns:a16="http://schemas.microsoft.com/office/drawing/2014/main" id="{BC97773E-51A4-4E6A-A3B9-4CB833617D51}"/>
                </a:ext>
              </a:extLst>
            </p:cNvPr>
            <p:cNvSpPr>
              <a:spLocks/>
            </p:cNvSpPr>
            <p:nvPr/>
          </p:nvSpPr>
          <p:spPr bwMode="auto">
            <a:xfrm>
              <a:off x="5173561"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5" name="Freeform 171">
              <a:extLst>
                <a:ext uri="{FF2B5EF4-FFF2-40B4-BE49-F238E27FC236}">
                  <a16:creationId xmlns:a16="http://schemas.microsoft.com/office/drawing/2014/main" id="{07C9E2A4-DA81-479F-8CA8-BEF40F5D8782}"/>
                </a:ext>
              </a:extLst>
            </p:cNvPr>
            <p:cNvSpPr>
              <a:spLocks/>
            </p:cNvSpPr>
            <p:nvPr/>
          </p:nvSpPr>
          <p:spPr bwMode="auto">
            <a:xfrm>
              <a:off x="5785207" y="251011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6" name="Freeform 172">
              <a:extLst>
                <a:ext uri="{FF2B5EF4-FFF2-40B4-BE49-F238E27FC236}">
                  <a16:creationId xmlns:a16="http://schemas.microsoft.com/office/drawing/2014/main" id="{0ED40D3E-00F9-4F36-826D-1D5BD54EF8F2}"/>
                </a:ext>
              </a:extLst>
            </p:cNvPr>
            <p:cNvSpPr>
              <a:spLocks/>
            </p:cNvSpPr>
            <p:nvPr/>
          </p:nvSpPr>
          <p:spPr bwMode="auto">
            <a:xfrm>
              <a:off x="5775430" y="2510118"/>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7" name="Freeform 173">
              <a:extLst>
                <a:ext uri="{FF2B5EF4-FFF2-40B4-BE49-F238E27FC236}">
                  <a16:creationId xmlns:a16="http://schemas.microsoft.com/office/drawing/2014/main" id="{9EDD3639-B64F-4490-B6DB-BD82C9F8B1F3}"/>
                </a:ext>
              </a:extLst>
            </p:cNvPr>
            <p:cNvSpPr>
              <a:spLocks/>
            </p:cNvSpPr>
            <p:nvPr/>
          </p:nvSpPr>
          <p:spPr bwMode="auto">
            <a:xfrm>
              <a:off x="5772171" y="251011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8" name="Freeform 174">
              <a:extLst>
                <a:ext uri="{FF2B5EF4-FFF2-40B4-BE49-F238E27FC236}">
                  <a16:creationId xmlns:a16="http://schemas.microsoft.com/office/drawing/2014/main" id="{7A30AF68-818C-4DE6-8565-1219104F556E}"/>
                </a:ext>
              </a:extLst>
            </p:cNvPr>
            <p:cNvSpPr>
              <a:spLocks/>
            </p:cNvSpPr>
            <p:nvPr/>
          </p:nvSpPr>
          <p:spPr bwMode="auto">
            <a:xfrm>
              <a:off x="5757504" y="2510118"/>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19" name="Freeform 175">
              <a:extLst>
                <a:ext uri="{FF2B5EF4-FFF2-40B4-BE49-F238E27FC236}">
                  <a16:creationId xmlns:a16="http://schemas.microsoft.com/office/drawing/2014/main" id="{18BC0C03-9AB4-4DB4-8E89-402A129459A4}"/>
                </a:ext>
              </a:extLst>
            </p:cNvPr>
            <p:cNvSpPr>
              <a:spLocks/>
            </p:cNvSpPr>
            <p:nvPr/>
          </p:nvSpPr>
          <p:spPr bwMode="auto">
            <a:xfrm>
              <a:off x="5659705" y="251012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0" name="Freeform 176">
              <a:extLst>
                <a:ext uri="{FF2B5EF4-FFF2-40B4-BE49-F238E27FC236}">
                  <a16:creationId xmlns:a16="http://schemas.microsoft.com/office/drawing/2014/main" id="{6AA1322E-16C9-4819-83D9-252CC785BBB9}"/>
                </a:ext>
              </a:extLst>
            </p:cNvPr>
            <p:cNvSpPr>
              <a:spLocks/>
            </p:cNvSpPr>
            <p:nvPr/>
          </p:nvSpPr>
          <p:spPr bwMode="auto">
            <a:xfrm>
              <a:off x="5737788" y="251012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1" name="Freeform 177">
              <a:extLst>
                <a:ext uri="{FF2B5EF4-FFF2-40B4-BE49-F238E27FC236}">
                  <a16:creationId xmlns:a16="http://schemas.microsoft.com/office/drawing/2014/main" id="{B9348E80-3401-44B9-ABDB-1866B811D727}"/>
                </a:ext>
              </a:extLst>
            </p:cNvPr>
            <p:cNvSpPr>
              <a:spLocks/>
            </p:cNvSpPr>
            <p:nvPr/>
          </p:nvSpPr>
          <p:spPr bwMode="auto">
            <a:xfrm>
              <a:off x="5715046" y="2510118"/>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2" name="Freeform 178">
              <a:extLst>
                <a:ext uri="{FF2B5EF4-FFF2-40B4-BE49-F238E27FC236}">
                  <a16:creationId xmlns:a16="http://schemas.microsoft.com/office/drawing/2014/main" id="{4C6F7BE1-B48D-4B42-9315-DDFAA4CF3F39}"/>
                </a:ext>
              </a:extLst>
            </p:cNvPr>
            <p:cNvSpPr>
              <a:spLocks/>
            </p:cNvSpPr>
            <p:nvPr/>
          </p:nvSpPr>
          <p:spPr bwMode="auto">
            <a:xfrm>
              <a:off x="5658592" y="251012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3" name="Freeform 179">
              <a:extLst>
                <a:ext uri="{FF2B5EF4-FFF2-40B4-BE49-F238E27FC236}">
                  <a16:creationId xmlns:a16="http://schemas.microsoft.com/office/drawing/2014/main" id="{829C5BFD-21D8-4B9F-B3D1-F7BBF119F401}"/>
                </a:ext>
              </a:extLst>
            </p:cNvPr>
            <p:cNvSpPr>
              <a:spLocks/>
            </p:cNvSpPr>
            <p:nvPr/>
          </p:nvSpPr>
          <p:spPr bwMode="auto">
            <a:xfrm>
              <a:off x="5650444" y="2510121"/>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4" name="Freeform 180">
              <a:extLst>
                <a:ext uri="{FF2B5EF4-FFF2-40B4-BE49-F238E27FC236}">
                  <a16:creationId xmlns:a16="http://schemas.microsoft.com/office/drawing/2014/main" id="{71D76B52-AC76-4CA5-84AA-1425F257B176}"/>
                </a:ext>
              </a:extLst>
            </p:cNvPr>
            <p:cNvSpPr>
              <a:spLocks/>
            </p:cNvSpPr>
            <p:nvPr/>
          </p:nvSpPr>
          <p:spPr bwMode="auto">
            <a:xfrm>
              <a:off x="5627631" y="2510121"/>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25" name="Freeform 181">
              <a:extLst>
                <a:ext uri="{FF2B5EF4-FFF2-40B4-BE49-F238E27FC236}">
                  <a16:creationId xmlns:a16="http://schemas.microsoft.com/office/drawing/2014/main" id="{FE29CC86-23B9-4AAA-AA46-AF2767CA295F}"/>
                </a:ext>
              </a:extLst>
            </p:cNvPr>
            <p:cNvSpPr>
              <a:spLocks/>
            </p:cNvSpPr>
            <p:nvPr/>
          </p:nvSpPr>
          <p:spPr bwMode="auto">
            <a:xfrm>
              <a:off x="6131835" y="2506130"/>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79" name="Freeform 236">
              <a:extLst>
                <a:ext uri="{FF2B5EF4-FFF2-40B4-BE49-F238E27FC236}">
                  <a16:creationId xmlns:a16="http://schemas.microsoft.com/office/drawing/2014/main" id="{652899E7-FF97-4526-84CA-F75678AA31B5}"/>
                </a:ext>
              </a:extLst>
            </p:cNvPr>
            <p:cNvSpPr>
              <a:spLocks/>
            </p:cNvSpPr>
            <p:nvPr/>
          </p:nvSpPr>
          <p:spPr bwMode="auto">
            <a:xfrm>
              <a:off x="4652846" y="2436734"/>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0" name="Freeform 237">
              <a:extLst>
                <a:ext uri="{FF2B5EF4-FFF2-40B4-BE49-F238E27FC236}">
                  <a16:creationId xmlns:a16="http://schemas.microsoft.com/office/drawing/2014/main" id="{539B89FB-3E32-495F-B3FF-BB20E8F5D7FA}"/>
                </a:ext>
              </a:extLst>
            </p:cNvPr>
            <p:cNvSpPr>
              <a:spLocks/>
            </p:cNvSpPr>
            <p:nvPr/>
          </p:nvSpPr>
          <p:spPr bwMode="auto">
            <a:xfrm>
              <a:off x="4720886" y="2459870"/>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1" name="Freeform 238">
              <a:extLst>
                <a:ext uri="{FF2B5EF4-FFF2-40B4-BE49-F238E27FC236}">
                  <a16:creationId xmlns:a16="http://schemas.microsoft.com/office/drawing/2014/main" id="{3F6D9FA7-38F1-4007-A6AE-14456D5FE1B1}"/>
                </a:ext>
              </a:extLst>
            </p:cNvPr>
            <p:cNvSpPr>
              <a:spLocks/>
            </p:cNvSpPr>
            <p:nvPr/>
          </p:nvSpPr>
          <p:spPr bwMode="auto">
            <a:xfrm>
              <a:off x="4690986" y="2462393"/>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2" name="Freeform 239">
              <a:extLst>
                <a:ext uri="{FF2B5EF4-FFF2-40B4-BE49-F238E27FC236}">
                  <a16:creationId xmlns:a16="http://schemas.microsoft.com/office/drawing/2014/main" id="{61ED7EEE-B283-48FE-B3BB-29763C60A823}"/>
                </a:ext>
              </a:extLst>
            </p:cNvPr>
            <p:cNvSpPr>
              <a:spLocks/>
            </p:cNvSpPr>
            <p:nvPr/>
          </p:nvSpPr>
          <p:spPr bwMode="auto">
            <a:xfrm>
              <a:off x="4454898" y="2427305"/>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3" name="Freeform 240">
              <a:extLst>
                <a:ext uri="{FF2B5EF4-FFF2-40B4-BE49-F238E27FC236}">
                  <a16:creationId xmlns:a16="http://schemas.microsoft.com/office/drawing/2014/main" id="{B9A04E7E-A3EB-4E28-BF2B-75A584259FA8}"/>
                </a:ext>
              </a:extLst>
            </p:cNvPr>
            <p:cNvSpPr>
              <a:spLocks/>
            </p:cNvSpPr>
            <p:nvPr/>
          </p:nvSpPr>
          <p:spPr bwMode="auto">
            <a:xfrm>
              <a:off x="4430543" y="2404887"/>
              <a:ext cx="45627" cy="43175"/>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4" name="Freeform 241">
              <a:extLst>
                <a:ext uri="{FF2B5EF4-FFF2-40B4-BE49-F238E27FC236}">
                  <a16:creationId xmlns:a16="http://schemas.microsoft.com/office/drawing/2014/main" id="{961656CA-679B-425A-B48F-FF31A38CD096}"/>
                </a:ext>
              </a:extLst>
            </p:cNvPr>
            <p:cNvSpPr>
              <a:spLocks/>
            </p:cNvSpPr>
            <p:nvPr/>
          </p:nvSpPr>
          <p:spPr bwMode="auto">
            <a:xfrm>
              <a:off x="4486809" y="2426682"/>
              <a:ext cx="45627" cy="43175"/>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5" name="Freeform 242">
              <a:extLst>
                <a:ext uri="{FF2B5EF4-FFF2-40B4-BE49-F238E27FC236}">
                  <a16:creationId xmlns:a16="http://schemas.microsoft.com/office/drawing/2014/main" id="{447A7C69-B988-4170-A0C0-385BC0311CAE}"/>
                </a:ext>
              </a:extLst>
            </p:cNvPr>
            <p:cNvSpPr>
              <a:spLocks/>
            </p:cNvSpPr>
            <p:nvPr/>
          </p:nvSpPr>
          <p:spPr bwMode="auto">
            <a:xfrm>
              <a:off x="4391347" y="2398469"/>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6" name="Freeform 243">
              <a:extLst>
                <a:ext uri="{FF2B5EF4-FFF2-40B4-BE49-F238E27FC236}">
                  <a16:creationId xmlns:a16="http://schemas.microsoft.com/office/drawing/2014/main" id="{F9922C82-EF07-44C8-AA38-9F03AD6F91E7}"/>
                </a:ext>
              </a:extLst>
            </p:cNvPr>
            <p:cNvSpPr>
              <a:spLocks/>
            </p:cNvSpPr>
            <p:nvPr/>
          </p:nvSpPr>
          <p:spPr bwMode="auto">
            <a:xfrm>
              <a:off x="4337572" y="238478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7" name="Freeform 244">
              <a:extLst>
                <a:ext uri="{FF2B5EF4-FFF2-40B4-BE49-F238E27FC236}">
                  <a16:creationId xmlns:a16="http://schemas.microsoft.com/office/drawing/2014/main" id="{DFD4CD92-D482-4EE7-96E5-24E6FD88C25A}"/>
                </a:ext>
              </a:extLst>
            </p:cNvPr>
            <p:cNvSpPr>
              <a:spLocks/>
            </p:cNvSpPr>
            <p:nvPr/>
          </p:nvSpPr>
          <p:spPr bwMode="auto">
            <a:xfrm>
              <a:off x="4369275" y="2386511"/>
              <a:ext cx="45627" cy="44663"/>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8" name="Freeform 245">
              <a:extLst>
                <a:ext uri="{FF2B5EF4-FFF2-40B4-BE49-F238E27FC236}">
                  <a16:creationId xmlns:a16="http://schemas.microsoft.com/office/drawing/2014/main" id="{31BFF6F3-706A-4EE2-93E8-F0C8F7201621}"/>
                </a:ext>
              </a:extLst>
            </p:cNvPr>
            <p:cNvSpPr>
              <a:spLocks/>
            </p:cNvSpPr>
            <p:nvPr/>
          </p:nvSpPr>
          <p:spPr bwMode="auto">
            <a:xfrm>
              <a:off x="4309869" y="2375496"/>
              <a:ext cx="45627" cy="44663"/>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89" name="Freeform 246">
              <a:extLst>
                <a:ext uri="{FF2B5EF4-FFF2-40B4-BE49-F238E27FC236}">
                  <a16:creationId xmlns:a16="http://schemas.microsoft.com/office/drawing/2014/main" id="{BD338570-ED59-4851-84C0-8F4B4A2F05F8}"/>
                </a:ext>
              </a:extLst>
            </p:cNvPr>
            <p:cNvSpPr>
              <a:spLocks/>
            </p:cNvSpPr>
            <p:nvPr/>
          </p:nvSpPr>
          <p:spPr bwMode="auto">
            <a:xfrm>
              <a:off x="4277278" y="237492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0" name="Freeform 247">
              <a:extLst>
                <a:ext uri="{FF2B5EF4-FFF2-40B4-BE49-F238E27FC236}">
                  <a16:creationId xmlns:a16="http://schemas.microsoft.com/office/drawing/2014/main" id="{1C3D982C-FF8C-4888-9B12-F617DB740520}"/>
                </a:ext>
              </a:extLst>
            </p:cNvPr>
            <p:cNvSpPr>
              <a:spLocks/>
            </p:cNvSpPr>
            <p:nvPr/>
          </p:nvSpPr>
          <p:spPr bwMode="auto">
            <a:xfrm>
              <a:off x="4246747" y="237182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1" name="Freeform 248">
              <a:extLst>
                <a:ext uri="{FF2B5EF4-FFF2-40B4-BE49-F238E27FC236}">
                  <a16:creationId xmlns:a16="http://schemas.microsoft.com/office/drawing/2014/main" id="{9BFE2775-C598-4BA1-BCD0-D3FB67BB16DD}"/>
                </a:ext>
              </a:extLst>
            </p:cNvPr>
            <p:cNvSpPr>
              <a:spLocks/>
            </p:cNvSpPr>
            <p:nvPr/>
          </p:nvSpPr>
          <p:spPr bwMode="auto">
            <a:xfrm>
              <a:off x="4015975" y="2329522"/>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2" name="Freeform 249">
              <a:extLst>
                <a:ext uri="{FF2B5EF4-FFF2-40B4-BE49-F238E27FC236}">
                  <a16:creationId xmlns:a16="http://schemas.microsoft.com/office/drawing/2014/main" id="{05E1A350-DD9A-4A0A-9C23-5A0EF1426090}"/>
                </a:ext>
              </a:extLst>
            </p:cNvPr>
            <p:cNvSpPr>
              <a:spLocks/>
            </p:cNvSpPr>
            <p:nvPr/>
          </p:nvSpPr>
          <p:spPr bwMode="auto">
            <a:xfrm>
              <a:off x="3998023" y="233308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3" name="Freeform 250">
              <a:extLst>
                <a:ext uri="{FF2B5EF4-FFF2-40B4-BE49-F238E27FC236}">
                  <a16:creationId xmlns:a16="http://schemas.microsoft.com/office/drawing/2014/main" id="{4770F12E-C371-49CF-A649-66D3578BDDF3}"/>
                </a:ext>
              </a:extLst>
            </p:cNvPr>
            <p:cNvSpPr>
              <a:spLocks/>
            </p:cNvSpPr>
            <p:nvPr/>
          </p:nvSpPr>
          <p:spPr bwMode="auto">
            <a:xfrm>
              <a:off x="3956237" y="2331714"/>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4" name="Freeform 251">
              <a:extLst>
                <a:ext uri="{FF2B5EF4-FFF2-40B4-BE49-F238E27FC236}">
                  <a16:creationId xmlns:a16="http://schemas.microsoft.com/office/drawing/2014/main" id="{9BEBAF05-B371-48B9-8A7C-F99D44EB1E57}"/>
                </a:ext>
              </a:extLst>
            </p:cNvPr>
            <p:cNvSpPr>
              <a:spLocks/>
            </p:cNvSpPr>
            <p:nvPr/>
          </p:nvSpPr>
          <p:spPr bwMode="auto">
            <a:xfrm>
              <a:off x="3905298" y="2320175"/>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5" name="Freeform 252">
              <a:extLst>
                <a:ext uri="{FF2B5EF4-FFF2-40B4-BE49-F238E27FC236}">
                  <a16:creationId xmlns:a16="http://schemas.microsoft.com/office/drawing/2014/main" id="{9C91DD8D-CB75-4A5E-AA22-81C3E84B6BE6}"/>
                </a:ext>
              </a:extLst>
            </p:cNvPr>
            <p:cNvSpPr>
              <a:spLocks/>
            </p:cNvSpPr>
            <p:nvPr/>
          </p:nvSpPr>
          <p:spPr bwMode="auto">
            <a:xfrm>
              <a:off x="3931105" y="2327247"/>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6" name="Freeform 253">
              <a:extLst>
                <a:ext uri="{FF2B5EF4-FFF2-40B4-BE49-F238E27FC236}">
                  <a16:creationId xmlns:a16="http://schemas.microsoft.com/office/drawing/2014/main" id="{037DF3CD-928F-43CF-A3E3-C53AAB639D7A}"/>
                </a:ext>
              </a:extLst>
            </p:cNvPr>
            <p:cNvSpPr>
              <a:spLocks/>
            </p:cNvSpPr>
            <p:nvPr/>
          </p:nvSpPr>
          <p:spPr bwMode="auto">
            <a:xfrm>
              <a:off x="3882046" y="2318954"/>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7" name="Freeform 254">
              <a:extLst>
                <a:ext uri="{FF2B5EF4-FFF2-40B4-BE49-F238E27FC236}">
                  <a16:creationId xmlns:a16="http://schemas.microsoft.com/office/drawing/2014/main" id="{53CDB564-3074-44E2-B714-F8B26BACFD45}"/>
                </a:ext>
              </a:extLst>
            </p:cNvPr>
            <p:cNvSpPr>
              <a:spLocks/>
            </p:cNvSpPr>
            <p:nvPr/>
          </p:nvSpPr>
          <p:spPr bwMode="auto">
            <a:xfrm>
              <a:off x="3855192" y="2315459"/>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8" name="Freeform 255">
              <a:extLst>
                <a:ext uri="{FF2B5EF4-FFF2-40B4-BE49-F238E27FC236}">
                  <a16:creationId xmlns:a16="http://schemas.microsoft.com/office/drawing/2014/main" id="{A5BABFC3-01F3-4F8A-A72C-55C43ACF2653}"/>
                </a:ext>
              </a:extLst>
            </p:cNvPr>
            <p:cNvSpPr>
              <a:spLocks/>
            </p:cNvSpPr>
            <p:nvPr/>
          </p:nvSpPr>
          <p:spPr bwMode="auto">
            <a:xfrm>
              <a:off x="3810640" y="2297367"/>
              <a:ext cx="47257" cy="43175"/>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99" name="Freeform 256">
              <a:extLst>
                <a:ext uri="{FF2B5EF4-FFF2-40B4-BE49-F238E27FC236}">
                  <a16:creationId xmlns:a16="http://schemas.microsoft.com/office/drawing/2014/main" id="{763BC937-25BF-4E12-94F1-2D098ECC214D}"/>
                </a:ext>
              </a:extLst>
            </p:cNvPr>
            <p:cNvSpPr>
              <a:spLocks/>
            </p:cNvSpPr>
            <p:nvPr/>
          </p:nvSpPr>
          <p:spPr bwMode="auto">
            <a:xfrm>
              <a:off x="3797589" y="2284072"/>
              <a:ext cx="45627" cy="43175"/>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0" name="Freeform 257">
              <a:extLst>
                <a:ext uri="{FF2B5EF4-FFF2-40B4-BE49-F238E27FC236}">
                  <a16:creationId xmlns:a16="http://schemas.microsoft.com/office/drawing/2014/main" id="{30F1261D-DCA7-414D-9011-4EDDD1BF1ECD}"/>
                </a:ext>
              </a:extLst>
            </p:cNvPr>
            <p:cNvSpPr>
              <a:spLocks/>
            </p:cNvSpPr>
            <p:nvPr/>
          </p:nvSpPr>
          <p:spPr bwMode="auto">
            <a:xfrm>
              <a:off x="3745443" y="2277268"/>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1" name="Freeform 258">
              <a:extLst>
                <a:ext uri="{FF2B5EF4-FFF2-40B4-BE49-F238E27FC236}">
                  <a16:creationId xmlns:a16="http://schemas.microsoft.com/office/drawing/2014/main" id="{3F06B662-BEAB-4267-9244-527310CEC5AF}"/>
                </a:ext>
              </a:extLst>
            </p:cNvPr>
            <p:cNvSpPr>
              <a:spLocks/>
            </p:cNvSpPr>
            <p:nvPr/>
          </p:nvSpPr>
          <p:spPr bwMode="auto">
            <a:xfrm>
              <a:off x="3718007" y="2270672"/>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2" name="Freeform 259">
              <a:extLst>
                <a:ext uri="{FF2B5EF4-FFF2-40B4-BE49-F238E27FC236}">
                  <a16:creationId xmlns:a16="http://schemas.microsoft.com/office/drawing/2014/main" id="{D4A7BAFA-08D8-4806-8315-7CFA6D22ECE3}"/>
                </a:ext>
              </a:extLst>
            </p:cNvPr>
            <p:cNvSpPr>
              <a:spLocks/>
            </p:cNvSpPr>
            <p:nvPr/>
          </p:nvSpPr>
          <p:spPr bwMode="auto">
            <a:xfrm>
              <a:off x="2754434" y="2148782"/>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3" name="Freeform 260">
              <a:extLst>
                <a:ext uri="{FF2B5EF4-FFF2-40B4-BE49-F238E27FC236}">
                  <a16:creationId xmlns:a16="http://schemas.microsoft.com/office/drawing/2014/main" id="{FFFB4A66-4255-4716-A910-43132D297985}"/>
                </a:ext>
              </a:extLst>
            </p:cNvPr>
            <p:cNvSpPr>
              <a:spLocks/>
            </p:cNvSpPr>
            <p:nvPr/>
          </p:nvSpPr>
          <p:spPr bwMode="auto">
            <a:xfrm>
              <a:off x="3370630" y="221764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4" name="Freeform 261">
              <a:extLst>
                <a:ext uri="{FF2B5EF4-FFF2-40B4-BE49-F238E27FC236}">
                  <a16:creationId xmlns:a16="http://schemas.microsoft.com/office/drawing/2014/main" id="{1F1995EF-EA86-42A0-AA5B-8C157F314D3E}"/>
                </a:ext>
              </a:extLst>
            </p:cNvPr>
            <p:cNvSpPr>
              <a:spLocks/>
            </p:cNvSpPr>
            <p:nvPr/>
          </p:nvSpPr>
          <p:spPr bwMode="auto">
            <a:xfrm>
              <a:off x="3275798" y="2205900"/>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5" name="Freeform 262">
              <a:extLst>
                <a:ext uri="{FF2B5EF4-FFF2-40B4-BE49-F238E27FC236}">
                  <a16:creationId xmlns:a16="http://schemas.microsoft.com/office/drawing/2014/main" id="{C2F47AFC-F6CC-4FE7-A052-3430F16AABAD}"/>
                </a:ext>
              </a:extLst>
            </p:cNvPr>
            <p:cNvSpPr>
              <a:spLocks/>
            </p:cNvSpPr>
            <p:nvPr/>
          </p:nvSpPr>
          <p:spPr bwMode="auto">
            <a:xfrm>
              <a:off x="3050920" y="218120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6" name="Freeform 263">
              <a:extLst>
                <a:ext uri="{FF2B5EF4-FFF2-40B4-BE49-F238E27FC236}">
                  <a16:creationId xmlns:a16="http://schemas.microsoft.com/office/drawing/2014/main" id="{BD315C67-CF26-47A5-9F40-55E90559BC36}"/>
                </a:ext>
              </a:extLst>
            </p:cNvPr>
            <p:cNvSpPr>
              <a:spLocks/>
            </p:cNvSpPr>
            <p:nvPr/>
          </p:nvSpPr>
          <p:spPr bwMode="auto">
            <a:xfrm>
              <a:off x="2699871" y="2151714"/>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7" name="Freeform 264">
              <a:extLst>
                <a:ext uri="{FF2B5EF4-FFF2-40B4-BE49-F238E27FC236}">
                  <a16:creationId xmlns:a16="http://schemas.microsoft.com/office/drawing/2014/main" id="{A0301204-DEB1-49A2-A7BC-FC995927E583}"/>
                </a:ext>
              </a:extLst>
            </p:cNvPr>
            <p:cNvSpPr>
              <a:spLocks/>
            </p:cNvSpPr>
            <p:nvPr/>
          </p:nvSpPr>
          <p:spPr bwMode="auto">
            <a:xfrm>
              <a:off x="1982018" y="2002527"/>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8" name="Freeform 265">
              <a:extLst>
                <a:ext uri="{FF2B5EF4-FFF2-40B4-BE49-F238E27FC236}">
                  <a16:creationId xmlns:a16="http://schemas.microsoft.com/office/drawing/2014/main" id="{800A7002-3C29-4E9F-98C7-5E37EB693354}"/>
                </a:ext>
              </a:extLst>
            </p:cNvPr>
            <p:cNvSpPr>
              <a:spLocks/>
            </p:cNvSpPr>
            <p:nvPr/>
          </p:nvSpPr>
          <p:spPr bwMode="auto">
            <a:xfrm>
              <a:off x="2226200" y="2044214"/>
              <a:ext cx="45627" cy="43175"/>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9" name="Freeform 266">
              <a:extLst>
                <a:ext uri="{FF2B5EF4-FFF2-40B4-BE49-F238E27FC236}">
                  <a16:creationId xmlns:a16="http://schemas.microsoft.com/office/drawing/2014/main" id="{073F0668-BC73-4B7B-961F-1A20ED2C886F}"/>
                </a:ext>
              </a:extLst>
            </p:cNvPr>
            <p:cNvSpPr>
              <a:spLocks/>
            </p:cNvSpPr>
            <p:nvPr/>
          </p:nvSpPr>
          <p:spPr bwMode="auto">
            <a:xfrm>
              <a:off x="1911910" y="1987034"/>
              <a:ext cx="47257" cy="43175"/>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10" name="Freeform 267">
              <a:extLst>
                <a:ext uri="{FF2B5EF4-FFF2-40B4-BE49-F238E27FC236}">
                  <a16:creationId xmlns:a16="http://schemas.microsoft.com/office/drawing/2014/main" id="{6F5B31AD-4D7D-4725-8112-8079CBF059D7}"/>
                </a:ext>
              </a:extLst>
            </p:cNvPr>
            <p:cNvSpPr>
              <a:spLocks/>
            </p:cNvSpPr>
            <p:nvPr/>
          </p:nvSpPr>
          <p:spPr bwMode="auto">
            <a:xfrm>
              <a:off x="1428356" y="186030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11" name="Freeform 268">
              <a:extLst>
                <a:ext uri="{FF2B5EF4-FFF2-40B4-BE49-F238E27FC236}">
                  <a16:creationId xmlns:a16="http://schemas.microsoft.com/office/drawing/2014/main" id="{24420B53-79E8-42EC-AC97-4CF6490A461A}"/>
                </a:ext>
              </a:extLst>
            </p:cNvPr>
            <p:cNvSpPr>
              <a:spLocks/>
            </p:cNvSpPr>
            <p:nvPr/>
          </p:nvSpPr>
          <p:spPr bwMode="auto">
            <a:xfrm>
              <a:off x="1840978" y="1971348"/>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12" name="Freeform 269">
              <a:extLst>
                <a:ext uri="{FF2B5EF4-FFF2-40B4-BE49-F238E27FC236}">
                  <a16:creationId xmlns:a16="http://schemas.microsoft.com/office/drawing/2014/main" id="{4776EA8E-CC5C-4948-9378-4DBC1EC6A9E7}"/>
                </a:ext>
              </a:extLst>
            </p:cNvPr>
            <p:cNvSpPr>
              <a:spLocks/>
            </p:cNvSpPr>
            <p:nvPr/>
          </p:nvSpPr>
          <p:spPr bwMode="auto">
            <a:xfrm>
              <a:off x="3214810" y="2205233"/>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13" name="Freeform 270">
              <a:extLst>
                <a:ext uri="{FF2B5EF4-FFF2-40B4-BE49-F238E27FC236}">
                  <a16:creationId xmlns:a16="http://schemas.microsoft.com/office/drawing/2014/main" id="{AD47C846-60A2-4480-9062-DE486B1B4FC2}"/>
                </a:ext>
              </a:extLst>
            </p:cNvPr>
            <p:cNvSpPr>
              <a:spLocks/>
            </p:cNvSpPr>
            <p:nvPr/>
          </p:nvSpPr>
          <p:spPr bwMode="auto">
            <a:xfrm>
              <a:off x="3506698" y="2231800"/>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17" name="Freeform 274">
              <a:extLst>
                <a:ext uri="{FF2B5EF4-FFF2-40B4-BE49-F238E27FC236}">
                  <a16:creationId xmlns:a16="http://schemas.microsoft.com/office/drawing/2014/main" id="{BB25DEBB-C1A4-4375-81BE-BB2A33F8B8F5}"/>
                </a:ext>
              </a:extLst>
            </p:cNvPr>
            <p:cNvSpPr>
              <a:spLocks/>
            </p:cNvSpPr>
            <p:nvPr/>
          </p:nvSpPr>
          <p:spPr bwMode="auto">
            <a:xfrm>
              <a:off x="5637414" y="251011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18" name="Freeform 275">
              <a:extLst>
                <a:ext uri="{FF2B5EF4-FFF2-40B4-BE49-F238E27FC236}">
                  <a16:creationId xmlns:a16="http://schemas.microsoft.com/office/drawing/2014/main" id="{05F70E6B-1A02-4EF5-B287-CCC334B88F84}"/>
                </a:ext>
              </a:extLst>
            </p:cNvPr>
            <p:cNvSpPr>
              <a:spLocks/>
            </p:cNvSpPr>
            <p:nvPr/>
          </p:nvSpPr>
          <p:spPr bwMode="auto">
            <a:xfrm>
              <a:off x="5343024"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19" name="Freeform 276">
              <a:extLst>
                <a:ext uri="{FF2B5EF4-FFF2-40B4-BE49-F238E27FC236}">
                  <a16:creationId xmlns:a16="http://schemas.microsoft.com/office/drawing/2014/main" id="{19AA060D-00F4-4DCE-B924-DD1F76E657C0}"/>
                </a:ext>
              </a:extLst>
            </p:cNvPr>
            <p:cNvSpPr>
              <a:spLocks/>
            </p:cNvSpPr>
            <p:nvPr/>
          </p:nvSpPr>
          <p:spPr bwMode="auto">
            <a:xfrm>
              <a:off x="5320201" y="2507468"/>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20" name="TextBox 319">
              <a:extLst>
                <a:ext uri="{FF2B5EF4-FFF2-40B4-BE49-F238E27FC236}">
                  <a16:creationId xmlns:a16="http://schemas.microsoft.com/office/drawing/2014/main" id="{B8EE2FB7-94D9-4472-A4B7-6C6D707ECB32}"/>
                </a:ext>
              </a:extLst>
            </p:cNvPr>
            <p:cNvSpPr txBox="1"/>
            <p:nvPr/>
          </p:nvSpPr>
          <p:spPr>
            <a:xfrm>
              <a:off x="1208794" y="1768988"/>
              <a:ext cx="156190" cy="181506"/>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grpSp>
          <p:nvGrpSpPr>
            <p:cNvPr id="325" name="Group 324">
              <a:extLst>
                <a:ext uri="{FF2B5EF4-FFF2-40B4-BE49-F238E27FC236}">
                  <a16:creationId xmlns:a16="http://schemas.microsoft.com/office/drawing/2014/main" id="{D0FB9755-EEF3-4C73-B90A-0CE130EAB7B3}"/>
                </a:ext>
              </a:extLst>
            </p:cNvPr>
            <p:cNvGrpSpPr/>
            <p:nvPr/>
          </p:nvGrpSpPr>
          <p:grpSpPr>
            <a:xfrm>
              <a:off x="4953232" y="4027473"/>
              <a:ext cx="1402113" cy="61941"/>
              <a:chOff x="1434397" y="4015268"/>
              <a:chExt cx="1818040" cy="63615"/>
            </a:xfrm>
          </p:grpSpPr>
          <p:cxnSp>
            <p:nvCxnSpPr>
              <p:cNvPr id="326" name="Straight Connector 325">
                <a:extLst>
                  <a:ext uri="{FF2B5EF4-FFF2-40B4-BE49-F238E27FC236}">
                    <a16:creationId xmlns:a16="http://schemas.microsoft.com/office/drawing/2014/main" id="{CB8A0D61-0438-4FB3-B122-51BE874D118F}"/>
                  </a:ext>
                </a:extLst>
              </p:cNvPr>
              <p:cNvCxnSpPr/>
              <p:nvPr/>
            </p:nvCxnSpPr>
            <p:spPr bwMode="auto">
              <a:xfrm flipV="1">
                <a:off x="1434397"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Straight Connector 326">
                <a:extLst>
                  <a:ext uri="{FF2B5EF4-FFF2-40B4-BE49-F238E27FC236}">
                    <a16:creationId xmlns:a16="http://schemas.microsoft.com/office/drawing/2014/main" id="{279C561D-3CB4-42CF-A5B5-ED1403AED466}"/>
                  </a:ext>
                </a:extLst>
              </p:cNvPr>
              <p:cNvCxnSpPr/>
              <p:nvPr/>
            </p:nvCxnSpPr>
            <p:spPr bwMode="auto">
              <a:xfrm flipV="1">
                <a:off x="1888907"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8" name="Straight Connector 327">
                <a:extLst>
                  <a:ext uri="{FF2B5EF4-FFF2-40B4-BE49-F238E27FC236}">
                    <a16:creationId xmlns:a16="http://schemas.microsoft.com/office/drawing/2014/main" id="{63E60320-BA54-4C5C-B766-A0010C6F3F92}"/>
                  </a:ext>
                </a:extLst>
              </p:cNvPr>
              <p:cNvCxnSpPr/>
              <p:nvPr/>
            </p:nvCxnSpPr>
            <p:spPr bwMode="auto">
              <a:xfrm flipV="1">
                <a:off x="2343418"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Straight Connector 328">
                <a:extLst>
                  <a:ext uri="{FF2B5EF4-FFF2-40B4-BE49-F238E27FC236}">
                    <a16:creationId xmlns:a16="http://schemas.microsoft.com/office/drawing/2014/main" id="{58A9F599-DF76-4E2F-9C64-DCD41ECFF020}"/>
                  </a:ext>
                </a:extLst>
              </p:cNvPr>
              <p:cNvCxnSpPr/>
              <p:nvPr/>
            </p:nvCxnSpPr>
            <p:spPr bwMode="auto">
              <a:xfrm flipV="1">
                <a:off x="2797926"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0" name="Straight Connector 329">
                <a:extLst>
                  <a:ext uri="{FF2B5EF4-FFF2-40B4-BE49-F238E27FC236}">
                    <a16:creationId xmlns:a16="http://schemas.microsoft.com/office/drawing/2014/main" id="{E168B187-BADD-4818-878A-16982E77F92F}"/>
                  </a:ext>
                </a:extLst>
              </p:cNvPr>
              <p:cNvCxnSpPr/>
              <p:nvPr/>
            </p:nvCxnSpPr>
            <p:spPr bwMode="auto">
              <a:xfrm flipV="1">
                <a:off x="3252437" y="4015268"/>
                <a:ext cx="0" cy="63615"/>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6" name="TextBox 335">
              <a:extLst>
                <a:ext uri="{FF2B5EF4-FFF2-40B4-BE49-F238E27FC236}">
                  <a16:creationId xmlns:a16="http://schemas.microsoft.com/office/drawing/2014/main" id="{F6F023BC-F8CA-430F-BE7A-2DFD947EA601}"/>
                </a:ext>
              </a:extLst>
            </p:cNvPr>
            <p:cNvSpPr txBox="1"/>
            <p:nvPr/>
          </p:nvSpPr>
          <p:spPr>
            <a:xfrm>
              <a:off x="4849370" y="4062728"/>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337" name="TextBox 336">
              <a:extLst>
                <a:ext uri="{FF2B5EF4-FFF2-40B4-BE49-F238E27FC236}">
                  <a16:creationId xmlns:a16="http://schemas.microsoft.com/office/drawing/2014/main" id="{7A21E0F0-844F-4B58-AD53-75C29F9C2DB8}"/>
                </a:ext>
              </a:extLst>
            </p:cNvPr>
            <p:cNvSpPr txBox="1"/>
            <p:nvPr/>
          </p:nvSpPr>
          <p:spPr>
            <a:xfrm>
              <a:off x="5174960" y="4062728"/>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33</a:t>
              </a:r>
            </a:p>
          </p:txBody>
        </p:sp>
        <p:sp>
          <p:nvSpPr>
            <p:cNvPr id="338" name="TextBox 337">
              <a:extLst>
                <a:ext uri="{FF2B5EF4-FFF2-40B4-BE49-F238E27FC236}">
                  <a16:creationId xmlns:a16="http://schemas.microsoft.com/office/drawing/2014/main" id="{0A47B77C-ECC5-4D83-A8F6-3117B3B88830}"/>
                </a:ext>
              </a:extLst>
            </p:cNvPr>
            <p:cNvSpPr txBox="1"/>
            <p:nvPr/>
          </p:nvSpPr>
          <p:spPr>
            <a:xfrm>
              <a:off x="6240724" y="4062728"/>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339" name="TextBox 338">
              <a:extLst>
                <a:ext uri="{FF2B5EF4-FFF2-40B4-BE49-F238E27FC236}">
                  <a16:creationId xmlns:a16="http://schemas.microsoft.com/office/drawing/2014/main" id="{5C9EFFF4-CDED-41BB-96B4-181E4E29801F}"/>
                </a:ext>
              </a:extLst>
            </p:cNvPr>
            <p:cNvSpPr txBox="1"/>
            <p:nvPr/>
          </p:nvSpPr>
          <p:spPr>
            <a:xfrm>
              <a:off x="5537344" y="4062728"/>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340" name="TextBox 339">
              <a:extLst>
                <a:ext uri="{FF2B5EF4-FFF2-40B4-BE49-F238E27FC236}">
                  <a16:creationId xmlns:a16="http://schemas.microsoft.com/office/drawing/2014/main" id="{FCCE4695-02C0-4ABA-BACC-1937DDE585B5}"/>
                </a:ext>
              </a:extLst>
            </p:cNvPr>
            <p:cNvSpPr txBox="1"/>
            <p:nvPr/>
          </p:nvSpPr>
          <p:spPr>
            <a:xfrm>
              <a:off x="5885627" y="4062728"/>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39</a:t>
              </a:r>
            </a:p>
          </p:txBody>
        </p:sp>
        <p:sp>
          <p:nvSpPr>
            <p:cNvPr id="341" name="TextBox 340">
              <a:extLst>
                <a:ext uri="{FF2B5EF4-FFF2-40B4-BE49-F238E27FC236}">
                  <a16:creationId xmlns:a16="http://schemas.microsoft.com/office/drawing/2014/main" id="{7970C2A5-6ACF-45EC-98CA-50C8C7263266}"/>
                </a:ext>
              </a:extLst>
            </p:cNvPr>
            <p:cNvSpPr txBox="1"/>
            <p:nvPr/>
          </p:nvSpPr>
          <p:spPr>
            <a:xfrm>
              <a:off x="4860308" y="4559231"/>
              <a:ext cx="182742"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42" name="TextBox 341">
              <a:extLst>
                <a:ext uri="{FF2B5EF4-FFF2-40B4-BE49-F238E27FC236}">
                  <a16:creationId xmlns:a16="http://schemas.microsoft.com/office/drawing/2014/main" id="{B84D2819-3C03-4231-9A9A-9725FE139E97}"/>
                </a:ext>
              </a:extLst>
            </p:cNvPr>
            <p:cNvSpPr txBox="1"/>
            <p:nvPr/>
          </p:nvSpPr>
          <p:spPr>
            <a:xfrm>
              <a:off x="5221410" y="4559231"/>
              <a:ext cx="182742"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35</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43" name="TextBox 342">
              <a:extLst>
                <a:ext uri="{FF2B5EF4-FFF2-40B4-BE49-F238E27FC236}">
                  <a16:creationId xmlns:a16="http://schemas.microsoft.com/office/drawing/2014/main" id="{349F9910-989F-4F46-8DED-7A7085806624}"/>
                </a:ext>
              </a:extLst>
            </p:cNvPr>
            <p:cNvSpPr txBox="1"/>
            <p:nvPr/>
          </p:nvSpPr>
          <p:spPr>
            <a:xfrm>
              <a:off x="5562918" y="4559231"/>
              <a:ext cx="182742"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45" name="TextBox 344">
              <a:extLst>
                <a:ext uri="{FF2B5EF4-FFF2-40B4-BE49-F238E27FC236}">
                  <a16:creationId xmlns:a16="http://schemas.microsoft.com/office/drawing/2014/main" id="{DC7EA58B-8850-4D10-AD99-6E739DE0A9F0}"/>
                </a:ext>
              </a:extLst>
            </p:cNvPr>
            <p:cNvSpPr txBox="1"/>
            <p:nvPr/>
          </p:nvSpPr>
          <p:spPr>
            <a:xfrm>
              <a:off x="6316487" y="4559231"/>
              <a:ext cx="91372"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46" name="TextBox 345">
              <a:extLst>
                <a:ext uri="{FF2B5EF4-FFF2-40B4-BE49-F238E27FC236}">
                  <a16:creationId xmlns:a16="http://schemas.microsoft.com/office/drawing/2014/main" id="{315047AC-365C-454C-A6CF-135C5A1DC11B}"/>
                </a:ext>
              </a:extLst>
            </p:cNvPr>
            <p:cNvSpPr txBox="1"/>
            <p:nvPr/>
          </p:nvSpPr>
          <p:spPr>
            <a:xfrm>
              <a:off x="5944307" y="4559231"/>
              <a:ext cx="91372" cy="430887"/>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47" name="TextBox 346">
              <a:extLst>
                <a:ext uri="{FF2B5EF4-FFF2-40B4-BE49-F238E27FC236}">
                  <a16:creationId xmlns:a16="http://schemas.microsoft.com/office/drawing/2014/main" id="{91E2D1A4-9C61-4A48-99B1-D02B53CEA8A7}"/>
                </a:ext>
              </a:extLst>
            </p:cNvPr>
            <p:cNvSpPr txBox="1"/>
            <p:nvPr/>
          </p:nvSpPr>
          <p:spPr>
            <a:xfrm>
              <a:off x="4626131" y="1883989"/>
              <a:ext cx="653024" cy="246221"/>
            </a:xfrm>
            <a:prstGeom prst="rect">
              <a:avLst/>
            </a:prstGeom>
            <a:noFill/>
            <a:ln>
              <a:noFill/>
            </a:ln>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 mos</a:t>
              </a:r>
            </a:p>
          </p:txBody>
        </p:sp>
        <p:sp>
          <p:nvSpPr>
            <p:cNvPr id="331" name="Freeform 248">
              <a:extLst>
                <a:ext uri="{FF2B5EF4-FFF2-40B4-BE49-F238E27FC236}">
                  <a16:creationId xmlns:a16="http://schemas.microsoft.com/office/drawing/2014/main" id="{AAB1ACEE-9D29-49A6-8820-C1F83243EA0C}"/>
                </a:ext>
              </a:extLst>
            </p:cNvPr>
            <p:cNvSpPr>
              <a:spLocks/>
            </p:cNvSpPr>
            <p:nvPr/>
          </p:nvSpPr>
          <p:spPr bwMode="auto">
            <a:xfrm>
              <a:off x="4217683" y="237182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32" name="Freeform 249">
              <a:extLst>
                <a:ext uri="{FF2B5EF4-FFF2-40B4-BE49-F238E27FC236}">
                  <a16:creationId xmlns:a16="http://schemas.microsoft.com/office/drawing/2014/main" id="{55D3C9D2-AEDF-43CC-8009-FE65B7955831}"/>
                </a:ext>
              </a:extLst>
            </p:cNvPr>
            <p:cNvSpPr>
              <a:spLocks/>
            </p:cNvSpPr>
            <p:nvPr/>
          </p:nvSpPr>
          <p:spPr bwMode="auto">
            <a:xfrm>
              <a:off x="4186694" y="2364214"/>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33" name="Freeform 250">
              <a:extLst>
                <a:ext uri="{FF2B5EF4-FFF2-40B4-BE49-F238E27FC236}">
                  <a16:creationId xmlns:a16="http://schemas.microsoft.com/office/drawing/2014/main" id="{7273EAA5-A503-44C0-A04C-456D0793F773}"/>
                </a:ext>
              </a:extLst>
            </p:cNvPr>
            <p:cNvSpPr>
              <a:spLocks/>
            </p:cNvSpPr>
            <p:nvPr/>
          </p:nvSpPr>
          <p:spPr bwMode="auto">
            <a:xfrm>
              <a:off x="4139507" y="2349091"/>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34" name="Freeform 251">
              <a:extLst>
                <a:ext uri="{FF2B5EF4-FFF2-40B4-BE49-F238E27FC236}">
                  <a16:creationId xmlns:a16="http://schemas.microsoft.com/office/drawing/2014/main" id="{021970AD-C7FB-4435-A0FF-16355482B3D0}"/>
                </a:ext>
              </a:extLst>
            </p:cNvPr>
            <p:cNvSpPr>
              <a:spLocks/>
            </p:cNvSpPr>
            <p:nvPr/>
          </p:nvSpPr>
          <p:spPr bwMode="auto">
            <a:xfrm>
              <a:off x="4088568" y="2337552"/>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35" name="Freeform 252">
              <a:extLst>
                <a:ext uri="{FF2B5EF4-FFF2-40B4-BE49-F238E27FC236}">
                  <a16:creationId xmlns:a16="http://schemas.microsoft.com/office/drawing/2014/main" id="{6033578F-3BCD-45F3-965B-BF815DEE27C2}"/>
                </a:ext>
              </a:extLst>
            </p:cNvPr>
            <p:cNvSpPr>
              <a:spLocks/>
            </p:cNvSpPr>
            <p:nvPr/>
          </p:nvSpPr>
          <p:spPr bwMode="auto">
            <a:xfrm>
              <a:off x="4114375" y="2344624"/>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44" name="Freeform 253">
              <a:extLst>
                <a:ext uri="{FF2B5EF4-FFF2-40B4-BE49-F238E27FC236}">
                  <a16:creationId xmlns:a16="http://schemas.microsoft.com/office/drawing/2014/main" id="{E55663F5-9CEF-4A79-975F-D6A20D49A0DA}"/>
                </a:ext>
              </a:extLst>
            </p:cNvPr>
            <p:cNvSpPr>
              <a:spLocks/>
            </p:cNvSpPr>
            <p:nvPr/>
          </p:nvSpPr>
          <p:spPr bwMode="auto">
            <a:xfrm>
              <a:off x="4065316" y="233633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49" name="Freeform 254">
              <a:extLst>
                <a:ext uri="{FF2B5EF4-FFF2-40B4-BE49-F238E27FC236}">
                  <a16:creationId xmlns:a16="http://schemas.microsoft.com/office/drawing/2014/main" id="{A750167F-0920-4C8F-9985-F6C145FD6F5C}"/>
                </a:ext>
              </a:extLst>
            </p:cNvPr>
            <p:cNvSpPr>
              <a:spLocks/>
            </p:cNvSpPr>
            <p:nvPr/>
          </p:nvSpPr>
          <p:spPr bwMode="auto">
            <a:xfrm>
              <a:off x="4038462" y="233283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0" name="Freeform 243">
              <a:extLst>
                <a:ext uri="{FF2B5EF4-FFF2-40B4-BE49-F238E27FC236}">
                  <a16:creationId xmlns:a16="http://schemas.microsoft.com/office/drawing/2014/main" id="{02997738-70EA-4761-8236-560B2C158098}"/>
                </a:ext>
              </a:extLst>
            </p:cNvPr>
            <p:cNvSpPr>
              <a:spLocks/>
            </p:cNvSpPr>
            <p:nvPr/>
          </p:nvSpPr>
          <p:spPr bwMode="auto">
            <a:xfrm>
              <a:off x="4634004" y="2443279"/>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1" name="Freeform 244">
              <a:extLst>
                <a:ext uri="{FF2B5EF4-FFF2-40B4-BE49-F238E27FC236}">
                  <a16:creationId xmlns:a16="http://schemas.microsoft.com/office/drawing/2014/main" id="{181CCCE1-A0A9-4427-A64D-9E2B9EB50428}"/>
                </a:ext>
              </a:extLst>
            </p:cNvPr>
            <p:cNvSpPr>
              <a:spLocks/>
            </p:cNvSpPr>
            <p:nvPr/>
          </p:nvSpPr>
          <p:spPr bwMode="auto">
            <a:xfrm>
              <a:off x="4667334" y="2453794"/>
              <a:ext cx="45627" cy="44663"/>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2" name="Freeform 245">
              <a:extLst>
                <a:ext uri="{FF2B5EF4-FFF2-40B4-BE49-F238E27FC236}">
                  <a16:creationId xmlns:a16="http://schemas.microsoft.com/office/drawing/2014/main" id="{4F1BE4F0-EBE8-44B8-9CB4-EBAA7183F9D7}"/>
                </a:ext>
              </a:extLst>
            </p:cNvPr>
            <p:cNvSpPr>
              <a:spLocks/>
            </p:cNvSpPr>
            <p:nvPr/>
          </p:nvSpPr>
          <p:spPr bwMode="auto">
            <a:xfrm>
              <a:off x="4608111" y="2431463"/>
              <a:ext cx="45627" cy="44663"/>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3" name="Freeform 246">
              <a:extLst>
                <a:ext uri="{FF2B5EF4-FFF2-40B4-BE49-F238E27FC236}">
                  <a16:creationId xmlns:a16="http://schemas.microsoft.com/office/drawing/2014/main" id="{1846781A-1C99-4F76-9522-2ACFEF8DA288}"/>
                </a:ext>
              </a:extLst>
            </p:cNvPr>
            <p:cNvSpPr>
              <a:spLocks/>
            </p:cNvSpPr>
            <p:nvPr/>
          </p:nvSpPr>
          <p:spPr bwMode="auto">
            <a:xfrm>
              <a:off x="4575520" y="2430893"/>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4" name="Freeform 247">
              <a:extLst>
                <a:ext uri="{FF2B5EF4-FFF2-40B4-BE49-F238E27FC236}">
                  <a16:creationId xmlns:a16="http://schemas.microsoft.com/office/drawing/2014/main" id="{CC245EE3-8926-49BE-A463-4D67F493E644}"/>
                </a:ext>
              </a:extLst>
            </p:cNvPr>
            <p:cNvSpPr>
              <a:spLocks/>
            </p:cNvSpPr>
            <p:nvPr/>
          </p:nvSpPr>
          <p:spPr bwMode="auto">
            <a:xfrm>
              <a:off x="4544989" y="2427793"/>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5" name="Freeform 248">
              <a:extLst>
                <a:ext uri="{FF2B5EF4-FFF2-40B4-BE49-F238E27FC236}">
                  <a16:creationId xmlns:a16="http://schemas.microsoft.com/office/drawing/2014/main" id="{F29B4058-6917-4F40-8F85-8A1017325D57}"/>
                </a:ext>
              </a:extLst>
            </p:cNvPr>
            <p:cNvSpPr>
              <a:spLocks/>
            </p:cNvSpPr>
            <p:nvPr/>
          </p:nvSpPr>
          <p:spPr bwMode="auto">
            <a:xfrm>
              <a:off x="4515925" y="2427793"/>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7" name="Freeform 149">
              <a:extLst>
                <a:ext uri="{FF2B5EF4-FFF2-40B4-BE49-F238E27FC236}">
                  <a16:creationId xmlns:a16="http://schemas.microsoft.com/office/drawing/2014/main" id="{840D7246-0E11-4DF8-B01C-824A8674607B}"/>
                </a:ext>
              </a:extLst>
            </p:cNvPr>
            <p:cNvSpPr>
              <a:spLocks/>
            </p:cNvSpPr>
            <p:nvPr/>
          </p:nvSpPr>
          <p:spPr bwMode="auto">
            <a:xfrm>
              <a:off x="5148447" y="2508650"/>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8" name="Freeform 150">
              <a:extLst>
                <a:ext uri="{FF2B5EF4-FFF2-40B4-BE49-F238E27FC236}">
                  <a16:creationId xmlns:a16="http://schemas.microsoft.com/office/drawing/2014/main" id="{5ECE9DEF-BE90-41B0-A1FF-0FE1AFD0AF8C}"/>
                </a:ext>
              </a:extLst>
            </p:cNvPr>
            <p:cNvSpPr>
              <a:spLocks/>
            </p:cNvSpPr>
            <p:nvPr/>
          </p:nvSpPr>
          <p:spPr bwMode="auto">
            <a:xfrm>
              <a:off x="5107707" y="2508650"/>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59" name="Freeform 151">
              <a:extLst>
                <a:ext uri="{FF2B5EF4-FFF2-40B4-BE49-F238E27FC236}">
                  <a16:creationId xmlns:a16="http://schemas.microsoft.com/office/drawing/2014/main" id="{D20AE185-24D9-42C4-85DF-25139C375537}"/>
                </a:ext>
              </a:extLst>
            </p:cNvPr>
            <p:cNvSpPr>
              <a:spLocks/>
            </p:cNvSpPr>
            <p:nvPr/>
          </p:nvSpPr>
          <p:spPr bwMode="auto">
            <a:xfrm>
              <a:off x="5084894" y="2508650"/>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0" name="Freeform 152">
              <a:extLst>
                <a:ext uri="{FF2B5EF4-FFF2-40B4-BE49-F238E27FC236}">
                  <a16:creationId xmlns:a16="http://schemas.microsoft.com/office/drawing/2014/main" id="{DE66B39B-423D-4DC2-B54B-8424A524860D}"/>
                </a:ext>
              </a:extLst>
            </p:cNvPr>
            <p:cNvSpPr>
              <a:spLocks/>
            </p:cNvSpPr>
            <p:nvPr/>
          </p:nvSpPr>
          <p:spPr bwMode="auto">
            <a:xfrm>
              <a:off x="5049043" y="2508650"/>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1" name="Freeform 153">
              <a:extLst>
                <a:ext uri="{FF2B5EF4-FFF2-40B4-BE49-F238E27FC236}">
                  <a16:creationId xmlns:a16="http://schemas.microsoft.com/office/drawing/2014/main" id="{2ABB0755-25D0-4B00-9C80-063BF46A40A8}"/>
                </a:ext>
              </a:extLst>
            </p:cNvPr>
            <p:cNvSpPr>
              <a:spLocks/>
            </p:cNvSpPr>
            <p:nvPr/>
          </p:nvSpPr>
          <p:spPr bwMode="auto">
            <a:xfrm>
              <a:off x="5082851" y="2483748"/>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2" name="Freeform 154">
              <a:extLst>
                <a:ext uri="{FF2B5EF4-FFF2-40B4-BE49-F238E27FC236}">
                  <a16:creationId xmlns:a16="http://schemas.microsoft.com/office/drawing/2014/main" id="{BF29B619-52FE-4716-9EB0-935BB0D1BE66}"/>
                </a:ext>
              </a:extLst>
            </p:cNvPr>
            <p:cNvSpPr>
              <a:spLocks/>
            </p:cNvSpPr>
            <p:nvPr/>
          </p:nvSpPr>
          <p:spPr bwMode="auto">
            <a:xfrm>
              <a:off x="5063296" y="2483748"/>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3" name="Freeform 155">
              <a:extLst>
                <a:ext uri="{FF2B5EF4-FFF2-40B4-BE49-F238E27FC236}">
                  <a16:creationId xmlns:a16="http://schemas.microsoft.com/office/drawing/2014/main" id="{99F4D642-0161-49BF-A19B-4599FDCE48CC}"/>
                </a:ext>
              </a:extLst>
            </p:cNvPr>
            <p:cNvSpPr>
              <a:spLocks/>
            </p:cNvSpPr>
            <p:nvPr/>
          </p:nvSpPr>
          <p:spPr bwMode="auto">
            <a:xfrm>
              <a:off x="5055150" y="2483748"/>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4" name="Freeform 156">
              <a:extLst>
                <a:ext uri="{FF2B5EF4-FFF2-40B4-BE49-F238E27FC236}">
                  <a16:creationId xmlns:a16="http://schemas.microsoft.com/office/drawing/2014/main" id="{D0E5A3C6-27C0-4D00-906B-C242F60EAAEA}"/>
                </a:ext>
              </a:extLst>
            </p:cNvPr>
            <p:cNvSpPr>
              <a:spLocks/>
            </p:cNvSpPr>
            <p:nvPr/>
          </p:nvSpPr>
          <p:spPr bwMode="auto">
            <a:xfrm>
              <a:off x="5050260" y="248374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5" name="Freeform 157">
              <a:extLst>
                <a:ext uri="{FF2B5EF4-FFF2-40B4-BE49-F238E27FC236}">
                  <a16:creationId xmlns:a16="http://schemas.microsoft.com/office/drawing/2014/main" id="{70B559BF-CC7C-4206-8D66-77DF3A3562CB}"/>
                </a:ext>
              </a:extLst>
            </p:cNvPr>
            <p:cNvSpPr>
              <a:spLocks/>
            </p:cNvSpPr>
            <p:nvPr/>
          </p:nvSpPr>
          <p:spPr bwMode="auto">
            <a:xfrm>
              <a:off x="5004633" y="248374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6" name="Freeform 158">
              <a:extLst>
                <a:ext uri="{FF2B5EF4-FFF2-40B4-BE49-F238E27FC236}">
                  <a16:creationId xmlns:a16="http://schemas.microsoft.com/office/drawing/2014/main" id="{FA075FDC-EB48-42F1-8638-0D67B8F3ACEF}"/>
                </a:ext>
              </a:extLst>
            </p:cNvPr>
            <p:cNvSpPr>
              <a:spLocks/>
            </p:cNvSpPr>
            <p:nvPr/>
          </p:nvSpPr>
          <p:spPr bwMode="auto">
            <a:xfrm>
              <a:off x="4986707" y="2483748"/>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7" name="Freeform 159">
              <a:extLst>
                <a:ext uri="{FF2B5EF4-FFF2-40B4-BE49-F238E27FC236}">
                  <a16:creationId xmlns:a16="http://schemas.microsoft.com/office/drawing/2014/main" id="{D5DE4D3D-FA51-4C35-A83B-69D78F1ED458}"/>
                </a:ext>
              </a:extLst>
            </p:cNvPr>
            <p:cNvSpPr>
              <a:spLocks/>
            </p:cNvSpPr>
            <p:nvPr/>
          </p:nvSpPr>
          <p:spPr bwMode="auto">
            <a:xfrm>
              <a:off x="4940635" y="2480791"/>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8" name="Freeform 160">
              <a:extLst>
                <a:ext uri="{FF2B5EF4-FFF2-40B4-BE49-F238E27FC236}">
                  <a16:creationId xmlns:a16="http://schemas.microsoft.com/office/drawing/2014/main" id="{51F004B3-D2C7-4555-9954-8A9FD43888FD}"/>
                </a:ext>
              </a:extLst>
            </p:cNvPr>
            <p:cNvSpPr>
              <a:spLocks/>
            </p:cNvSpPr>
            <p:nvPr/>
          </p:nvSpPr>
          <p:spPr bwMode="auto">
            <a:xfrm>
              <a:off x="4930859"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69" name="Freeform 161">
              <a:extLst>
                <a:ext uri="{FF2B5EF4-FFF2-40B4-BE49-F238E27FC236}">
                  <a16:creationId xmlns:a16="http://schemas.microsoft.com/office/drawing/2014/main" id="{0E5C145D-55D0-4397-A72A-4CE6F0786218}"/>
                </a:ext>
              </a:extLst>
            </p:cNvPr>
            <p:cNvSpPr>
              <a:spLocks/>
            </p:cNvSpPr>
            <p:nvPr/>
          </p:nvSpPr>
          <p:spPr bwMode="auto">
            <a:xfrm>
              <a:off x="4880343"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0" name="Freeform 162">
              <a:extLst>
                <a:ext uri="{FF2B5EF4-FFF2-40B4-BE49-F238E27FC236}">
                  <a16:creationId xmlns:a16="http://schemas.microsoft.com/office/drawing/2014/main" id="{0215DF13-9EBB-41B2-98A5-B8D5F5648DA2}"/>
                </a:ext>
              </a:extLst>
            </p:cNvPr>
            <p:cNvSpPr>
              <a:spLocks/>
            </p:cNvSpPr>
            <p:nvPr/>
          </p:nvSpPr>
          <p:spPr bwMode="auto">
            <a:xfrm>
              <a:off x="4873825"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1" name="Freeform 163">
              <a:extLst>
                <a:ext uri="{FF2B5EF4-FFF2-40B4-BE49-F238E27FC236}">
                  <a16:creationId xmlns:a16="http://schemas.microsoft.com/office/drawing/2014/main" id="{F7CE48DF-A44A-46DE-AAB7-43E716022205}"/>
                </a:ext>
              </a:extLst>
            </p:cNvPr>
            <p:cNvSpPr>
              <a:spLocks/>
            </p:cNvSpPr>
            <p:nvPr/>
          </p:nvSpPr>
          <p:spPr bwMode="auto">
            <a:xfrm>
              <a:off x="4862419"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2" name="Freeform 164">
              <a:extLst>
                <a:ext uri="{FF2B5EF4-FFF2-40B4-BE49-F238E27FC236}">
                  <a16:creationId xmlns:a16="http://schemas.microsoft.com/office/drawing/2014/main" id="{A40B0F67-C61C-48F1-9BEF-610B73ED0D09}"/>
                </a:ext>
              </a:extLst>
            </p:cNvPr>
            <p:cNvSpPr>
              <a:spLocks/>
            </p:cNvSpPr>
            <p:nvPr/>
          </p:nvSpPr>
          <p:spPr bwMode="auto">
            <a:xfrm>
              <a:off x="4855901"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3" name="Freeform 165">
              <a:extLst>
                <a:ext uri="{FF2B5EF4-FFF2-40B4-BE49-F238E27FC236}">
                  <a16:creationId xmlns:a16="http://schemas.microsoft.com/office/drawing/2014/main" id="{5D222189-BD97-4C6F-A69F-7811B56D0C35}"/>
                </a:ext>
              </a:extLst>
            </p:cNvPr>
            <p:cNvSpPr>
              <a:spLocks/>
            </p:cNvSpPr>
            <p:nvPr/>
          </p:nvSpPr>
          <p:spPr bwMode="auto">
            <a:xfrm>
              <a:off x="4834715"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4" name="Freeform 166">
              <a:extLst>
                <a:ext uri="{FF2B5EF4-FFF2-40B4-BE49-F238E27FC236}">
                  <a16:creationId xmlns:a16="http://schemas.microsoft.com/office/drawing/2014/main" id="{2F0EAA00-76E6-42BF-A490-62CA92F9A6A1}"/>
                </a:ext>
              </a:extLst>
            </p:cNvPr>
            <p:cNvSpPr>
              <a:spLocks/>
            </p:cNvSpPr>
            <p:nvPr/>
          </p:nvSpPr>
          <p:spPr bwMode="auto">
            <a:xfrm>
              <a:off x="4824938"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5" name="Freeform 167">
              <a:extLst>
                <a:ext uri="{FF2B5EF4-FFF2-40B4-BE49-F238E27FC236}">
                  <a16:creationId xmlns:a16="http://schemas.microsoft.com/office/drawing/2014/main" id="{8BFC6729-4078-405D-8B98-121015B52075}"/>
                </a:ext>
              </a:extLst>
            </p:cNvPr>
            <p:cNvSpPr>
              <a:spLocks/>
            </p:cNvSpPr>
            <p:nvPr/>
          </p:nvSpPr>
          <p:spPr bwMode="auto">
            <a:xfrm>
              <a:off x="4800495"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6" name="Freeform 168">
              <a:extLst>
                <a:ext uri="{FF2B5EF4-FFF2-40B4-BE49-F238E27FC236}">
                  <a16:creationId xmlns:a16="http://schemas.microsoft.com/office/drawing/2014/main" id="{CCC3AFEB-34CC-4FE8-9BF3-6785E9A022F0}"/>
                </a:ext>
              </a:extLst>
            </p:cNvPr>
            <p:cNvSpPr>
              <a:spLocks/>
            </p:cNvSpPr>
            <p:nvPr/>
          </p:nvSpPr>
          <p:spPr bwMode="auto">
            <a:xfrm>
              <a:off x="4793977"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7" name="Freeform 169">
              <a:extLst>
                <a:ext uri="{FF2B5EF4-FFF2-40B4-BE49-F238E27FC236}">
                  <a16:creationId xmlns:a16="http://schemas.microsoft.com/office/drawing/2014/main" id="{DF434EF8-269D-4820-9446-FDEADC6DD267}"/>
                </a:ext>
              </a:extLst>
            </p:cNvPr>
            <p:cNvSpPr>
              <a:spLocks/>
            </p:cNvSpPr>
            <p:nvPr/>
          </p:nvSpPr>
          <p:spPr bwMode="auto">
            <a:xfrm>
              <a:off x="4779311" y="2480791"/>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8" name="Freeform 170">
              <a:extLst>
                <a:ext uri="{FF2B5EF4-FFF2-40B4-BE49-F238E27FC236}">
                  <a16:creationId xmlns:a16="http://schemas.microsoft.com/office/drawing/2014/main" id="{2A9F63A1-52FE-451E-8A1D-74333EFDE997}"/>
                </a:ext>
              </a:extLst>
            </p:cNvPr>
            <p:cNvSpPr>
              <a:spLocks/>
            </p:cNvSpPr>
            <p:nvPr/>
          </p:nvSpPr>
          <p:spPr bwMode="auto">
            <a:xfrm>
              <a:off x="4754868"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79" name="Freeform 171">
              <a:extLst>
                <a:ext uri="{FF2B5EF4-FFF2-40B4-BE49-F238E27FC236}">
                  <a16:creationId xmlns:a16="http://schemas.microsoft.com/office/drawing/2014/main" id="{E7123B98-B233-4F4D-88DA-041D24D86CA7}"/>
                </a:ext>
              </a:extLst>
            </p:cNvPr>
            <p:cNvSpPr>
              <a:spLocks/>
            </p:cNvSpPr>
            <p:nvPr/>
          </p:nvSpPr>
          <p:spPr bwMode="auto">
            <a:xfrm>
              <a:off x="4965042" y="248763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0" name="Freeform 275">
              <a:extLst>
                <a:ext uri="{FF2B5EF4-FFF2-40B4-BE49-F238E27FC236}">
                  <a16:creationId xmlns:a16="http://schemas.microsoft.com/office/drawing/2014/main" id="{7DFEDE1D-C2B5-4EF3-8A32-C418F4464912}"/>
                </a:ext>
              </a:extLst>
            </p:cNvPr>
            <p:cNvSpPr>
              <a:spLocks/>
            </p:cNvSpPr>
            <p:nvPr/>
          </p:nvSpPr>
          <p:spPr bwMode="auto">
            <a:xfrm>
              <a:off x="4924331" y="2480791"/>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1" name="Freeform 276">
              <a:extLst>
                <a:ext uri="{FF2B5EF4-FFF2-40B4-BE49-F238E27FC236}">
                  <a16:creationId xmlns:a16="http://schemas.microsoft.com/office/drawing/2014/main" id="{2ACB830B-BB7D-4B29-B35F-03BA3F91448C}"/>
                </a:ext>
              </a:extLst>
            </p:cNvPr>
            <p:cNvSpPr>
              <a:spLocks/>
            </p:cNvSpPr>
            <p:nvPr/>
          </p:nvSpPr>
          <p:spPr bwMode="auto">
            <a:xfrm>
              <a:off x="4901508" y="2480793"/>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2" name="Freeform 171">
              <a:extLst>
                <a:ext uri="{FF2B5EF4-FFF2-40B4-BE49-F238E27FC236}">
                  <a16:creationId xmlns:a16="http://schemas.microsoft.com/office/drawing/2014/main" id="{0DD5EAED-D708-4CDE-AC67-D4E1847BC847}"/>
                </a:ext>
              </a:extLst>
            </p:cNvPr>
            <p:cNvSpPr>
              <a:spLocks/>
            </p:cNvSpPr>
            <p:nvPr/>
          </p:nvSpPr>
          <p:spPr bwMode="auto">
            <a:xfrm>
              <a:off x="5922446" y="2507466"/>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3" name="Freeform 172">
              <a:extLst>
                <a:ext uri="{FF2B5EF4-FFF2-40B4-BE49-F238E27FC236}">
                  <a16:creationId xmlns:a16="http://schemas.microsoft.com/office/drawing/2014/main" id="{B9355D4C-F53D-43D3-9E16-356E2BE7E27B}"/>
                </a:ext>
              </a:extLst>
            </p:cNvPr>
            <p:cNvSpPr>
              <a:spLocks/>
            </p:cNvSpPr>
            <p:nvPr/>
          </p:nvSpPr>
          <p:spPr bwMode="auto">
            <a:xfrm>
              <a:off x="5912669" y="250746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4" name="Freeform 173">
              <a:extLst>
                <a:ext uri="{FF2B5EF4-FFF2-40B4-BE49-F238E27FC236}">
                  <a16:creationId xmlns:a16="http://schemas.microsoft.com/office/drawing/2014/main" id="{0433E77C-993C-4DA1-86C6-C777821F5740}"/>
                </a:ext>
              </a:extLst>
            </p:cNvPr>
            <p:cNvSpPr>
              <a:spLocks/>
            </p:cNvSpPr>
            <p:nvPr/>
          </p:nvSpPr>
          <p:spPr bwMode="auto">
            <a:xfrm>
              <a:off x="5974300" y="2507293"/>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5" name="Freeform 174">
              <a:extLst>
                <a:ext uri="{FF2B5EF4-FFF2-40B4-BE49-F238E27FC236}">
                  <a16:creationId xmlns:a16="http://schemas.microsoft.com/office/drawing/2014/main" id="{0FE6B592-F861-4ACD-AB9D-C4991F3926FA}"/>
                </a:ext>
              </a:extLst>
            </p:cNvPr>
            <p:cNvSpPr>
              <a:spLocks/>
            </p:cNvSpPr>
            <p:nvPr/>
          </p:nvSpPr>
          <p:spPr bwMode="auto">
            <a:xfrm>
              <a:off x="5894743" y="2507466"/>
              <a:ext cx="48886"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6" name="Freeform 176">
              <a:extLst>
                <a:ext uri="{FF2B5EF4-FFF2-40B4-BE49-F238E27FC236}">
                  <a16:creationId xmlns:a16="http://schemas.microsoft.com/office/drawing/2014/main" id="{2F1CAA1B-F5C5-47BB-965B-02D8F78A2491}"/>
                </a:ext>
              </a:extLst>
            </p:cNvPr>
            <p:cNvSpPr>
              <a:spLocks/>
            </p:cNvSpPr>
            <p:nvPr/>
          </p:nvSpPr>
          <p:spPr bwMode="auto">
            <a:xfrm>
              <a:off x="5875027" y="2507469"/>
              <a:ext cx="4562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87" name="Freeform 177">
              <a:extLst>
                <a:ext uri="{FF2B5EF4-FFF2-40B4-BE49-F238E27FC236}">
                  <a16:creationId xmlns:a16="http://schemas.microsoft.com/office/drawing/2014/main" id="{806452FD-0E8F-49A4-8CFA-CD8CD4A67876}"/>
                </a:ext>
              </a:extLst>
            </p:cNvPr>
            <p:cNvSpPr>
              <a:spLocks/>
            </p:cNvSpPr>
            <p:nvPr/>
          </p:nvSpPr>
          <p:spPr bwMode="auto">
            <a:xfrm>
              <a:off x="5852285" y="2507466"/>
              <a:ext cx="47257" cy="41687"/>
            </a:xfrm>
            <a:prstGeom prst="ellipse">
              <a:avLst/>
            </a:prstGeom>
            <a:no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04" name="Freeform 35">
              <a:extLst>
                <a:ext uri="{FF2B5EF4-FFF2-40B4-BE49-F238E27FC236}">
                  <a16:creationId xmlns:a16="http://schemas.microsoft.com/office/drawing/2014/main" id="{98CB7FAC-D015-4EDA-98FD-BC0C21158335}"/>
                </a:ext>
              </a:extLst>
            </p:cNvPr>
            <p:cNvSpPr>
              <a:spLocks/>
            </p:cNvSpPr>
            <p:nvPr/>
          </p:nvSpPr>
          <p:spPr bwMode="auto">
            <a:xfrm>
              <a:off x="4810010" y="2781203"/>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05" name="Freeform 36">
              <a:extLst>
                <a:ext uri="{FF2B5EF4-FFF2-40B4-BE49-F238E27FC236}">
                  <a16:creationId xmlns:a16="http://schemas.microsoft.com/office/drawing/2014/main" id="{7229D8F4-31DB-4261-8DCB-4D4C46C5A7FB}"/>
                </a:ext>
              </a:extLst>
            </p:cNvPr>
            <p:cNvSpPr>
              <a:spLocks/>
            </p:cNvSpPr>
            <p:nvPr/>
          </p:nvSpPr>
          <p:spPr bwMode="auto">
            <a:xfrm>
              <a:off x="4793715" y="2781203"/>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06" name="Freeform 37">
              <a:extLst>
                <a:ext uri="{FF2B5EF4-FFF2-40B4-BE49-F238E27FC236}">
                  <a16:creationId xmlns:a16="http://schemas.microsoft.com/office/drawing/2014/main" id="{B3A53331-7B91-4BF7-94F6-3441AD005A48}"/>
                </a:ext>
              </a:extLst>
            </p:cNvPr>
            <p:cNvSpPr>
              <a:spLocks/>
            </p:cNvSpPr>
            <p:nvPr/>
          </p:nvSpPr>
          <p:spPr bwMode="auto">
            <a:xfrm>
              <a:off x="4715497" y="2781203"/>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07" name="Freeform 38">
              <a:extLst>
                <a:ext uri="{FF2B5EF4-FFF2-40B4-BE49-F238E27FC236}">
                  <a16:creationId xmlns:a16="http://schemas.microsoft.com/office/drawing/2014/main" id="{F86044A2-6053-483A-9419-E795513362C0}"/>
                </a:ext>
              </a:extLst>
            </p:cNvPr>
            <p:cNvSpPr>
              <a:spLocks/>
            </p:cNvSpPr>
            <p:nvPr/>
          </p:nvSpPr>
          <p:spPr bwMode="auto">
            <a:xfrm>
              <a:off x="4681277" y="2781203"/>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08" name="Freeform 39">
              <a:extLst>
                <a:ext uri="{FF2B5EF4-FFF2-40B4-BE49-F238E27FC236}">
                  <a16:creationId xmlns:a16="http://schemas.microsoft.com/office/drawing/2014/main" id="{656CBDFA-AAB6-482F-AA24-FE912C7BC031}"/>
                </a:ext>
              </a:extLst>
            </p:cNvPr>
            <p:cNvSpPr>
              <a:spLocks/>
            </p:cNvSpPr>
            <p:nvPr/>
          </p:nvSpPr>
          <p:spPr bwMode="auto">
            <a:xfrm>
              <a:off x="4601431" y="2781203"/>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09" name="Freeform 35">
              <a:extLst>
                <a:ext uri="{FF2B5EF4-FFF2-40B4-BE49-F238E27FC236}">
                  <a16:creationId xmlns:a16="http://schemas.microsoft.com/office/drawing/2014/main" id="{D629493B-E029-4B6C-985E-88EEBDD48379}"/>
                </a:ext>
              </a:extLst>
            </p:cNvPr>
            <p:cNvSpPr>
              <a:spLocks/>
            </p:cNvSpPr>
            <p:nvPr/>
          </p:nvSpPr>
          <p:spPr bwMode="auto">
            <a:xfrm>
              <a:off x="5023643" y="280747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0" name="Freeform 36">
              <a:extLst>
                <a:ext uri="{FF2B5EF4-FFF2-40B4-BE49-F238E27FC236}">
                  <a16:creationId xmlns:a16="http://schemas.microsoft.com/office/drawing/2014/main" id="{9762AB36-D828-42C4-B591-2825DF1D5899}"/>
                </a:ext>
              </a:extLst>
            </p:cNvPr>
            <p:cNvSpPr>
              <a:spLocks/>
            </p:cNvSpPr>
            <p:nvPr/>
          </p:nvSpPr>
          <p:spPr bwMode="auto">
            <a:xfrm>
              <a:off x="5007348" y="280747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1" name="Freeform 37">
              <a:extLst>
                <a:ext uri="{FF2B5EF4-FFF2-40B4-BE49-F238E27FC236}">
                  <a16:creationId xmlns:a16="http://schemas.microsoft.com/office/drawing/2014/main" id="{47034785-15DB-45E1-98EE-F2597BA81198}"/>
                </a:ext>
              </a:extLst>
            </p:cNvPr>
            <p:cNvSpPr>
              <a:spLocks/>
            </p:cNvSpPr>
            <p:nvPr/>
          </p:nvSpPr>
          <p:spPr bwMode="auto">
            <a:xfrm>
              <a:off x="4929130" y="2807474"/>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2" name="Freeform 38">
              <a:extLst>
                <a:ext uri="{FF2B5EF4-FFF2-40B4-BE49-F238E27FC236}">
                  <a16:creationId xmlns:a16="http://schemas.microsoft.com/office/drawing/2014/main" id="{DC06D3CE-1F61-459C-85FC-8F6120D0D780}"/>
                </a:ext>
              </a:extLst>
            </p:cNvPr>
            <p:cNvSpPr>
              <a:spLocks/>
            </p:cNvSpPr>
            <p:nvPr/>
          </p:nvSpPr>
          <p:spPr bwMode="auto">
            <a:xfrm>
              <a:off x="4894910" y="280747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3" name="Freeform 39">
              <a:extLst>
                <a:ext uri="{FF2B5EF4-FFF2-40B4-BE49-F238E27FC236}">
                  <a16:creationId xmlns:a16="http://schemas.microsoft.com/office/drawing/2014/main" id="{AD0B640E-435E-4BE5-BACF-BFCFE03F3B00}"/>
                </a:ext>
              </a:extLst>
            </p:cNvPr>
            <p:cNvSpPr>
              <a:spLocks/>
            </p:cNvSpPr>
            <p:nvPr/>
          </p:nvSpPr>
          <p:spPr bwMode="auto">
            <a:xfrm>
              <a:off x="4815064" y="280747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4" name="Freeform 60">
              <a:extLst>
                <a:ext uri="{FF2B5EF4-FFF2-40B4-BE49-F238E27FC236}">
                  <a16:creationId xmlns:a16="http://schemas.microsoft.com/office/drawing/2014/main" id="{AC5042F6-3135-482E-9E20-01750667EE19}"/>
                </a:ext>
              </a:extLst>
            </p:cNvPr>
            <p:cNvSpPr>
              <a:spLocks/>
            </p:cNvSpPr>
            <p:nvPr/>
          </p:nvSpPr>
          <p:spPr bwMode="auto">
            <a:xfrm>
              <a:off x="4774609" y="2787772"/>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5" name="Freeform 62">
              <a:extLst>
                <a:ext uri="{FF2B5EF4-FFF2-40B4-BE49-F238E27FC236}">
                  <a16:creationId xmlns:a16="http://schemas.microsoft.com/office/drawing/2014/main" id="{048394BC-1D2E-45D9-A468-34B70C094C40}"/>
                </a:ext>
              </a:extLst>
            </p:cNvPr>
            <p:cNvSpPr>
              <a:spLocks/>
            </p:cNvSpPr>
            <p:nvPr/>
          </p:nvSpPr>
          <p:spPr bwMode="auto">
            <a:xfrm>
              <a:off x="4808507" y="2799392"/>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6" name="Freeform 96">
              <a:extLst>
                <a:ext uri="{FF2B5EF4-FFF2-40B4-BE49-F238E27FC236}">
                  <a16:creationId xmlns:a16="http://schemas.microsoft.com/office/drawing/2014/main" id="{0A1783C1-6BD9-4651-8544-DFF822882A80}"/>
                </a:ext>
              </a:extLst>
            </p:cNvPr>
            <p:cNvSpPr>
              <a:spLocks/>
            </p:cNvSpPr>
            <p:nvPr/>
          </p:nvSpPr>
          <p:spPr bwMode="auto">
            <a:xfrm>
              <a:off x="4864361" y="2808240"/>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7" name="Freeform 98">
              <a:extLst>
                <a:ext uri="{FF2B5EF4-FFF2-40B4-BE49-F238E27FC236}">
                  <a16:creationId xmlns:a16="http://schemas.microsoft.com/office/drawing/2014/main" id="{AE8434DC-57C9-4D9F-B709-DA575356DFC6}"/>
                </a:ext>
              </a:extLst>
            </p:cNvPr>
            <p:cNvSpPr>
              <a:spLocks/>
            </p:cNvSpPr>
            <p:nvPr/>
          </p:nvSpPr>
          <p:spPr bwMode="auto">
            <a:xfrm>
              <a:off x="4977805" y="2810622"/>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8" name="Freeform 35">
              <a:extLst>
                <a:ext uri="{FF2B5EF4-FFF2-40B4-BE49-F238E27FC236}">
                  <a16:creationId xmlns:a16="http://schemas.microsoft.com/office/drawing/2014/main" id="{B11070E6-3701-4C2D-9FF3-30819C2F9397}"/>
                </a:ext>
              </a:extLst>
            </p:cNvPr>
            <p:cNvSpPr>
              <a:spLocks/>
            </p:cNvSpPr>
            <p:nvPr/>
          </p:nvSpPr>
          <p:spPr bwMode="auto">
            <a:xfrm>
              <a:off x="5039809" y="280826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19" name="Freeform 36">
              <a:extLst>
                <a:ext uri="{FF2B5EF4-FFF2-40B4-BE49-F238E27FC236}">
                  <a16:creationId xmlns:a16="http://schemas.microsoft.com/office/drawing/2014/main" id="{5E5D323B-1627-4031-BD29-5AEDD8E55B2C}"/>
                </a:ext>
              </a:extLst>
            </p:cNvPr>
            <p:cNvSpPr>
              <a:spLocks/>
            </p:cNvSpPr>
            <p:nvPr/>
          </p:nvSpPr>
          <p:spPr bwMode="auto">
            <a:xfrm>
              <a:off x="5023514" y="280826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0" name="Freeform 37">
              <a:extLst>
                <a:ext uri="{FF2B5EF4-FFF2-40B4-BE49-F238E27FC236}">
                  <a16:creationId xmlns:a16="http://schemas.microsoft.com/office/drawing/2014/main" id="{6217F91D-7D34-4F9C-AFD3-42EC06DF5C5D}"/>
                </a:ext>
              </a:extLst>
            </p:cNvPr>
            <p:cNvSpPr>
              <a:spLocks/>
            </p:cNvSpPr>
            <p:nvPr/>
          </p:nvSpPr>
          <p:spPr bwMode="auto">
            <a:xfrm>
              <a:off x="4945296" y="2808268"/>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1" name="Freeform 38">
              <a:extLst>
                <a:ext uri="{FF2B5EF4-FFF2-40B4-BE49-F238E27FC236}">
                  <a16:creationId xmlns:a16="http://schemas.microsoft.com/office/drawing/2014/main" id="{957B0F3F-4887-44DC-8264-57F54E48D058}"/>
                </a:ext>
              </a:extLst>
            </p:cNvPr>
            <p:cNvSpPr>
              <a:spLocks/>
            </p:cNvSpPr>
            <p:nvPr/>
          </p:nvSpPr>
          <p:spPr bwMode="auto">
            <a:xfrm>
              <a:off x="4911076" y="280826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2" name="Freeform 39">
              <a:extLst>
                <a:ext uri="{FF2B5EF4-FFF2-40B4-BE49-F238E27FC236}">
                  <a16:creationId xmlns:a16="http://schemas.microsoft.com/office/drawing/2014/main" id="{650CA66C-14ED-4752-9FC9-CFA851448AFF}"/>
                </a:ext>
              </a:extLst>
            </p:cNvPr>
            <p:cNvSpPr>
              <a:spLocks/>
            </p:cNvSpPr>
            <p:nvPr/>
          </p:nvSpPr>
          <p:spPr bwMode="auto">
            <a:xfrm>
              <a:off x="4831230" y="280826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4" name="Freeform 35">
              <a:extLst>
                <a:ext uri="{FF2B5EF4-FFF2-40B4-BE49-F238E27FC236}">
                  <a16:creationId xmlns:a16="http://schemas.microsoft.com/office/drawing/2014/main" id="{EC0C9139-2045-4C16-8BA5-D99BECAF0601}"/>
                </a:ext>
              </a:extLst>
            </p:cNvPr>
            <p:cNvSpPr>
              <a:spLocks/>
            </p:cNvSpPr>
            <p:nvPr/>
          </p:nvSpPr>
          <p:spPr bwMode="auto">
            <a:xfrm>
              <a:off x="5393497" y="2938106"/>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5" name="Freeform 36">
              <a:extLst>
                <a:ext uri="{FF2B5EF4-FFF2-40B4-BE49-F238E27FC236}">
                  <a16:creationId xmlns:a16="http://schemas.microsoft.com/office/drawing/2014/main" id="{07D84531-6B81-46F4-A838-EC88AAFEA7BE}"/>
                </a:ext>
              </a:extLst>
            </p:cNvPr>
            <p:cNvSpPr>
              <a:spLocks/>
            </p:cNvSpPr>
            <p:nvPr/>
          </p:nvSpPr>
          <p:spPr bwMode="auto">
            <a:xfrm>
              <a:off x="5377202" y="2938106"/>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6" name="Freeform 37">
              <a:extLst>
                <a:ext uri="{FF2B5EF4-FFF2-40B4-BE49-F238E27FC236}">
                  <a16:creationId xmlns:a16="http://schemas.microsoft.com/office/drawing/2014/main" id="{7A5F01E7-5FE4-41A3-9FC9-950A17597037}"/>
                </a:ext>
              </a:extLst>
            </p:cNvPr>
            <p:cNvSpPr>
              <a:spLocks/>
            </p:cNvSpPr>
            <p:nvPr/>
          </p:nvSpPr>
          <p:spPr bwMode="auto">
            <a:xfrm>
              <a:off x="5613756" y="3174107"/>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7" name="Freeform 38">
              <a:extLst>
                <a:ext uri="{FF2B5EF4-FFF2-40B4-BE49-F238E27FC236}">
                  <a16:creationId xmlns:a16="http://schemas.microsoft.com/office/drawing/2014/main" id="{BACF6810-D69C-477D-B55F-FB0D8EA3F86A}"/>
                </a:ext>
              </a:extLst>
            </p:cNvPr>
            <p:cNvSpPr>
              <a:spLocks/>
            </p:cNvSpPr>
            <p:nvPr/>
          </p:nvSpPr>
          <p:spPr bwMode="auto">
            <a:xfrm>
              <a:off x="5956014" y="3176343"/>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8" name="Freeform 39">
              <a:extLst>
                <a:ext uri="{FF2B5EF4-FFF2-40B4-BE49-F238E27FC236}">
                  <a16:creationId xmlns:a16="http://schemas.microsoft.com/office/drawing/2014/main" id="{2D496E5B-CC1B-40B9-A70F-ABF875E83608}"/>
                </a:ext>
              </a:extLst>
            </p:cNvPr>
            <p:cNvSpPr>
              <a:spLocks/>
            </p:cNvSpPr>
            <p:nvPr/>
          </p:nvSpPr>
          <p:spPr bwMode="auto">
            <a:xfrm>
              <a:off x="5184918" y="2938106"/>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29" name="Freeform 62">
              <a:extLst>
                <a:ext uri="{FF2B5EF4-FFF2-40B4-BE49-F238E27FC236}">
                  <a16:creationId xmlns:a16="http://schemas.microsoft.com/office/drawing/2014/main" id="{EF0CC505-F8D2-48F1-9AC5-EAD1385FA16C}"/>
                </a:ext>
              </a:extLst>
            </p:cNvPr>
            <p:cNvSpPr>
              <a:spLocks/>
            </p:cNvSpPr>
            <p:nvPr/>
          </p:nvSpPr>
          <p:spPr bwMode="auto">
            <a:xfrm>
              <a:off x="5178361" y="293002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0" name="Freeform 96">
              <a:extLst>
                <a:ext uri="{FF2B5EF4-FFF2-40B4-BE49-F238E27FC236}">
                  <a16:creationId xmlns:a16="http://schemas.microsoft.com/office/drawing/2014/main" id="{2C8FCA2B-6D88-4809-9852-4780DA40806D}"/>
                </a:ext>
              </a:extLst>
            </p:cNvPr>
            <p:cNvSpPr>
              <a:spLocks/>
            </p:cNvSpPr>
            <p:nvPr/>
          </p:nvSpPr>
          <p:spPr bwMode="auto">
            <a:xfrm>
              <a:off x="5235173" y="2938586"/>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1" name="Freeform 98">
              <a:extLst>
                <a:ext uri="{FF2B5EF4-FFF2-40B4-BE49-F238E27FC236}">
                  <a16:creationId xmlns:a16="http://schemas.microsoft.com/office/drawing/2014/main" id="{AC2CA4F4-B8A7-43D2-AFA7-275DA1D4AF25}"/>
                </a:ext>
              </a:extLst>
            </p:cNvPr>
            <p:cNvSpPr>
              <a:spLocks/>
            </p:cNvSpPr>
            <p:nvPr/>
          </p:nvSpPr>
          <p:spPr bwMode="auto">
            <a:xfrm>
              <a:off x="5347659" y="2941254"/>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2" name="Freeform 35">
              <a:extLst>
                <a:ext uri="{FF2B5EF4-FFF2-40B4-BE49-F238E27FC236}">
                  <a16:creationId xmlns:a16="http://schemas.microsoft.com/office/drawing/2014/main" id="{7061AB53-8315-4663-9433-B8AC94F99251}"/>
                </a:ext>
              </a:extLst>
            </p:cNvPr>
            <p:cNvSpPr>
              <a:spLocks/>
            </p:cNvSpPr>
            <p:nvPr/>
          </p:nvSpPr>
          <p:spPr bwMode="auto">
            <a:xfrm>
              <a:off x="5409663" y="2938900"/>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3" name="Freeform 36">
              <a:extLst>
                <a:ext uri="{FF2B5EF4-FFF2-40B4-BE49-F238E27FC236}">
                  <a16:creationId xmlns:a16="http://schemas.microsoft.com/office/drawing/2014/main" id="{CC0EF002-08C6-44B9-9C99-E21E8EAEB041}"/>
                </a:ext>
              </a:extLst>
            </p:cNvPr>
            <p:cNvSpPr>
              <a:spLocks/>
            </p:cNvSpPr>
            <p:nvPr/>
          </p:nvSpPr>
          <p:spPr bwMode="auto">
            <a:xfrm>
              <a:off x="5393368" y="2938900"/>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4" name="Freeform 37">
              <a:extLst>
                <a:ext uri="{FF2B5EF4-FFF2-40B4-BE49-F238E27FC236}">
                  <a16:creationId xmlns:a16="http://schemas.microsoft.com/office/drawing/2014/main" id="{68D0C8D7-3BF2-443D-80B6-CFECC419C872}"/>
                </a:ext>
              </a:extLst>
            </p:cNvPr>
            <p:cNvSpPr>
              <a:spLocks/>
            </p:cNvSpPr>
            <p:nvPr/>
          </p:nvSpPr>
          <p:spPr bwMode="auto">
            <a:xfrm>
              <a:off x="5315150" y="2938900"/>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5" name="Freeform 38">
              <a:extLst>
                <a:ext uri="{FF2B5EF4-FFF2-40B4-BE49-F238E27FC236}">
                  <a16:creationId xmlns:a16="http://schemas.microsoft.com/office/drawing/2014/main" id="{C665838C-C21B-42AD-AFAA-183D9276FFFD}"/>
                </a:ext>
              </a:extLst>
            </p:cNvPr>
            <p:cNvSpPr>
              <a:spLocks/>
            </p:cNvSpPr>
            <p:nvPr/>
          </p:nvSpPr>
          <p:spPr bwMode="auto">
            <a:xfrm>
              <a:off x="6178698" y="3592866"/>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6" name="Freeform 39">
              <a:extLst>
                <a:ext uri="{FF2B5EF4-FFF2-40B4-BE49-F238E27FC236}">
                  <a16:creationId xmlns:a16="http://schemas.microsoft.com/office/drawing/2014/main" id="{C5AA50A3-6CEF-4B02-B78D-2F90BADD94AE}"/>
                </a:ext>
              </a:extLst>
            </p:cNvPr>
            <p:cNvSpPr>
              <a:spLocks/>
            </p:cNvSpPr>
            <p:nvPr/>
          </p:nvSpPr>
          <p:spPr bwMode="auto">
            <a:xfrm>
              <a:off x="5201084" y="2938900"/>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39" name="Freeform 55">
              <a:extLst>
                <a:ext uri="{FF2B5EF4-FFF2-40B4-BE49-F238E27FC236}">
                  <a16:creationId xmlns:a16="http://schemas.microsoft.com/office/drawing/2014/main" id="{27CE2E92-6427-4E6E-973A-EC4F7A74A29D}"/>
                </a:ext>
              </a:extLst>
            </p:cNvPr>
            <p:cNvSpPr>
              <a:spLocks/>
            </p:cNvSpPr>
            <p:nvPr/>
          </p:nvSpPr>
          <p:spPr bwMode="auto">
            <a:xfrm>
              <a:off x="5610138" y="3015718"/>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0" name="Freeform 35">
              <a:extLst>
                <a:ext uri="{FF2B5EF4-FFF2-40B4-BE49-F238E27FC236}">
                  <a16:creationId xmlns:a16="http://schemas.microsoft.com/office/drawing/2014/main" id="{16865409-F336-4748-923E-1CB41C9D610B}"/>
                </a:ext>
              </a:extLst>
            </p:cNvPr>
            <p:cNvSpPr>
              <a:spLocks/>
            </p:cNvSpPr>
            <p:nvPr/>
          </p:nvSpPr>
          <p:spPr bwMode="auto">
            <a:xfrm>
              <a:off x="5568277" y="300184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1" name="Freeform 36">
              <a:extLst>
                <a:ext uri="{FF2B5EF4-FFF2-40B4-BE49-F238E27FC236}">
                  <a16:creationId xmlns:a16="http://schemas.microsoft.com/office/drawing/2014/main" id="{21C3DF33-9011-4394-8D31-6792C862B33F}"/>
                </a:ext>
              </a:extLst>
            </p:cNvPr>
            <p:cNvSpPr>
              <a:spLocks/>
            </p:cNvSpPr>
            <p:nvPr/>
          </p:nvSpPr>
          <p:spPr bwMode="auto">
            <a:xfrm>
              <a:off x="5551982" y="300184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2" name="Freeform 37">
              <a:extLst>
                <a:ext uri="{FF2B5EF4-FFF2-40B4-BE49-F238E27FC236}">
                  <a16:creationId xmlns:a16="http://schemas.microsoft.com/office/drawing/2014/main" id="{256542A8-F606-45E0-BBD6-46FCE4A34D75}"/>
                </a:ext>
              </a:extLst>
            </p:cNvPr>
            <p:cNvSpPr>
              <a:spLocks/>
            </p:cNvSpPr>
            <p:nvPr/>
          </p:nvSpPr>
          <p:spPr bwMode="auto">
            <a:xfrm>
              <a:off x="5473764" y="3001841"/>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3" name="Freeform 38">
              <a:extLst>
                <a:ext uri="{FF2B5EF4-FFF2-40B4-BE49-F238E27FC236}">
                  <a16:creationId xmlns:a16="http://schemas.microsoft.com/office/drawing/2014/main" id="{6AECBCE4-1D14-4301-A387-C11A393D4655}"/>
                </a:ext>
              </a:extLst>
            </p:cNvPr>
            <p:cNvSpPr>
              <a:spLocks/>
            </p:cNvSpPr>
            <p:nvPr/>
          </p:nvSpPr>
          <p:spPr bwMode="auto">
            <a:xfrm>
              <a:off x="5439544" y="300184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4" name="Freeform 39">
              <a:extLst>
                <a:ext uri="{FF2B5EF4-FFF2-40B4-BE49-F238E27FC236}">
                  <a16:creationId xmlns:a16="http://schemas.microsoft.com/office/drawing/2014/main" id="{A4586095-7630-43DB-A417-E35AC48FDAB6}"/>
                </a:ext>
              </a:extLst>
            </p:cNvPr>
            <p:cNvSpPr>
              <a:spLocks/>
            </p:cNvSpPr>
            <p:nvPr/>
          </p:nvSpPr>
          <p:spPr bwMode="auto">
            <a:xfrm>
              <a:off x="5359698" y="3001841"/>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5" name="Freeform 62">
              <a:extLst>
                <a:ext uri="{FF2B5EF4-FFF2-40B4-BE49-F238E27FC236}">
                  <a16:creationId xmlns:a16="http://schemas.microsoft.com/office/drawing/2014/main" id="{7D75C92F-66A8-44F1-AB04-A1040A460174}"/>
                </a:ext>
              </a:extLst>
            </p:cNvPr>
            <p:cNvSpPr>
              <a:spLocks/>
            </p:cNvSpPr>
            <p:nvPr/>
          </p:nvSpPr>
          <p:spPr bwMode="auto">
            <a:xfrm>
              <a:off x="5353141" y="299375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6" name="Freeform 96">
              <a:extLst>
                <a:ext uri="{FF2B5EF4-FFF2-40B4-BE49-F238E27FC236}">
                  <a16:creationId xmlns:a16="http://schemas.microsoft.com/office/drawing/2014/main" id="{34B63EEE-05CC-4DC5-95C0-A30A4A0D33D9}"/>
                </a:ext>
              </a:extLst>
            </p:cNvPr>
            <p:cNvSpPr>
              <a:spLocks/>
            </p:cNvSpPr>
            <p:nvPr/>
          </p:nvSpPr>
          <p:spPr bwMode="auto">
            <a:xfrm>
              <a:off x="5408995" y="3002607"/>
              <a:ext cx="45628" cy="43176"/>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7" name="Freeform 98">
              <a:extLst>
                <a:ext uri="{FF2B5EF4-FFF2-40B4-BE49-F238E27FC236}">
                  <a16:creationId xmlns:a16="http://schemas.microsoft.com/office/drawing/2014/main" id="{4FAFCB76-AC1F-40EB-A657-81D4D66940FA}"/>
                </a:ext>
              </a:extLst>
            </p:cNvPr>
            <p:cNvSpPr>
              <a:spLocks/>
            </p:cNvSpPr>
            <p:nvPr/>
          </p:nvSpPr>
          <p:spPr bwMode="auto">
            <a:xfrm>
              <a:off x="5522439" y="3004989"/>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8" name="Freeform 35">
              <a:extLst>
                <a:ext uri="{FF2B5EF4-FFF2-40B4-BE49-F238E27FC236}">
                  <a16:creationId xmlns:a16="http://schemas.microsoft.com/office/drawing/2014/main" id="{017D983B-3A8A-434A-AA7D-ADF13925E8AC}"/>
                </a:ext>
              </a:extLst>
            </p:cNvPr>
            <p:cNvSpPr>
              <a:spLocks/>
            </p:cNvSpPr>
            <p:nvPr/>
          </p:nvSpPr>
          <p:spPr bwMode="auto">
            <a:xfrm>
              <a:off x="5584443" y="300263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49" name="Freeform 36">
              <a:extLst>
                <a:ext uri="{FF2B5EF4-FFF2-40B4-BE49-F238E27FC236}">
                  <a16:creationId xmlns:a16="http://schemas.microsoft.com/office/drawing/2014/main" id="{13F71FC8-8F86-4FE3-BD41-6BE598B45C06}"/>
                </a:ext>
              </a:extLst>
            </p:cNvPr>
            <p:cNvSpPr>
              <a:spLocks/>
            </p:cNvSpPr>
            <p:nvPr/>
          </p:nvSpPr>
          <p:spPr bwMode="auto">
            <a:xfrm>
              <a:off x="5568148" y="300263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50" name="Freeform 37">
              <a:extLst>
                <a:ext uri="{FF2B5EF4-FFF2-40B4-BE49-F238E27FC236}">
                  <a16:creationId xmlns:a16="http://schemas.microsoft.com/office/drawing/2014/main" id="{A13157D7-E19F-43C8-9A76-ECE988A1F7DE}"/>
                </a:ext>
              </a:extLst>
            </p:cNvPr>
            <p:cNvSpPr>
              <a:spLocks/>
            </p:cNvSpPr>
            <p:nvPr/>
          </p:nvSpPr>
          <p:spPr bwMode="auto">
            <a:xfrm>
              <a:off x="5489930" y="3002635"/>
              <a:ext cx="48887"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51" name="Freeform 38">
              <a:extLst>
                <a:ext uri="{FF2B5EF4-FFF2-40B4-BE49-F238E27FC236}">
                  <a16:creationId xmlns:a16="http://schemas.microsoft.com/office/drawing/2014/main" id="{396C3F6F-EC1F-482D-B719-BE351ED33B8D}"/>
                </a:ext>
              </a:extLst>
            </p:cNvPr>
            <p:cNvSpPr>
              <a:spLocks/>
            </p:cNvSpPr>
            <p:nvPr/>
          </p:nvSpPr>
          <p:spPr bwMode="auto">
            <a:xfrm>
              <a:off x="5455710" y="300263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552" name="Freeform 39">
              <a:extLst>
                <a:ext uri="{FF2B5EF4-FFF2-40B4-BE49-F238E27FC236}">
                  <a16:creationId xmlns:a16="http://schemas.microsoft.com/office/drawing/2014/main" id="{89EC7F74-513F-4952-83E8-C5CDB64E19C0}"/>
                </a:ext>
              </a:extLst>
            </p:cNvPr>
            <p:cNvSpPr>
              <a:spLocks/>
            </p:cNvSpPr>
            <p:nvPr/>
          </p:nvSpPr>
          <p:spPr bwMode="auto">
            <a:xfrm>
              <a:off x="5375864" y="3002635"/>
              <a:ext cx="45628" cy="41687"/>
            </a:xfrm>
            <a:prstGeom prst="ellipse">
              <a:avLst/>
            </a:prstGeom>
            <a:no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553" name="TextBox 552">
            <a:extLst>
              <a:ext uri="{FF2B5EF4-FFF2-40B4-BE49-F238E27FC236}">
                <a16:creationId xmlns:a16="http://schemas.microsoft.com/office/drawing/2014/main" id="{5828316B-7117-4AC0-8603-4CAEE15FFFCC}"/>
              </a:ext>
            </a:extLst>
          </p:cNvPr>
          <p:cNvSpPr txBox="1"/>
          <p:nvPr/>
        </p:nvSpPr>
        <p:spPr>
          <a:xfrm>
            <a:off x="2096780" y="1421915"/>
            <a:ext cx="3797963" cy="338554"/>
          </a:xfrm>
          <a:prstGeom prst="rect">
            <a:avLst/>
          </a:prstGeom>
          <a:noFill/>
          <a:ln>
            <a:no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follow-up: 28 mos (range: 0.0-41.1)</a:t>
            </a:r>
          </a:p>
        </p:txBody>
      </p:sp>
      <p:cxnSp>
        <p:nvCxnSpPr>
          <p:cNvPr id="555" name="Straight Connector 554">
            <a:extLst>
              <a:ext uri="{FF2B5EF4-FFF2-40B4-BE49-F238E27FC236}">
                <a16:creationId xmlns:a16="http://schemas.microsoft.com/office/drawing/2014/main" id="{4FBC2441-9822-4DE8-B64C-B46F55644A9D}"/>
              </a:ext>
            </a:extLst>
          </p:cNvPr>
          <p:cNvCxnSpPr/>
          <p:nvPr/>
        </p:nvCxnSpPr>
        <p:spPr bwMode="auto">
          <a:xfrm>
            <a:off x="8262671" y="4138148"/>
            <a:ext cx="3234064" cy="0"/>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Straight Connector 555">
            <a:extLst>
              <a:ext uri="{FF2B5EF4-FFF2-40B4-BE49-F238E27FC236}">
                <a16:creationId xmlns:a16="http://schemas.microsoft.com/office/drawing/2014/main" id="{07C6BC21-B936-464C-9893-77BE359C3BBF}"/>
              </a:ext>
            </a:extLst>
          </p:cNvPr>
          <p:cNvCxnSpPr>
            <a:cxnSpLocks/>
          </p:cNvCxnSpPr>
          <p:nvPr/>
        </p:nvCxnSpPr>
        <p:spPr bwMode="auto">
          <a:xfrm>
            <a:off x="8268536" y="2029827"/>
            <a:ext cx="0" cy="2111057"/>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oup 6">
            <a:extLst>
              <a:ext uri="{FF2B5EF4-FFF2-40B4-BE49-F238E27FC236}">
                <a16:creationId xmlns:a16="http://schemas.microsoft.com/office/drawing/2014/main" id="{B644C954-4AF3-4619-B50C-23F62EAFC8F2}"/>
              </a:ext>
            </a:extLst>
          </p:cNvPr>
          <p:cNvGrpSpPr/>
          <p:nvPr/>
        </p:nvGrpSpPr>
        <p:grpSpPr>
          <a:xfrm>
            <a:off x="8210571" y="2029828"/>
            <a:ext cx="60399" cy="2108490"/>
            <a:chOff x="8219536" y="2054702"/>
            <a:chExt cx="33435" cy="2083615"/>
          </a:xfrm>
        </p:grpSpPr>
        <p:cxnSp>
          <p:nvCxnSpPr>
            <p:cNvPr id="557" name="Straight Connector 556">
              <a:extLst>
                <a:ext uri="{FF2B5EF4-FFF2-40B4-BE49-F238E27FC236}">
                  <a16:creationId xmlns:a16="http://schemas.microsoft.com/office/drawing/2014/main" id="{B9B3B05C-525D-483F-9810-8D7CBD8B272F}"/>
                </a:ext>
              </a:extLst>
            </p:cNvPr>
            <p:cNvCxnSpPr/>
            <p:nvPr/>
          </p:nvCxnSpPr>
          <p:spPr bwMode="auto">
            <a:xfrm flipH="1" flipV="1">
              <a:off x="8219536" y="4138316"/>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8" name="Straight Connector 557">
              <a:extLst>
                <a:ext uri="{FF2B5EF4-FFF2-40B4-BE49-F238E27FC236}">
                  <a16:creationId xmlns:a16="http://schemas.microsoft.com/office/drawing/2014/main" id="{FE068EB8-8277-4C26-AFF0-ACF92340B442}"/>
                </a:ext>
              </a:extLst>
            </p:cNvPr>
            <p:cNvCxnSpPr/>
            <p:nvPr/>
          </p:nvCxnSpPr>
          <p:spPr bwMode="auto">
            <a:xfrm flipH="1" flipV="1">
              <a:off x="8219536" y="3708026"/>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Straight Connector 558">
              <a:extLst>
                <a:ext uri="{FF2B5EF4-FFF2-40B4-BE49-F238E27FC236}">
                  <a16:creationId xmlns:a16="http://schemas.microsoft.com/office/drawing/2014/main" id="{DA6FC9F1-7F76-4427-BBAC-611D0C19C37E}"/>
                </a:ext>
              </a:extLst>
            </p:cNvPr>
            <p:cNvCxnSpPr/>
            <p:nvPr/>
          </p:nvCxnSpPr>
          <p:spPr bwMode="auto">
            <a:xfrm flipH="1" flipV="1">
              <a:off x="8219536" y="3289867"/>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Straight Connector 559">
              <a:extLst>
                <a:ext uri="{FF2B5EF4-FFF2-40B4-BE49-F238E27FC236}">
                  <a16:creationId xmlns:a16="http://schemas.microsoft.com/office/drawing/2014/main" id="{21DBB4CC-2111-4BB5-B20E-D40E366E5605}"/>
                </a:ext>
              </a:extLst>
            </p:cNvPr>
            <p:cNvCxnSpPr/>
            <p:nvPr/>
          </p:nvCxnSpPr>
          <p:spPr bwMode="auto">
            <a:xfrm flipH="1" flipV="1">
              <a:off x="8219536" y="2863346"/>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Straight Connector 560">
              <a:extLst>
                <a:ext uri="{FF2B5EF4-FFF2-40B4-BE49-F238E27FC236}">
                  <a16:creationId xmlns:a16="http://schemas.microsoft.com/office/drawing/2014/main" id="{C22303C3-96FE-4444-A741-07FB556A68E1}"/>
                </a:ext>
              </a:extLst>
            </p:cNvPr>
            <p:cNvCxnSpPr/>
            <p:nvPr/>
          </p:nvCxnSpPr>
          <p:spPr bwMode="auto">
            <a:xfrm flipH="1" flipV="1">
              <a:off x="8219536" y="2429793"/>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Straight Connector 561">
              <a:extLst>
                <a:ext uri="{FF2B5EF4-FFF2-40B4-BE49-F238E27FC236}">
                  <a16:creationId xmlns:a16="http://schemas.microsoft.com/office/drawing/2014/main" id="{D773C9C5-8A30-41D4-8EC5-5457B7222758}"/>
                </a:ext>
              </a:extLst>
            </p:cNvPr>
            <p:cNvCxnSpPr/>
            <p:nvPr/>
          </p:nvCxnSpPr>
          <p:spPr bwMode="auto">
            <a:xfrm flipH="1" flipV="1">
              <a:off x="8219536" y="2054702"/>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63" name="TextBox 562">
            <a:extLst>
              <a:ext uri="{FF2B5EF4-FFF2-40B4-BE49-F238E27FC236}">
                <a16:creationId xmlns:a16="http://schemas.microsoft.com/office/drawing/2014/main" id="{1B615916-5806-467B-BF5C-40837870B6F2}"/>
              </a:ext>
            </a:extLst>
          </p:cNvPr>
          <p:cNvSpPr txBox="1"/>
          <p:nvPr/>
        </p:nvSpPr>
        <p:spPr>
          <a:xfrm rot="16200000">
            <a:off x="7259462" y="2913305"/>
            <a:ext cx="878767" cy="338554"/>
          </a:xfrm>
          <a:prstGeom prst="rect">
            <a:avLst/>
          </a:prstGeom>
          <a:noFill/>
          <a:ln>
            <a:noFill/>
          </a:ln>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ORR (%)</a:t>
            </a:r>
          </a:p>
        </p:txBody>
      </p:sp>
      <p:sp>
        <p:nvSpPr>
          <p:cNvPr id="564" name="TextBox 563">
            <a:extLst>
              <a:ext uri="{FF2B5EF4-FFF2-40B4-BE49-F238E27FC236}">
                <a16:creationId xmlns:a16="http://schemas.microsoft.com/office/drawing/2014/main" id="{A0BB2C63-0819-450C-8C15-3F799E7BC001}"/>
              </a:ext>
            </a:extLst>
          </p:cNvPr>
          <p:cNvSpPr txBox="1"/>
          <p:nvPr/>
        </p:nvSpPr>
        <p:spPr>
          <a:xfrm>
            <a:off x="8130492" y="4007755"/>
            <a:ext cx="50419" cy="175772"/>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565" name="TextBox 564">
            <a:extLst>
              <a:ext uri="{FF2B5EF4-FFF2-40B4-BE49-F238E27FC236}">
                <a16:creationId xmlns:a16="http://schemas.microsoft.com/office/drawing/2014/main" id="{E322D5A0-544B-4F39-BAE1-4589A60073EA}"/>
              </a:ext>
            </a:extLst>
          </p:cNvPr>
          <p:cNvSpPr txBox="1"/>
          <p:nvPr/>
        </p:nvSpPr>
        <p:spPr>
          <a:xfrm>
            <a:off x="8080074" y="3576975"/>
            <a:ext cx="100837" cy="175772"/>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566" name="TextBox 565">
            <a:extLst>
              <a:ext uri="{FF2B5EF4-FFF2-40B4-BE49-F238E27FC236}">
                <a16:creationId xmlns:a16="http://schemas.microsoft.com/office/drawing/2014/main" id="{FD52093A-EBB9-455C-BA7E-6220603510DD}"/>
              </a:ext>
            </a:extLst>
          </p:cNvPr>
          <p:cNvSpPr txBox="1"/>
          <p:nvPr/>
        </p:nvSpPr>
        <p:spPr>
          <a:xfrm>
            <a:off x="8080074" y="3155269"/>
            <a:ext cx="100837" cy="175772"/>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567" name="TextBox 566">
            <a:extLst>
              <a:ext uri="{FF2B5EF4-FFF2-40B4-BE49-F238E27FC236}">
                <a16:creationId xmlns:a16="http://schemas.microsoft.com/office/drawing/2014/main" id="{E1C18485-9D70-414C-9BA2-7B3A0558D8D0}"/>
              </a:ext>
            </a:extLst>
          </p:cNvPr>
          <p:cNvSpPr txBox="1"/>
          <p:nvPr/>
        </p:nvSpPr>
        <p:spPr>
          <a:xfrm>
            <a:off x="8080074" y="2715886"/>
            <a:ext cx="100837" cy="175772"/>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568" name="TextBox 567">
            <a:extLst>
              <a:ext uri="{FF2B5EF4-FFF2-40B4-BE49-F238E27FC236}">
                <a16:creationId xmlns:a16="http://schemas.microsoft.com/office/drawing/2014/main" id="{7BE77BD8-AA8A-4457-95DC-8416597175C2}"/>
              </a:ext>
            </a:extLst>
          </p:cNvPr>
          <p:cNvSpPr txBox="1"/>
          <p:nvPr/>
        </p:nvSpPr>
        <p:spPr>
          <a:xfrm>
            <a:off x="8080074" y="2278596"/>
            <a:ext cx="100837" cy="175772"/>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571" name="TextBox 570">
            <a:extLst>
              <a:ext uri="{FF2B5EF4-FFF2-40B4-BE49-F238E27FC236}">
                <a16:creationId xmlns:a16="http://schemas.microsoft.com/office/drawing/2014/main" id="{3C250BF9-B787-446A-99B5-0B6230F4BF1B}"/>
              </a:ext>
            </a:extLst>
          </p:cNvPr>
          <p:cNvSpPr txBox="1"/>
          <p:nvPr/>
        </p:nvSpPr>
        <p:spPr>
          <a:xfrm>
            <a:off x="8029655" y="1900148"/>
            <a:ext cx="151256" cy="175772"/>
          </a:xfrm>
          <a:prstGeom prst="rect">
            <a:avLst/>
          </a:prstGeom>
          <a:noFill/>
          <a:ln>
            <a:noFill/>
          </a:ln>
        </p:spPr>
        <p:txBody>
          <a:bodyPr wrap="none" lIns="0" tIns="0" rIns="0" bIns="0"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grpSp>
        <p:nvGrpSpPr>
          <p:cNvPr id="572" name="Group 571">
            <a:extLst>
              <a:ext uri="{FF2B5EF4-FFF2-40B4-BE49-F238E27FC236}">
                <a16:creationId xmlns:a16="http://schemas.microsoft.com/office/drawing/2014/main" id="{AD54F64A-1F48-441D-B7D7-90F62DF0BCDD}"/>
              </a:ext>
            </a:extLst>
          </p:cNvPr>
          <p:cNvGrpSpPr/>
          <p:nvPr/>
        </p:nvGrpSpPr>
        <p:grpSpPr>
          <a:xfrm rot="5400000">
            <a:off x="9855147" y="2561143"/>
            <a:ext cx="45719" cy="3214073"/>
            <a:chOff x="8219536" y="2429793"/>
            <a:chExt cx="33435" cy="1708524"/>
          </a:xfrm>
        </p:grpSpPr>
        <p:cxnSp>
          <p:nvCxnSpPr>
            <p:cNvPr id="573" name="Straight Connector 572">
              <a:extLst>
                <a:ext uri="{FF2B5EF4-FFF2-40B4-BE49-F238E27FC236}">
                  <a16:creationId xmlns:a16="http://schemas.microsoft.com/office/drawing/2014/main" id="{657F6E81-DA9E-4BBE-87C2-677D8916E6E7}"/>
                </a:ext>
              </a:extLst>
            </p:cNvPr>
            <p:cNvCxnSpPr/>
            <p:nvPr/>
          </p:nvCxnSpPr>
          <p:spPr bwMode="auto">
            <a:xfrm flipH="1" flipV="1">
              <a:off x="8219536" y="4138316"/>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5" name="Straight Connector 574">
              <a:extLst>
                <a:ext uri="{FF2B5EF4-FFF2-40B4-BE49-F238E27FC236}">
                  <a16:creationId xmlns:a16="http://schemas.microsoft.com/office/drawing/2014/main" id="{202A6349-65DB-4257-B24B-F267358E5B49}"/>
                </a:ext>
              </a:extLst>
            </p:cNvPr>
            <p:cNvCxnSpPr/>
            <p:nvPr/>
          </p:nvCxnSpPr>
          <p:spPr bwMode="auto">
            <a:xfrm flipH="1" flipV="1">
              <a:off x="8219536" y="3289867"/>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7" name="Straight Connector 576">
              <a:extLst>
                <a:ext uri="{FF2B5EF4-FFF2-40B4-BE49-F238E27FC236}">
                  <a16:creationId xmlns:a16="http://schemas.microsoft.com/office/drawing/2014/main" id="{43B3FADF-BAE6-4785-9634-CBC42BEEE77E}"/>
                </a:ext>
              </a:extLst>
            </p:cNvPr>
            <p:cNvCxnSpPr/>
            <p:nvPr/>
          </p:nvCxnSpPr>
          <p:spPr bwMode="auto">
            <a:xfrm flipH="1" flipV="1">
              <a:off x="8219536" y="2429793"/>
              <a:ext cx="33435" cy="1"/>
            </a:xfrm>
            <a:prstGeom prst="line">
              <a:avLst/>
            </a:prstGeom>
            <a:solidFill>
              <a:schemeClr val="accent1"/>
            </a:solidFill>
            <a:ln w="285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579" name="TextBox 578">
            <a:extLst>
              <a:ext uri="{FF2B5EF4-FFF2-40B4-BE49-F238E27FC236}">
                <a16:creationId xmlns:a16="http://schemas.microsoft.com/office/drawing/2014/main" id="{73C83DDF-0FEC-4B4C-B9A4-9CB7042E56F0}"/>
              </a:ext>
            </a:extLst>
          </p:cNvPr>
          <p:cNvSpPr txBox="1"/>
          <p:nvPr/>
        </p:nvSpPr>
        <p:spPr>
          <a:xfrm>
            <a:off x="8684211" y="4162636"/>
            <a:ext cx="740587" cy="443198"/>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DaraRd</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368)</a:t>
            </a:r>
          </a:p>
        </p:txBody>
      </p:sp>
      <p:sp>
        <p:nvSpPr>
          <p:cNvPr id="580" name="TextBox 579">
            <a:extLst>
              <a:ext uri="{FF2B5EF4-FFF2-40B4-BE49-F238E27FC236}">
                <a16:creationId xmlns:a16="http://schemas.microsoft.com/office/drawing/2014/main" id="{EC8F4055-BA7F-48FE-9CC3-CA3A9EEFE894}"/>
              </a:ext>
            </a:extLst>
          </p:cNvPr>
          <p:cNvSpPr txBox="1"/>
          <p:nvPr/>
        </p:nvSpPr>
        <p:spPr>
          <a:xfrm>
            <a:off x="10305764" y="4162155"/>
            <a:ext cx="740587" cy="443198"/>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Rd</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369)</a:t>
            </a:r>
          </a:p>
        </p:txBody>
      </p:sp>
      <p:sp>
        <p:nvSpPr>
          <p:cNvPr id="581" name="TextBox 580">
            <a:extLst>
              <a:ext uri="{FF2B5EF4-FFF2-40B4-BE49-F238E27FC236}">
                <a16:creationId xmlns:a16="http://schemas.microsoft.com/office/drawing/2014/main" id="{5F2C913A-2E9F-48C0-AC3B-AF22C3206FA8}"/>
              </a:ext>
            </a:extLst>
          </p:cNvPr>
          <p:cNvSpPr txBox="1"/>
          <p:nvPr/>
        </p:nvSpPr>
        <p:spPr>
          <a:xfrm>
            <a:off x="8901389" y="4632253"/>
            <a:ext cx="218009" cy="221599"/>
          </a:xfrm>
          <a:prstGeom prst="rect">
            <a:avLst/>
          </a:prstGeom>
          <a:noFill/>
          <a:ln>
            <a:noFill/>
          </a:ln>
        </p:spPr>
        <p:txBody>
          <a:bodyPr wrap="non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a:t>
            </a:r>
          </a:p>
        </p:txBody>
      </p:sp>
      <p:sp>
        <p:nvSpPr>
          <p:cNvPr id="65" name="Rectangle 64">
            <a:extLst>
              <a:ext uri="{FF2B5EF4-FFF2-40B4-BE49-F238E27FC236}">
                <a16:creationId xmlns:a16="http://schemas.microsoft.com/office/drawing/2014/main" id="{669E4769-0435-4E55-A82C-48DE88829BAF}"/>
              </a:ext>
            </a:extLst>
          </p:cNvPr>
          <p:cNvSpPr/>
          <p:nvPr/>
        </p:nvSpPr>
        <p:spPr bwMode="auto">
          <a:xfrm>
            <a:off x="8750931" y="4691806"/>
            <a:ext cx="91211" cy="91211"/>
          </a:xfrm>
          <a:prstGeom prst="rect">
            <a:avLst/>
          </a:prstGeom>
          <a:solidFill>
            <a:schemeClr val="accent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2" name="TextBox 581">
            <a:extLst>
              <a:ext uri="{FF2B5EF4-FFF2-40B4-BE49-F238E27FC236}">
                <a16:creationId xmlns:a16="http://schemas.microsoft.com/office/drawing/2014/main" id="{F2762F36-EF2C-444B-BDA2-C698FDA9330D}"/>
              </a:ext>
            </a:extLst>
          </p:cNvPr>
          <p:cNvSpPr txBox="1"/>
          <p:nvPr/>
        </p:nvSpPr>
        <p:spPr>
          <a:xfrm>
            <a:off x="9435841" y="4633956"/>
            <a:ext cx="462371" cy="221599"/>
          </a:xfrm>
          <a:prstGeom prst="rect">
            <a:avLst/>
          </a:prstGeom>
          <a:noFill/>
          <a:ln>
            <a:noFill/>
          </a:ln>
        </p:spPr>
        <p:txBody>
          <a:bodyPr wrap="non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VGPR</a:t>
            </a:r>
          </a:p>
        </p:txBody>
      </p:sp>
      <p:sp>
        <p:nvSpPr>
          <p:cNvPr id="583" name="Rectangle 582">
            <a:extLst>
              <a:ext uri="{FF2B5EF4-FFF2-40B4-BE49-F238E27FC236}">
                <a16:creationId xmlns:a16="http://schemas.microsoft.com/office/drawing/2014/main" id="{0E904177-F22B-44EB-B911-65C90BF9D606}"/>
              </a:ext>
            </a:extLst>
          </p:cNvPr>
          <p:cNvSpPr/>
          <p:nvPr/>
        </p:nvSpPr>
        <p:spPr bwMode="auto">
          <a:xfrm>
            <a:off x="9286536" y="4693509"/>
            <a:ext cx="91211" cy="91211"/>
          </a:xfrm>
          <a:prstGeom prst="rect">
            <a:avLst/>
          </a:prstGeom>
          <a:solidFill>
            <a:schemeClr val="accent3"/>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4" name="TextBox 583">
            <a:extLst>
              <a:ext uri="{FF2B5EF4-FFF2-40B4-BE49-F238E27FC236}">
                <a16:creationId xmlns:a16="http://schemas.microsoft.com/office/drawing/2014/main" id="{62833816-68B5-43A2-9FB9-E0FE059C7012}"/>
              </a:ext>
            </a:extLst>
          </p:cNvPr>
          <p:cNvSpPr txBox="1"/>
          <p:nvPr/>
        </p:nvSpPr>
        <p:spPr>
          <a:xfrm>
            <a:off x="10228521" y="4629359"/>
            <a:ext cx="221214" cy="221599"/>
          </a:xfrm>
          <a:prstGeom prst="rect">
            <a:avLst/>
          </a:prstGeom>
          <a:noFill/>
          <a:ln>
            <a:noFill/>
          </a:ln>
        </p:spPr>
        <p:txBody>
          <a:bodyPr wrap="non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CR</a:t>
            </a:r>
          </a:p>
        </p:txBody>
      </p:sp>
      <p:sp>
        <p:nvSpPr>
          <p:cNvPr id="585" name="Rectangle 584">
            <a:extLst>
              <a:ext uri="{FF2B5EF4-FFF2-40B4-BE49-F238E27FC236}">
                <a16:creationId xmlns:a16="http://schemas.microsoft.com/office/drawing/2014/main" id="{F33FDDDD-4DC0-495D-BFCA-9ABCFED5FFEF}"/>
              </a:ext>
            </a:extLst>
          </p:cNvPr>
          <p:cNvSpPr/>
          <p:nvPr/>
        </p:nvSpPr>
        <p:spPr bwMode="auto">
          <a:xfrm>
            <a:off x="10078063" y="4688912"/>
            <a:ext cx="91211" cy="91211"/>
          </a:xfrm>
          <a:prstGeom prst="rect">
            <a:avLst/>
          </a:prstGeom>
          <a:solidFill>
            <a:schemeClr val="accent4"/>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6" name="TextBox 585">
            <a:extLst>
              <a:ext uri="{FF2B5EF4-FFF2-40B4-BE49-F238E27FC236}">
                <a16:creationId xmlns:a16="http://schemas.microsoft.com/office/drawing/2014/main" id="{AC6DD0FE-E866-476B-A6CC-0F442F0284A2}"/>
              </a:ext>
            </a:extLst>
          </p:cNvPr>
          <p:cNvSpPr txBox="1"/>
          <p:nvPr/>
        </p:nvSpPr>
        <p:spPr>
          <a:xfrm>
            <a:off x="10760623" y="4624203"/>
            <a:ext cx="301365" cy="221599"/>
          </a:xfrm>
          <a:prstGeom prst="rect">
            <a:avLst/>
          </a:prstGeom>
          <a:noFill/>
          <a:ln>
            <a:noFill/>
          </a:ln>
        </p:spPr>
        <p:txBody>
          <a:bodyPr wrap="none" lIns="0" tIns="0" rIns="0" bIns="0" rtlCol="0">
            <a:spAutoFit/>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sCR</a:t>
            </a:r>
          </a:p>
        </p:txBody>
      </p:sp>
      <p:sp>
        <p:nvSpPr>
          <p:cNvPr id="587" name="Rectangle 586">
            <a:extLst>
              <a:ext uri="{FF2B5EF4-FFF2-40B4-BE49-F238E27FC236}">
                <a16:creationId xmlns:a16="http://schemas.microsoft.com/office/drawing/2014/main" id="{4FD300EB-8792-4D71-A16D-C86DB68DD3CA}"/>
              </a:ext>
            </a:extLst>
          </p:cNvPr>
          <p:cNvSpPr/>
          <p:nvPr/>
        </p:nvSpPr>
        <p:spPr bwMode="auto">
          <a:xfrm>
            <a:off x="10610165" y="4683756"/>
            <a:ext cx="91211" cy="91211"/>
          </a:xfrm>
          <a:prstGeom prst="rect">
            <a:avLst/>
          </a:prstGeom>
          <a:solidFill>
            <a:schemeClr val="accent6"/>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66" name="Rectangle 65">
            <a:extLst>
              <a:ext uri="{FF2B5EF4-FFF2-40B4-BE49-F238E27FC236}">
                <a16:creationId xmlns:a16="http://schemas.microsoft.com/office/drawing/2014/main" id="{8C89A88D-24B8-46E4-A7E9-58F8BCD65407}"/>
              </a:ext>
            </a:extLst>
          </p:cNvPr>
          <p:cNvSpPr/>
          <p:nvPr/>
        </p:nvSpPr>
        <p:spPr bwMode="auto">
          <a:xfrm>
            <a:off x="8758367" y="3848495"/>
            <a:ext cx="636166" cy="289485"/>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8" name="Rectangle 587">
            <a:extLst>
              <a:ext uri="{FF2B5EF4-FFF2-40B4-BE49-F238E27FC236}">
                <a16:creationId xmlns:a16="http://schemas.microsoft.com/office/drawing/2014/main" id="{C59E88C9-FA5C-4361-84AA-9736E7A757A5}"/>
              </a:ext>
            </a:extLst>
          </p:cNvPr>
          <p:cNvSpPr/>
          <p:nvPr/>
        </p:nvSpPr>
        <p:spPr bwMode="auto">
          <a:xfrm>
            <a:off x="8758367" y="3178503"/>
            <a:ext cx="636166" cy="67352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89" name="Rectangle 588">
            <a:extLst>
              <a:ext uri="{FF2B5EF4-FFF2-40B4-BE49-F238E27FC236}">
                <a16:creationId xmlns:a16="http://schemas.microsoft.com/office/drawing/2014/main" id="{600AE51D-562E-4CB5-94CD-AB71D61BE419}"/>
              </a:ext>
            </a:extLst>
          </p:cNvPr>
          <p:cNvSpPr/>
          <p:nvPr/>
        </p:nvSpPr>
        <p:spPr bwMode="auto">
          <a:xfrm>
            <a:off x="8758367" y="2810623"/>
            <a:ext cx="636166" cy="367502"/>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0" name="Rectangle 589">
            <a:extLst>
              <a:ext uri="{FF2B5EF4-FFF2-40B4-BE49-F238E27FC236}">
                <a16:creationId xmlns:a16="http://schemas.microsoft.com/office/drawing/2014/main" id="{6FB65C04-D54A-4F4B-ADE9-C9F40E122845}"/>
              </a:ext>
            </a:extLst>
          </p:cNvPr>
          <p:cNvSpPr/>
          <p:nvPr/>
        </p:nvSpPr>
        <p:spPr bwMode="auto">
          <a:xfrm>
            <a:off x="8758367" y="2187941"/>
            <a:ext cx="636166" cy="62004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1" name="Rectangle 590">
            <a:extLst>
              <a:ext uri="{FF2B5EF4-FFF2-40B4-BE49-F238E27FC236}">
                <a16:creationId xmlns:a16="http://schemas.microsoft.com/office/drawing/2014/main" id="{54EB187E-123E-42B2-A6AA-4D77C7BC368E}"/>
              </a:ext>
            </a:extLst>
          </p:cNvPr>
          <p:cNvSpPr/>
          <p:nvPr/>
        </p:nvSpPr>
        <p:spPr bwMode="auto">
          <a:xfrm>
            <a:off x="10362122" y="3538846"/>
            <a:ext cx="636166" cy="591974"/>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2" name="Rectangle 591">
            <a:extLst>
              <a:ext uri="{FF2B5EF4-FFF2-40B4-BE49-F238E27FC236}">
                <a16:creationId xmlns:a16="http://schemas.microsoft.com/office/drawing/2014/main" id="{98EC01BA-C39E-4CBA-A002-9963139B1837}"/>
              </a:ext>
            </a:extLst>
          </p:cNvPr>
          <p:cNvSpPr/>
          <p:nvPr/>
        </p:nvSpPr>
        <p:spPr bwMode="auto">
          <a:xfrm>
            <a:off x="10362122" y="2958879"/>
            <a:ext cx="636166" cy="579966"/>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3" name="Rectangle 592">
            <a:extLst>
              <a:ext uri="{FF2B5EF4-FFF2-40B4-BE49-F238E27FC236}">
                <a16:creationId xmlns:a16="http://schemas.microsoft.com/office/drawing/2014/main" id="{FCB16137-A7C3-4814-9002-E20AD4FA4A49}"/>
              </a:ext>
            </a:extLst>
          </p:cNvPr>
          <p:cNvSpPr/>
          <p:nvPr/>
        </p:nvSpPr>
        <p:spPr bwMode="auto">
          <a:xfrm>
            <a:off x="10362122" y="2682792"/>
            <a:ext cx="636166" cy="27608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4" name="Rectangle 593">
            <a:extLst>
              <a:ext uri="{FF2B5EF4-FFF2-40B4-BE49-F238E27FC236}">
                <a16:creationId xmlns:a16="http://schemas.microsoft.com/office/drawing/2014/main" id="{12F2ACA6-8242-4C7E-ACA1-328A303170B7}"/>
              </a:ext>
            </a:extLst>
          </p:cNvPr>
          <p:cNvSpPr/>
          <p:nvPr/>
        </p:nvSpPr>
        <p:spPr bwMode="auto">
          <a:xfrm>
            <a:off x="10362122" y="2420158"/>
            <a:ext cx="636166" cy="262633"/>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595" name="TextBox 594">
            <a:extLst>
              <a:ext uri="{FF2B5EF4-FFF2-40B4-BE49-F238E27FC236}">
                <a16:creationId xmlns:a16="http://schemas.microsoft.com/office/drawing/2014/main" id="{D42C5E93-DB3B-4DCE-BAAB-B3997DD99302}"/>
              </a:ext>
            </a:extLst>
          </p:cNvPr>
          <p:cNvSpPr txBox="1"/>
          <p:nvPr/>
        </p:nvSpPr>
        <p:spPr>
          <a:xfrm>
            <a:off x="8963497" y="2379968"/>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30</a:t>
            </a:r>
          </a:p>
        </p:txBody>
      </p:sp>
      <p:sp>
        <p:nvSpPr>
          <p:cNvPr id="596" name="TextBox 595">
            <a:extLst>
              <a:ext uri="{FF2B5EF4-FFF2-40B4-BE49-F238E27FC236}">
                <a16:creationId xmlns:a16="http://schemas.microsoft.com/office/drawing/2014/main" id="{DDA4A54E-4ADA-4DB2-915F-CF86AE71065F}"/>
              </a:ext>
            </a:extLst>
          </p:cNvPr>
          <p:cNvSpPr txBox="1"/>
          <p:nvPr/>
        </p:nvSpPr>
        <p:spPr>
          <a:xfrm>
            <a:off x="8962037" y="2883655"/>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17</a:t>
            </a:r>
          </a:p>
        </p:txBody>
      </p:sp>
      <p:sp>
        <p:nvSpPr>
          <p:cNvPr id="597" name="TextBox 596">
            <a:extLst>
              <a:ext uri="{FF2B5EF4-FFF2-40B4-BE49-F238E27FC236}">
                <a16:creationId xmlns:a16="http://schemas.microsoft.com/office/drawing/2014/main" id="{4163BE90-3F89-4D96-9271-6C9702A83545}"/>
              </a:ext>
            </a:extLst>
          </p:cNvPr>
          <p:cNvSpPr txBox="1"/>
          <p:nvPr/>
        </p:nvSpPr>
        <p:spPr>
          <a:xfrm>
            <a:off x="8962037" y="3396072"/>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32</a:t>
            </a:r>
          </a:p>
        </p:txBody>
      </p:sp>
      <p:sp>
        <p:nvSpPr>
          <p:cNvPr id="598" name="TextBox 597">
            <a:extLst>
              <a:ext uri="{FF2B5EF4-FFF2-40B4-BE49-F238E27FC236}">
                <a16:creationId xmlns:a16="http://schemas.microsoft.com/office/drawing/2014/main" id="{F64A141A-B354-4CC3-BC24-B60E2938FF90}"/>
              </a:ext>
            </a:extLst>
          </p:cNvPr>
          <p:cNvSpPr txBox="1"/>
          <p:nvPr/>
        </p:nvSpPr>
        <p:spPr>
          <a:xfrm>
            <a:off x="8962037" y="3876515"/>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14</a:t>
            </a:r>
          </a:p>
        </p:txBody>
      </p:sp>
      <p:sp>
        <p:nvSpPr>
          <p:cNvPr id="599" name="TextBox 598">
            <a:extLst>
              <a:ext uri="{FF2B5EF4-FFF2-40B4-BE49-F238E27FC236}">
                <a16:creationId xmlns:a16="http://schemas.microsoft.com/office/drawing/2014/main" id="{5D346CAD-2CAA-4211-8F9A-8D16B6F6A6DD}"/>
              </a:ext>
            </a:extLst>
          </p:cNvPr>
          <p:cNvSpPr txBox="1"/>
          <p:nvPr/>
        </p:nvSpPr>
        <p:spPr>
          <a:xfrm>
            <a:off x="10576667" y="2424901"/>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12</a:t>
            </a:r>
          </a:p>
        </p:txBody>
      </p:sp>
      <p:sp>
        <p:nvSpPr>
          <p:cNvPr id="600" name="TextBox 599">
            <a:extLst>
              <a:ext uri="{FF2B5EF4-FFF2-40B4-BE49-F238E27FC236}">
                <a16:creationId xmlns:a16="http://schemas.microsoft.com/office/drawing/2014/main" id="{0A5E06D7-D7DE-408E-BDB9-D805F8889D6A}"/>
              </a:ext>
            </a:extLst>
          </p:cNvPr>
          <p:cNvSpPr txBox="1"/>
          <p:nvPr/>
        </p:nvSpPr>
        <p:spPr>
          <a:xfrm>
            <a:off x="10575207" y="2697724"/>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12</a:t>
            </a:r>
          </a:p>
        </p:txBody>
      </p:sp>
      <p:sp>
        <p:nvSpPr>
          <p:cNvPr id="601" name="TextBox 600">
            <a:extLst>
              <a:ext uri="{FF2B5EF4-FFF2-40B4-BE49-F238E27FC236}">
                <a16:creationId xmlns:a16="http://schemas.microsoft.com/office/drawing/2014/main" id="{942FE1B9-8EC6-4433-A537-0023DB023218}"/>
              </a:ext>
            </a:extLst>
          </p:cNvPr>
          <p:cNvSpPr txBox="1"/>
          <p:nvPr/>
        </p:nvSpPr>
        <p:spPr>
          <a:xfrm>
            <a:off x="10575207" y="3123572"/>
            <a:ext cx="208390" cy="246221"/>
          </a:xfrm>
          <a:prstGeom prst="rect">
            <a:avLst/>
          </a:prstGeom>
          <a:noFill/>
          <a:ln>
            <a:noFill/>
          </a:ln>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28</a:t>
            </a:r>
          </a:p>
        </p:txBody>
      </p:sp>
      <p:sp>
        <p:nvSpPr>
          <p:cNvPr id="602" name="TextBox 601">
            <a:extLst>
              <a:ext uri="{FF2B5EF4-FFF2-40B4-BE49-F238E27FC236}">
                <a16:creationId xmlns:a16="http://schemas.microsoft.com/office/drawing/2014/main" id="{378EB814-5ECA-4410-94F7-0B76C55925DB}"/>
              </a:ext>
            </a:extLst>
          </p:cNvPr>
          <p:cNvSpPr txBox="1"/>
          <p:nvPr/>
        </p:nvSpPr>
        <p:spPr>
          <a:xfrm>
            <a:off x="10575207" y="3732736"/>
            <a:ext cx="208390"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28</a:t>
            </a:r>
          </a:p>
        </p:txBody>
      </p:sp>
      <p:sp>
        <p:nvSpPr>
          <p:cNvPr id="603" name="TextBox 602">
            <a:extLst>
              <a:ext uri="{FF2B5EF4-FFF2-40B4-BE49-F238E27FC236}">
                <a16:creationId xmlns:a16="http://schemas.microsoft.com/office/drawing/2014/main" id="{0D071DD9-CCAA-4C1D-A089-B80041F3090F}"/>
              </a:ext>
            </a:extLst>
          </p:cNvPr>
          <p:cNvSpPr txBox="1"/>
          <p:nvPr/>
        </p:nvSpPr>
        <p:spPr>
          <a:xfrm>
            <a:off x="8648794" y="1927597"/>
            <a:ext cx="830356"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ORR: 93%</a:t>
            </a:r>
          </a:p>
        </p:txBody>
      </p:sp>
      <p:sp>
        <p:nvSpPr>
          <p:cNvPr id="604" name="TextBox 603">
            <a:extLst>
              <a:ext uri="{FF2B5EF4-FFF2-40B4-BE49-F238E27FC236}">
                <a16:creationId xmlns:a16="http://schemas.microsoft.com/office/drawing/2014/main" id="{485963D3-754A-44CD-86A1-D1B87189D1A2}"/>
              </a:ext>
            </a:extLst>
          </p:cNvPr>
          <p:cNvSpPr txBox="1"/>
          <p:nvPr/>
        </p:nvSpPr>
        <p:spPr>
          <a:xfrm>
            <a:off x="10251772" y="2172557"/>
            <a:ext cx="830357" cy="246221"/>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ORR: 81%</a:t>
            </a:r>
          </a:p>
        </p:txBody>
      </p:sp>
      <p:sp>
        <p:nvSpPr>
          <p:cNvPr id="67" name="Freeform: Shape 66">
            <a:extLst>
              <a:ext uri="{FF2B5EF4-FFF2-40B4-BE49-F238E27FC236}">
                <a16:creationId xmlns:a16="http://schemas.microsoft.com/office/drawing/2014/main" id="{CAD90BC6-B81B-4AC8-A8D0-FB1B0DE3BD53}"/>
              </a:ext>
            </a:extLst>
          </p:cNvPr>
          <p:cNvSpPr/>
          <p:nvPr/>
        </p:nvSpPr>
        <p:spPr bwMode="auto">
          <a:xfrm>
            <a:off x="9078058" y="1679331"/>
            <a:ext cx="1617784" cy="470388"/>
          </a:xfrm>
          <a:custGeom>
            <a:avLst/>
            <a:gdLst>
              <a:gd name="connsiteX0" fmla="*/ 0 w 1617784"/>
              <a:gd name="connsiteY0" fmla="*/ 219807 h 470388"/>
              <a:gd name="connsiteX1" fmla="*/ 0 w 1617784"/>
              <a:gd name="connsiteY1" fmla="*/ 0 h 470388"/>
              <a:gd name="connsiteX2" fmla="*/ 1617784 w 1617784"/>
              <a:gd name="connsiteY2" fmla="*/ 0 h 470388"/>
              <a:gd name="connsiteX3" fmla="*/ 1617784 w 1617784"/>
              <a:gd name="connsiteY3" fmla="*/ 43961 h 470388"/>
              <a:gd name="connsiteX4" fmla="*/ 1617784 w 1617784"/>
              <a:gd name="connsiteY4" fmla="*/ 470388 h 470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784" h="470388">
                <a:moveTo>
                  <a:pt x="0" y="219807"/>
                </a:moveTo>
                <a:lnTo>
                  <a:pt x="0" y="0"/>
                </a:lnTo>
                <a:lnTo>
                  <a:pt x="1617784" y="0"/>
                </a:lnTo>
                <a:lnTo>
                  <a:pt x="1617784" y="43961"/>
                </a:lnTo>
                <a:lnTo>
                  <a:pt x="1617784" y="470388"/>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5" name="TextBox 604">
            <a:extLst>
              <a:ext uri="{FF2B5EF4-FFF2-40B4-BE49-F238E27FC236}">
                <a16:creationId xmlns:a16="http://schemas.microsoft.com/office/drawing/2014/main" id="{089CAC6A-3669-43E4-909C-3412758CFD26}"/>
              </a:ext>
            </a:extLst>
          </p:cNvPr>
          <p:cNvSpPr txBox="1"/>
          <p:nvPr/>
        </p:nvSpPr>
        <p:spPr>
          <a:xfrm>
            <a:off x="9446025" y="1556357"/>
            <a:ext cx="856855" cy="246221"/>
          </a:xfrm>
          <a:prstGeom prst="rect">
            <a:avLst/>
          </a:prstGeom>
          <a:solidFill>
            <a:schemeClr val="tx1"/>
          </a:solidFill>
          <a:ln>
            <a:noFill/>
          </a:ln>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&lt; .0001</a:t>
            </a:r>
          </a:p>
        </p:txBody>
      </p:sp>
      <p:sp>
        <p:nvSpPr>
          <p:cNvPr id="70" name="Left Brace 69">
            <a:extLst>
              <a:ext uri="{FF2B5EF4-FFF2-40B4-BE49-F238E27FC236}">
                <a16:creationId xmlns:a16="http://schemas.microsoft.com/office/drawing/2014/main" id="{7C5B10C9-363E-4FC0-9A65-B5CCF7B4AE66}"/>
              </a:ext>
            </a:extLst>
          </p:cNvPr>
          <p:cNvSpPr/>
          <p:nvPr/>
        </p:nvSpPr>
        <p:spPr bwMode="auto">
          <a:xfrm>
            <a:off x="8668042" y="2197386"/>
            <a:ext cx="60399" cy="976720"/>
          </a:xfrm>
          <a:prstGeom prst="leftBrace">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2" name="Left Brace 71">
            <a:extLst>
              <a:ext uri="{FF2B5EF4-FFF2-40B4-BE49-F238E27FC236}">
                <a16:creationId xmlns:a16="http://schemas.microsoft.com/office/drawing/2014/main" id="{4F96F3A5-96E0-4545-9A28-798E744644BD}"/>
              </a:ext>
            </a:extLst>
          </p:cNvPr>
          <p:cNvSpPr/>
          <p:nvPr/>
        </p:nvSpPr>
        <p:spPr bwMode="auto">
          <a:xfrm>
            <a:off x="10258087" y="2420158"/>
            <a:ext cx="63553" cy="517948"/>
          </a:xfrm>
          <a:prstGeom prst="leftBrace">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4" name="Right Brace 73">
            <a:extLst>
              <a:ext uri="{FF2B5EF4-FFF2-40B4-BE49-F238E27FC236}">
                <a16:creationId xmlns:a16="http://schemas.microsoft.com/office/drawing/2014/main" id="{9E6D55CC-0F47-4BF0-B733-DCCB697AFDEE}"/>
              </a:ext>
            </a:extLst>
          </p:cNvPr>
          <p:cNvSpPr/>
          <p:nvPr/>
        </p:nvSpPr>
        <p:spPr bwMode="auto">
          <a:xfrm>
            <a:off x="9427529" y="2187941"/>
            <a:ext cx="60227" cy="1660554"/>
          </a:xfrm>
          <a:prstGeom prst="rightBrace">
            <a:avLst>
              <a:gd name="adj1" fmla="val 8333"/>
              <a:gd name="adj2" fmla="val 79730"/>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6" name="Right Brace 605">
            <a:extLst>
              <a:ext uri="{FF2B5EF4-FFF2-40B4-BE49-F238E27FC236}">
                <a16:creationId xmlns:a16="http://schemas.microsoft.com/office/drawing/2014/main" id="{C610E946-5E9D-4741-A59B-2E6FC89A91B0}"/>
              </a:ext>
            </a:extLst>
          </p:cNvPr>
          <p:cNvSpPr/>
          <p:nvPr/>
        </p:nvSpPr>
        <p:spPr bwMode="auto">
          <a:xfrm>
            <a:off x="11025272" y="2453793"/>
            <a:ext cx="78220" cy="1085045"/>
          </a:xfrm>
          <a:prstGeom prst="rightBrace">
            <a:avLst>
              <a:gd name="adj1" fmla="val 8333"/>
              <a:gd name="adj2" fmla="val 79730"/>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07" name="TextBox 606">
            <a:extLst>
              <a:ext uri="{FF2B5EF4-FFF2-40B4-BE49-F238E27FC236}">
                <a16:creationId xmlns:a16="http://schemas.microsoft.com/office/drawing/2014/main" id="{95E76FDA-4470-4933-9FD7-E1E4E2D7184D}"/>
              </a:ext>
            </a:extLst>
          </p:cNvPr>
          <p:cNvSpPr txBox="1"/>
          <p:nvPr/>
        </p:nvSpPr>
        <p:spPr>
          <a:xfrm>
            <a:off x="8298007" y="2486305"/>
            <a:ext cx="371897" cy="387798"/>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CR:</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a:t>
            </a:r>
            <a:endPar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08" name="TextBox 607">
            <a:extLst>
              <a:ext uri="{FF2B5EF4-FFF2-40B4-BE49-F238E27FC236}">
                <a16:creationId xmlns:a16="http://schemas.microsoft.com/office/drawing/2014/main" id="{23738B04-BC8D-4E04-8A97-27B49FAD91BA}"/>
              </a:ext>
            </a:extLst>
          </p:cNvPr>
          <p:cNvSpPr txBox="1"/>
          <p:nvPr/>
        </p:nvSpPr>
        <p:spPr>
          <a:xfrm>
            <a:off x="9859544" y="2502291"/>
            <a:ext cx="371898" cy="387798"/>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CR:</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25%</a:t>
            </a:r>
            <a:endPar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09" name="TextBox 608">
            <a:extLst>
              <a:ext uri="{FF2B5EF4-FFF2-40B4-BE49-F238E27FC236}">
                <a16:creationId xmlns:a16="http://schemas.microsoft.com/office/drawing/2014/main" id="{D092C650-2DDD-4183-BCC7-2C883AE4256E}"/>
              </a:ext>
            </a:extLst>
          </p:cNvPr>
          <p:cNvSpPr txBox="1"/>
          <p:nvPr/>
        </p:nvSpPr>
        <p:spPr>
          <a:xfrm>
            <a:off x="9495158" y="3316186"/>
            <a:ext cx="582916" cy="387798"/>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VGPR:</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79%</a:t>
            </a:r>
            <a:endPar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10" name="TextBox 609">
            <a:extLst>
              <a:ext uri="{FF2B5EF4-FFF2-40B4-BE49-F238E27FC236}">
                <a16:creationId xmlns:a16="http://schemas.microsoft.com/office/drawing/2014/main" id="{1953C62D-770C-4DA2-BF51-1D5743E2CBD1}"/>
              </a:ext>
            </a:extLst>
          </p:cNvPr>
          <p:cNvSpPr txBox="1"/>
          <p:nvPr/>
        </p:nvSpPr>
        <p:spPr>
          <a:xfrm>
            <a:off x="11098287" y="3119696"/>
            <a:ext cx="582916" cy="387798"/>
          </a:xfrm>
          <a:prstGeom prst="rect">
            <a:avLst/>
          </a:prstGeom>
          <a:noFill/>
          <a:ln>
            <a:noFill/>
          </a:ln>
        </p:spPr>
        <p:txBody>
          <a:bodyPr wrap="none" lIns="0" tIns="0" rIns="0" bIns="0" rtlCol="0">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VGPR:</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53%</a:t>
            </a:r>
            <a:endPar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754207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612775" y="238125"/>
            <a:ext cx="11256963" cy="1103313"/>
          </a:xfrm>
        </p:spPr>
        <p:txBody>
          <a:bodyPr/>
          <a:lstStyle/>
          <a:p>
            <a:r>
              <a:rPr lang="en-US" altLang="en-US" sz="3600"/>
              <a:t>Proposed Drug Dosing by Frailty/Risk Score</a:t>
            </a:r>
          </a:p>
        </p:txBody>
      </p:sp>
      <p:graphicFrame>
        <p:nvGraphicFramePr>
          <p:cNvPr id="3" name="Table 2"/>
          <p:cNvGraphicFramePr>
            <a:graphicFrameLocks noGrp="1"/>
          </p:cNvGraphicFramePr>
          <p:nvPr/>
        </p:nvGraphicFramePr>
        <p:xfrm>
          <a:off x="723900" y="1611313"/>
          <a:ext cx="10744201" cy="4235602"/>
        </p:xfrm>
        <a:graphic>
          <a:graphicData uri="http://schemas.openxmlformats.org/drawingml/2006/table">
            <a:tbl>
              <a:tblPr/>
              <a:tblGrid>
                <a:gridCol w="1911545">
                  <a:extLst>
                    <a:ext uri="{9D8B030D-6E8A-4147-A177-3AD203B41FA5}">
                      <a16:colId xmlns:a16="http://schemas.microsoft.com/office/drawing/2014/main" val="20000"/>
                    </a:ext>
                  </a:extLst>
                </a:gridCol>
                <a:gridCol w="3061042">
                  <a:extLst>
                    <a:ext uri="{9D8B030D-6E8A-4147-A177-3AD203B41FA5}">
                      <a16:colId xmlns:a16="http://schemas.microsoft.com/office/drawing/2014/main" val="20001"/>
                    </a:ext>
                  </a:extLst>
                </a:gridCol>
                <a:gridCol w="2885807">
                  <a:extLst>
                    <a:ext uri="{9D8B030D-6E8A-4147-A177-3AD203B41FA5}">
                      <a16:colId xmlns:a16="http://schemas.microsoft.com/office/drawing/2014/main" val="20002"/>
                    </a:ext>
                  </a:extLst>
                </a:gridCol>
                <a:gridCol w="2885807">
                  <a:extLst>
                    <a:ext uri="{9D8B030D-6E8A-4147-A177-3AD203B41FA5}">
                      <a16:colId xmlns:a16="http://schemas.microsoft.com/office/drawing/2014/main" val="20003"/>
                    </a:ext>
                  </a:extLst>
                </a:gridCol>
              </a:tblGrid>
              <a:tr h="4829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cs typeface="Arial" pitchFamily="34" charset="0"/>
                        </a:rPr>
                        <a:t>Agent</a:t>
                      </a:r>
                    </a:p>
                  </a:txBody>
                  <a:tcPr marL="86895" marR="86895" marT="43375" marB="43375" anchor="ctr" horzOverflow="overflow">
                    <a:lnL>
                      <a:noFill/>
                    </a:lnL>
                    <a:lnR>
                      <a:noFill/>
                    </a:lnR>
                    <a:lnT w="25400" cap="flat" cmpd="sng" algn="ctr">
                      <a:noFill/>
                      <a:prstDash val="solid"/>
                      <a:round/>
                      <a:headEnd type="none" w="med" len="med"/>
                      <a:tailEnd type="none" w="med" len="med"/>
                    </a:lnT>
                    <a:lnB w="254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cs typeface="Arial" pitchFamily="34" charset="0"/>
                        </a:rPr>
                        <a:t>Dose Level 0 </a:t>
                      </a:r>
                      <a:br>
                        <a:rPr kumimoji="0" lang="en-US" sz="1300" b="1" i="0" u="none" strike="noStrike" cap="none" normalizeH="0" baseline="0" dirty="0">
                          <a:ln>
                            <a:noFill/>
                          </a:ln>
                          <a:solidFill>
                            <a:schemeClr val="tx1"/>
                          </a:solidFill>
                          <a:effectLst/>
                          <a:latin typeface="Arial" pitchFamily="34" charset="0"/>
                          <a:cs typeface="Arial" pitchFamily="34" charset="0"/>
                        </a:rPr>
                      </a:br>
                      <a:r>
                        <a:rPr kumimoji="0" lang="en-US" sz="1300" b="1" i="0" u="none" strike="noStrike" cap="none" normalizeH="0" baseline="0" dirty="0">
                          <a:ln>
                            <a:noFill/>
                          </a:ln>
                          <a:solidFill>
                            <a:schemeClr val="tx1"/>
                          </a:solidFill>
                          <a:effectLst/>
                          <a:latin typeface="Arial" pitchFamily="34" charset="0"/>
                          <a:cs typeface="Arial" pitchFamily="34" charset="0"/>
                        </a:rPr>
                        <a:t>(No Risk Factors)</a:t>
                      </a:r>
                    </a:p>
                  </a:txBody>
                  <a:tcPr marL="86895" marR="86895" marT="43375" marB="43375" anchor="ctr" horzOverflow="overflow">
                    <a:lnL>
                      <a:noFill/>
                    </a:lnL>
                    <a:lnR>
                      <a:noFill/>
                    </a:lnR>
                    <a:lnT w="25400" cap="flat" cmpd="sng" algn="ctr">
                      <a:noFill/>
                      <a:prstDash val="solid"/>
                      <a:round/>
                      <a:headEnd type="none" w="med" len="med"/>
                      <a:tailEnd type="none" w="med" len="med"/>
                    </a:lnT>
                    <a:lnB w="254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a:ln>
                            <a:noFill/>
                          </a:ln>
                          <a:solidFill>
                            <a:schemeClr val="tx1"/>
                          </a:solidFill>
                          <a:effectLst/>
                          <a:latin typeface="Arial" pitchFamily="34" charset="0"/>
                          <a:cs typeface="Arial" pitchFamily="34" charset="0"/>
                        </a:rPr>
                        <a:t>Dose Level -1 </a:t>
                      </a:r>
                      <a:br>
                        <a:rPr kumimoji="0" lang="en-US" sz="1300" b="1" i="0" u="none" strike="noStrike" cap="none" normalizeH="0" baseline="0" dirty="0">
                          <a:ln>
                            <a:noFill/>
                          </a:ln>
                          <a:solidFill>
                            <a:schemeClr val="tx1"/>
                          </a:solidFill>
                          <a:effectLst/>
                          <a:latin typeface="Arial" pitchFamily="34" charset="0"/>
                          <a:cs typeface="Arial" pitchFamily="34" charset="0"/>
                        </a:rPr>
                      </a:br>
                      <a:r>
                        <a:rPr kumimoji="0" lang="en-US" sz="1300" b="1" i="0" u="none" strike="noStrike" cap="none" normalizeH="0" baseline="0" dirty="0">
                          <a:ln>
                            <a:noFill/>
                          </a:ln>
                          <a:solidFill>
                            <a:schemeClr val="tx1"/>
                          </a:solidFill>
                          <a:effectLst/>
                          <a:latin typeface="Arial" pitchFamily="34" charset="0"/>
                          <a:cs typeface="Arial" pitchFamily="34" charset="0"/>
                        </a:rPr>
                        <a:t>(≥ 1 Risk Factor)</a:t>
                      </a:r>
                    </a:p>
                  </a:txBody>
                  <a:tcPr marL="86895" marR="86895" marT="43375" marB="43375" anchor="ctr" horzOverflow="overflow">
                    <a:lnL>
                      <a:noFill/>
                    </a:lnL>
                    <a:lnR>
                      <a:noFill/>
                    </a:lnR>
                    <a:lnT w="25400" cap="flat" cmpd="sng" algn="ctr">
                      <a:noFill/>
                      <a:prstDash val="solid"/>
                      <a:round/>
                      <a:headEnd type="none" w="med" len="med"/>
                      <a:tailEnd type="none" w="med" len="med"/>
                    </a:lnT>
                    <a:lnB w="2540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1" i="0" u="none" strike="noStrike" cap="none" normalizeH="0" baseline="0" dirty="0">
                          <a:ln>
                            <a:noFill/>
                          </a:ln>
                          <a:solidFill>
                            <a:schemeClr val="tx1"/>
                          </a:solidFill>
                          <a:effectLst/>
                          <a:latin typeface="Arial" pitchFamily="34" charset="0"/>
                          <a:cs typeface="Arial" pitchFamily="34" charset="0"/>
                        </a:rPr>
                        <a:t>Dose Level -2 (≥ 1 Risk Factor + Grade 3/4 Nonheme AE)</a:t>
                      </a:r>
                    </a:p>
                  </a:txBody>
                  <a:tcPr marL="86895" marR="86895" marT="43375" marB="43375" anchor="ctr" horzOverflow="overflow">
                    <a:lnL>
                      <a:noFill/>
                    </a:lnL>
                    <a:lnR>
                      <a:noFill/>
                    </a:lnR>
                    <a:lnT w="25400" cap="flat" cmpd="sng" algn="ctr">
                      <a:noFill/>
                      <a:prstDash val="solid"/>
                      <a:round/>
                      <a:headEnd type="none" w="med" len="med"/>
                      <a:tailEnd type="none" w="med" len="med"/>
                    </a:lnT>
                    <a:lnB w="254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10000"/>
                  </a:ext>
                </a:extLst>
              </a:tr>
              <a:tr h="2848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Dexamethasone</a:t>
                      </a:r>
                    </a:p>
                  </a:txBody>
                  <a:tcPr marL="86895" marR="86895" marT="43375" marB="43375"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40 mg/day Days 1,8,15, 22/4 wks</a:t>
                      </a:r>
                    </a:p>
                  </a:txBody>
                  <a:tcPr marL="86895" marR="86895" marT="43375" marB="43375"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20 mg/day Days 1, 8, 15, 22/4 wks</a:t>
                      </a:r>
                    </a:p>
                  </a:txBody>
                  <a:tcPr marL="86895" marR="86895" marT="43375" marB="43375"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10 mg/day Days 1, 8, 15, 22/4 wks</a:t>
                      </a:r>
                    </a:p>
                  </a:txBody>
                  <a:tcPr marL="86895" marR="86895" marT="43375" marB="43375"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chemeClr val="bg2"/>
                    </a:solidFill>
                  </a:tcPr>
                </a:tc>
                <a:extLst>
                  <a:ext uri="{0D108BD9-81ED-4DB2-BD59-A6C34878D82A}">
                    <a16:rowId xmlns:a16="http://schemas.microsoft.com/office/drawing/2014/main" val="10001"/>
                  </a:ext>
                </a:extLst>
              </a:tr>
              <a:tr h="4829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Melphalan</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0.25 mg/kg or 9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 </a:t>
                      </a:r>
                      <a:b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b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Days 1-4/4-6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0.18 mg/kg or 7.5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 1-4/4-6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0.13 mg/kg or 5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 1-4/4-6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extLst>
                  <a:ext uri="{0D108BD9-81ED-4DB2-BD59-A6C34878D82A}">
                    <a16:rowId xmlns:a16="http://schemas.microsoft.com/office/drawing/2014/main" val="10002"/>
                  </a:ext>
                </a:extLst>
              </a:tr>
              <a:tr h="2848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Thalidomide</a:t>
                      </a:r>
                    </a:p>
                  </a:txBody>
                  <a:tcPr marL="86895" marR="86895" marT="43375" marB="43375"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100 mg/day</a:t>
                      </a:r>
                    </a:p>
                  </a:txBody>
                  <a:tcPr marL="86895" marR="86895" marT="43375" marB="43375"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50 mg/day</a:t>
                      </a:r>
                    </a:p>
                  </a:txBody>
                  <a:tcPr marL="86895" marR="86895" marT="43375" marB="43375"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50 mg QOD</a:t>
                      </a:r>
                    </a:p>
                  </a:txBody>
                  <a:tcPr marL="86895" marR="86895" marT="43375" marB="43375" anchor="ctr"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10003"/>
                  </a:ext>
                </a:extLst>
              </a:tr>
              <a:tr h="2848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Lenalidomide </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25 mg/day Days 1-21/4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15 mg/day on Days 1-21/4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10 mg/day Days 1-21/4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extLst>
                  <a:ext uri="{0D108BD9-81ED-4DB2-BD59-A6C34878D82A}">
                    <a16:rowId xmlns:a16="http://schemas.microsoft.com/office/drawing/2014/main" val="10004"/>
                  </a:ext>
                </a:extLst>
              </a:tr>
              <a:tr h="4830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Pomalidomide</a:t>
                      </a:r>
                    </a:p>
                  </a:txBody>
                  <a:tcPr marL="86895" marR="86895" marT="43375" marB="43375"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4 mg/day Days 1-21/4 wks</a:t>
                      </a:r>
                    </a:p>
                  </a:txBody>
                  <a:tcPr marL="86895" marR="86895" marT="43375" marB="43375" anchor="ctr" horzOverflow="overflow">
                    <a:lnL>
                      <a:noFill/>
                    </a:lnL>
                    <a:lnR>
                      <a:noFill/>
                    </a:lnR>
                    <a:lnT>
                      <a:noFill/>
                    </a:lnT>
                    <a:lnB>
                      <a:noFill/>
                    </a:lnB>
                    <a:lnTlToBr>
                      <a:noFill/>
                    </a:lnTlToBr>
                    <a:lnBlToTr>
                      <a:noFill/>
                    </a:lnBlToTr>
                    <a:solidFill>
                      <a:schemeClr val="bg2"/>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Reduce dose to 3 mg/day or further due to hematologic toxicity, </a:t>
                      </a:r>
                      <a:b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b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reduce dose by 50% with strong CYP1A2 inhibitor</a:t>
                      </a:r>
                    </a:p>
                  </a:txBody>
                  <a:tcPr marL="86896" marR="86896" marT="43406" marB="43406" anchor="ctr" horzOverflow="overflow">
                    <a:lnL>
                      <a:noFill/>
                    </a:lnL>
                    <a:lnR>
                      <a:noFill/>
                    </a:lnR>
                    <a:lnT>
                      <a:noFill/>
                    </a:lnT>
                    <a:lnB>
                      <a:noFill/>
                    </a:lnB>
                    <a:lnTlToBr>
                      <a:noFill/>
                    </a:lnTlToBr>
                    <a:lnBlToTr>
                      <a:noFill/>
                    </a:lnBlToTr>
                    <a:solidFill>
                      <a:schemeClr val="bg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bg1"/>
                        </a:solidFill>
                        <a:effectLst/>
                        <a:latin typeface="Arial" pitchFamily="34" charset="0"/>
                        <a:cs typeface="Arial" pitchFamily="34" charset="0"/>
                      </a:endParaRPr>
                    </a:p>
                  </a:txBody>
                  <a:tcPr marT="45707" marB="45707" anchor="ctr" horzOverflow="overflow">
                    <a:lnL>
                      <a:noFill/>
                    </a:lnL>
                    <a:lnR>
                      <a:noFill/>
                    </a:lnR>
                    <a:lnT>
                      <a:noFill/>
                    </a:lnT>
                    <a:lnB>
                      <a:noFill/>
                    </a:lnB>
                    <a:lnTlToBr>
                      <a:noFill/>
                    </a:lnTlToBr>
                    <a:lnBlToTr>
                      <a:noFill/>
                    </a:lnBlToTr>
                    <a:solidFill>
                      <a:srgbClr val="F6F6F6"/>
                    </a:solidFill>
                  </a:tcPr>
                </a:tc>
                <a:extLst>
                  <a:ext uri="{0D108BD9-81ED-4DB2-BD59-A6C34878D82A}">
                    <a16:rowId xmlns:a16="http://schemas.microsoft.com/office/drawing/2014/main" val="10005"/>
                  </a:ext>
                </a:extLst>
              </a:tr>
              <a:tr h="4829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Bortezomib</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1.3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 </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2x/wk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Days 1, 4, 8, 11/3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1.3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 </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1x/wk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Days 1, 8, 15, 22/5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1.0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 </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1x/wk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Days 1, 8, 15, 22/5 wks</a:t>
                      </a:r>
                    </a:p>
                  </a:txBody>
                  <a:tcPr marL="86895" marR="86895" marT="43375" marB="43375" anchor="ctr" horzOverflow="overflow">
                    <a:lnL>
                      <a:noFill/>
                    </a:lnL>
                    <a:lnR>
                      <a:noFill/>
                    </a:lnR>
                    <a:lnT>
                      <a:noFill/>
                    </a:lnT>
                    <a:lnB>
                      <a:noFill/>
                    </a:lnB>
                    <a:lnTlToBr>
                      <a:noFill/>
                    </a:lnTlToBr>
                    <a:lnBlToTr>
                      <a:noFill/>
                    </a:lnBlToTr>
                    <a:solidFill>
                      <a:schemeClr val="accent1"/>
                    </a:solidFill>
                  </a:tcPr>
                </a:tc>
                <a:extLst>
                  <a:ext uri="{0D108BD9-81ED-4DB2-BD59-A6C34878D82A}">
                    <a16:rowId xmlns:a16="http://schemas.microsoft.com/office/drawing/2014/main" val="10006"/>
                  </a:ext>
                </a:extLst>
              </a:tr>
              <a:tr h="68108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Ixazomib</a:t>
                      </a:r>
                    </a:p>
                  </a:txBody>
                  <a:tcPr marL="86895" marR="86895" marT="43375" marB="43375"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4 mg/day Days 1, 8, 15/4 wks</a:t>
                      </a:r>
                    </a:p>
                  </a:txBody>
                  <a:tcPr marL="86895" marR="86895" marT="43375" marB="43375"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First reduction: 3 mg</a:t>
                      </a:r>
                      <a:b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b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Hold Tx if low blood counts or PN (resume at lower dose)</a:t>
                      </a:r>
                    </a:p>
                  </a:txBody>
                  <a:tcPr marL="86895" marR="86895" marT="43375" marB="43375" anchor="ctr"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Second reduction: 2.3 mg/day;</a:t>
                      </a:r>
                      <a:b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b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discontinue if grade 4 PN</a:t>
                      </a:r>
                    </a:p>
                  </a:txBody>
                  <a:tcPr marL="86895" marR="86895" marT="43375" marB="43375" anchor="ctr" horzOverflow="overflow">
                    <a:lnL>
                      <a:noFill/>
                    </a:lnL>
                    <a:lnR>
                      <a:noFill/>
                    </a:lnR>
                    <a:lnT>
                      <a:noFill/>
                    </a:lnT>
                    <a:lnB>
                      <a:noFill/>
                    </a:lnB>
                    <a:lnTlToBr>
                      <a:noFill/>
                    </a:lnTlToBr>
                    <a:lnBlToTr>
                      <a:noFill/>
                    </a:lnBlToTr>
                    <a:solidFill>
                      <a:schemeClr val="bg2"/>
                    </a:solidFill>
                  </a:tcPr>
                </a:tc>
                <a:extLst>
                  <a:ext uri="{0D108BD9-81ED-4DB2-BD59-A6C34878D82A}">
                    <a16:rowId xmlns:a16="http://schemas.microsoft.com/office/drawing/2014/main" val="10007"/>
                  </a:ext>
                </a:extLst>
              </a:tr>
              <a:tr h="2848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Prednisone</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60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 </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Days 1-4 or 50 mg QD</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30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 </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Days 1-4 or 25 mg QD</a:t>
                      </a:r>
                    </a:p>
                  </a:txBody>
                  <a:tcPr marL="86895" marR="86895" marT="43375" marB="43375" anchor="ctr" horzOverflow="overflow">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15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 </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Days 1-4 or 12.5 mg QD</a:t>
                      </a:r>
                    </a:p>
                  </a:txBody>
                  <a:tcPr marL="86895" marR="86895" marT="43375" marB="43375" anchor="ctr" horzOverflow="overflow">
                    <a:lnL>
                      <a:noFill/>
                    </a:lnL>
                    <a:lnR>
                      <a:noFill/>
                    </a:lnR>
                    <a:lnT>
                      <a:noFill/>
                    </a:lnT>
                    <a:lnB>
                      <a:noFill/>
                    </a:lnB>
                    <a:lnTlToBr>
                      <a:noFill/>
                    </a:lnTlToBr>
                    <a:lnBlToTr>
                      <a:noFill/>
                    </a:lnBlToTr>
                    <a:solidFill>
                      <a:schemeClr val="accent1"/>
                    </a:solidFill>
                  </a:tcPr>
                </a:tc>
                <a:extLst>
                  <a:ext uri="{0D108BD9-81ED-4DB2-BD59-A6C34878D82A}">
                    <a16:rowId xmlns:a16="http://schemas.microsoft.com/office/drawing/2014/main" val="10008"/>
                  </a:ext>
                </a:extLst>
              </a:tr>
              <a:tr h="4829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Cyclophosphamide</a:t>
                      </a:r>
                    </a:p>
                  </a:txBody>
                  <a:tcPr marL="86895" marR="86895" marT="43375" marB="43375"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100 mg/day Days 1-21/4 wks or </a:t>
                      </a:r>
                      <a:b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b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300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 Days 1, 8, 15/4 wks</a:t>
                      </a:r>
                    </a:p>
                  </a:txBody>
                  <a:tcPr marL="86895" marR="86895" marT="43375" marB="43375"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50 mg/day Days 1-21/ 4 wks or </a:t>
                      </a:r>
                      <a:b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b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150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 Days 1, 8, 15/4 wks</a:t>
                      </a:r>
                    </a:p>
                  </a:txBody>
                  <a:tcPr marL="86895" marR="86895" marT="43375" marB="43375"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50 mg/day Days 1-21/4 wks or </a:t>
                      </a:r>
                      <a:b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b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75 mg/m</a:t>
                      </a:r>
                      <a:r>
                        <a:rPr kumimoji="0" lang="en-US" sz="1300" b="0" i="0" u="none" strike="noStrike" cap="none" normalizeH="0" baseline="30000" dirty="0">
                          <a:ln>
                            <a:noFill/>
                          </a:ln>
                          <a:solidFill>
                            <a:schemeClr val="bg2">
                              <a:lumMod val="10000"/>
                            </a:schemeClr>
                          </a:solidFill>
                          <a:effectLst/>
                          <a:latin typeface="Arial" pitchFamily="34" charset="0"/>
                          <a:cs typeface="Arial" pitchFamily="34" charset="0"/>
                        </a:rPr>
                        <a:t>2</a:t>
                      </a:r>
                      <a:r>
                        <a:rPr kumimoji="0" lang="en-US" sz="1300" b="0" i="0" u="none" strike="noStrike" cap="none" normalizeH="0" baseline="0" dirty="0">
                          <a:ln>
                            <a:noFill/>
                          </a:ln>
                          <a:solidFill>
                            <a:schemeClr val="bg2">
                              <a:lumMod val="10000"/>
                            </a:schemeClr>
                          </a:solidFill>
                          <a:effectLst/>
                          <a:latin typeface="Arial" pitchFamily="34" charset="0"/>
                          <a:cs typeface="Arial" pitchFamily="34" charset="0"/>
                        </a:rPr>
                        <a:t>/day Days 1, 8, 15/4 wks</a:t>
                      </a:r>
                    </a:p>
                  </a:txBody>
                  <a:tcPr marL="86895" marR="86895" marT="43375" marB="43375" anchor="ctr" horzOverflow="overflow">
                    <a:lnL>
                      <a:noFill/>
                    </a:lnL>
                    <a:lnR>
                      <a:noFill/>
                    </a:lnR>
                    <a:lnT>
                      <a:noFill/>
                    </a:lnT>
                    <a:lnB w="25400" cap="flat" cmpd="sng" algn="ctr">
                      <a:no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9"/>
                  </a:ext>
                </a:extLst>
              </a:tr>
            </a:tbl>
          </a:graphicData>
        </a:graphic>
      </p:graphicFrame>
      <p:sp>
        <p:nvSpPr>
          <p:cNvPr id="132139" name="Rectangle 2"/>
          <p:cNvSpPr>
            <a:spLocks noChangeArrowheads="1"/>
          </p:cNvSpPr>
          <p:nvPr/>
        </p:nvSpPr>
        <p:spPr bwMode="auto">
          <a:xfrm>
            <a:off x="411163" y="6145213"/>
            <a:ext cx="847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Palumbo A, et al. Blood. 2011;118:4519-4529. Palumbo A, et al. Blood. 2015;125:2068-2074. </a:t>
            </a:r>
            <a:b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alt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Ixazomib</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[package </a:t>
            </a:r>
            <a:r>
              <a:rPr kumimoji="0" lang="it-IT" alt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mn-cs"/>
              </a:rPr>
              <a:t>insert</a:t>
            </a:r>
            <a:r>
              <a:rPr kumimoji="0" lang="it-IT"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Pomalidomide</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[package </a:t>
            </a:r>
            <a:r>
              <a:rPr kumimoji="0" lang="it-IT" alt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mn-cs"/>
              </a:rPr>
              <a:t>insert</a:t>
            </a:r>
            <a:r>
              <a:rPr kumimoji="0" lang="it-IT"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298600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EF8D79-33BE-9231-099B-64548B202D24}"/>
              </a:ext>
            </a:extLst>
          </p:cNvPr>
          <p:cNvPicPr>
            <a:picLocks noChangeAspect="1"/>
          </p:cNvPicPr>
          <p:nvPr/>
        </p:nvPicPr>
        <p:blipFill>
          <a:blip r:embed="rId2"/>
          <a:stretch>
            <a:fillRect/>
          </a:stretch>
        </p:blipFill>
        <p:spPr>
          <a:xfrm>
            <a:off x="297872" y="439386"/>
            <a:ext cx="5658218" cy="3251555"/>
          </a:xfrm>
          <a:prstGeom prst="rect">
            <a:avLst/>
          </a:prstGeom>
        </p:spPr>
      </p:pic>
      <p:pic>
        <p:nvPicPr>
          <p:cNvPr id="3" name="Image 2">
            <a:extLst>
              <a:ext uri="{FF2B5EF4-FFF2-40B4-BE49-F238E27FC236}">
                <a16:creationId xmlns:a16="http://schemas.microsoft.com/office/drawing/2014/main" id="{2E1DD596-B19D-950C-67C8-BCDF61820B57}"/>
              </a:ext>
            </a:extLst>
          </p:cNvPr>
          <p:cNvPicPr>
            <a:picLocks noChangeAspect="1"/>
          </p:cNvPicPr>
          <p:nvPr/>
        </p:nvPicPr>
        <p:blipFill>
          <a:blip r:embed="rId3"/>
          <a:stretch>
            <a:fillRect/>
          </a:stretch>
        </p:blipFill>
        <p:spPr>
          <a:xfrm>
            <a:off x="5284519" y="3368247"/>
            <a:ext cx="6799613" cy="3301391"/>
          </a:xfrm>
          <a:prstGeom prst="rect">
            <a:avLst/>
          </a:prstGeom>
        </p:spPr>
      </p:pic>
      <p:pic>
        <p:nvPicPr>
          <p:cNvPr id="4" name="Image 3">
            <a:extLst>
              <a:ext uri="{FF2B5EF4-FFF2-40B4-BE49-F238E27FC236}">
                <a16:creationId xmlns:a16="http://schemas.microsoft.com/office/drawing/2014/main" id="{B7320083-CD6A-24F0-6FA5-F4C471296549}"/>
              </a:ext>
            </a:extLst>
          </p:cNvPr>
          <p:cNvPicPr>
            <a:picLocks noChangeAspect="1"/>
          </p:cNvPicPr>
          <p:nvPr/>
        </p:nvPicPr>
        <p:blipFill>
          <a:blip r:embed="rId4"/>
          <a:stretch>
            <a:fillRect/>
          </a:stretch>
        </p:blipFill>
        <p:spPr>
          <a:xfrm>
            <a:off x="5593278" y="1104085"/>
            <a:ext cx="6598722" cy="1144860"/>
          </a:xfrm>
          <a:prstGeom prst="rect">
            <a:avLst/>
          </a:prstGeom>
        </p:spPr>
      </p:pic>
      <p:sp>
        <p:nvSpPr>
          <p:cNvPr id="5" name="ZoneTexte 4">
            <a:extLst>
              <a:ext uri="{FF2B5EF4-FFF2-40B4-BE49-F238E27FC236}">
                <a16:creationId xmlns:a16="http://schemas.microsoft.com/office/drawing/2014/main" id="{0AE55245-8D16-3DA0-A4D6-89339E5E59EE}"/>
              </a:ext>
            </a:extLst>
          </p:cNvPr>
          <p:cNvSpPr txBox="1"/>
          <p:nvPr/>
        </p:nvSpPr>
        <p:spPr>
          <a:xfrm>
            <a:off x="6096000" y="2481943"/>
            <a:ext cx="4651169" cy="369332"/>
          </a:xfrm>
          <a:prstGeom prst="rect">
            <a:avLst/>
          </a:prstGeom>
          <a:noFill/>
        </p:spPr>
        <p:txBody>
          <a:bodyPr wrap="square" rtlCol="0">
            <a:spAutoFit/>
          </a:bodyPr>
          <a:lstStyle/>
          <a:p>
            <a:r>
              <a:rPr lang="fr-FR" dirty="0"/>
              <a:t>Cancers 2023;15:1929</a:t>
            </a:r>
          </a:p>
        </p:txBody>
      </p:sp>
    </p:spTree>
    <p:extLst>
      <p:ext uri="{BB962C8B-B14F-4D97-AF65-F5344CB8AC3E}">
        <p14:creationId xmlns:p14="http://schemas.microsoft.com/office/powerpoint/2010/main" val="3376691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8">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ight Triangle 10">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age 1">
            <a:extLst>
              <a:ext uri="{FF2B5EF4-FFF2-40B4-BE49-F238E27FC236}">
                <a16:creationId xmlns:a16="http://schemas.microsoft.com/office/drawing/2014/main" id="{BFB24A9D-71C8-FC47-9F4E-8C813CEF28F7}"/>
              </a:ext>
            </a:extLst>
          </p:cNvPr>
          <p:cNvPicPr>
            <a:picLocks noChangeAspect="1"/>
          </p:cNvPicPr>
          <p:nvPr/>
        </p:nvPicPr>
        <p:blipFill>
          <a:blip r:embed="rId2"/>
          <a:stretch>
            <a:fillRect/>
          </a:stretch>
        </p:blipFill>
        <p:spPr>
          <a:xfrm>
            <a:off x="1523559" y="906671"/>
            <a:ext cx="6647667" cy="4979334"/>
          </a:xfrm>
          <a:prstGeom prst="rect">
            <a:avLst/>
          </a:prstGeom>
        </p:spPr>
      </p:pic>
    </p:spTree>
    <p:extLst>
      <p:ext uri="{BB962C8B-B14F-4D97-AF65-F5344CB8AC3E}">
        <p14:creationId xmlns:p14="http://schemas.microsoft.com/office/powerpoint/2010/main" val="6281277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EA365D-F4E4-7A40-B156-7C9ED564D91A}"/>
              </a:ext>
            </a:extLst>
          </p:cNvPr>
          <p:cNvSpPr>
            <a:spLocks noGrp="1"/>
          </p:cNvSpPr>
          <p:nvPr>
            <p:ph type="title"/>
          </p:nvPr>
        </p:nvSpPr>
        <p:spPr>
          <a:xfrm>
            <a:off x="838200" y="45755"/>
            <a:ext cx="10515600" cy="928358"/>
          </a:xfrm>
        </p:spPr>
        <p:txBody>
          <a:bodyPr/>
          <a:lstStyle/>
          <a:p>
            <a:r>
              <a:rPr lang="fr-FR" dirty="0"/>
              <a:t>Myélome multiple: la rechute reste la règle</a:t>
            </a:r>
          </a:p>
        </p:txBody>
      </p:sp>
      <p:pic>
        <p:nvPicPr>
          <p:cNvPr id="5" name="Espace réservé du contenu 4">
            <a:extLst>
              <a:ext uri="{FF2B5EF4-FFF2-40B4-BE49-F238E27FC236}">
                <a16:creationId xmlns:a16="http://schemas.microsoft.com/office/drawing/2014/main" id="{CC307F82-3DF1-2340-83BD-4652E7F00B88}"/>
              </a:ext>
            </a:extLst>
          </p:cNvPr>
          <p:cNvPicPr>
            <a:picLocks noGrp="1" noChangeAspect="1"/>
          </p:cNvPicPr>
          <p:nvPr>
            <p:ph idx="1"/>
          </p:nvPr>
        </p:nvPicPr>
        <p:blipFill>
          <a:blip r:embed="rId2"/>
          <a:stretch>
            <a:fillRect/>
          </a:stretch>
        </p:blipFill>
        <p:spPr>
          <a:xfrm>
            <a:off x="392835" y="724395"/>
            <a:ext cx="10960965" cy="6145860"/>
          </a:xfrm>
        </p:spPr>
      </p:pic>
    </p:spTree>
    <p:extLst>
      <p:ext uri="{BB962C8B-B14F-4D97-AF65-F5344CB8AC3E}">
        <p14:creationId xmlns:p14="http://schemas.microsoft.com/office/powerpoint/2010/main" val="5934169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92741D-84CF-3E47-9E65-40D5DB8B5B73}"/>
              </a:ext>
            </a:extLst>
          </p:cNvPr>
          <p:cNvPicPr>
            <a:picLocks noChangeAspect="1"/>
          </p:cNvPicPr>
          <p:nvPr/>
        </p:nvPicPr>
        <p:blipFill>
          <a:blip r:embed="rId2"/>
          <a:stretch>
            <a:fillRect/>
          </a:stretch>
        </p:blipFill>
        <p:spPr>
          <a:xfrm>
            <a:off x="33460" y="213756"/>
            <a:ext cx="12181580" cy="6400800"/>
          </a:xfrm>
          <a:prstGeom prst="rect">
            <a:avLst/>
          </a:prstGeom>
        </p:spPr>
      </p:pic>
    </p:spTree>
    <p:extLst>
      <p:ext uri="{BB962C8B-B14F-4D97-AF65-F5344CB8AC3E}">
        <p14:creationId xmlns:p14="http://schemas.microsoft.com/office/powerpoint/2010/main" val="20154201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3FF4B4-AA29-8043-8D58-9A865717DE19}"/>
              </a:ext>
            </a:extLst>
          </p:cNvPr>
          <p:cNvSpPr>
            <a:spLocks noGrp="1"/>
          </p:cNvSpPr>
          <p:nvPr>
            <p:ph type="title"/>
          </p:nvPr>
        </p:nvSpPr>
        <p:spPr>
          <a:xfrm>
            <a:off x="838200" y="184121"/>
            <a:ext cx="10515599" cy="932688"/>
          </a:xfrm>
        </p:spPr>
        <p:txBody>
          <a:bodyPr vert="horz" lIns="91440" tIns="45720" rIns="91440" bIns="45720" rtlCol="0" anchor="b">
            <a:normAutofit/>
          </a:bodyPr>
          <a:lstStyle/>
          <a:p>
            <a:r>
              <a:rPr lang="en-US" sz="5000" kern="1200" dirty="0" err="1">
                <a:solidFill>
                  <a:schemeClr val="tx1"/>
                </a:solidFill>
                <a:latin typeface="+mj-lt"/>
                <a:ea typeface="+mj-ea"/>
                <a:cs typeface="+mj-cs"/>
              </a:rPr>
              <a:t>Coût</a:t>
            </a:r>
            <a:r>
              <a:rPr lang="en-US" sz="5000" kern="1200" dirty="0">
                <a:solidFill>
                  <a:schemeClr val="tx1"/>
                </a:solidFill>
                <a:latin typeface="+mj-lt"/>
                <a:ea typeface="+mj-ea"/>
                <a:cs typeface="+mj-cs"/>
              </a:rPr>
              <a:t> de la </a:t>
            </a:r>
            <a:r>
              <a:rPr lang="en-US" sz="5000" kern="1200" dirty="0" err="1">
                <a:solidFill>
                  <a:schemeClr val="tx1"/>
                </a:solidFill>
                <a:latin typeface="+mj-lt"/>
                <a:ea typeface="+mj-ea"/>
                <a:cs typeface="+mj-cs"/>
              </a:rPr>
              <a:t>prise</a:t>
            </a:r>
            <a:r>
              <a:rPr lang="en-US" sz="5000" kern="1200" dirty="0">
                <a:solidFill>
                  <a:schemeClr val="tx1"/>
                </a:solidFill>
                <a:latin typeface="+mj-lt"/>
                <a:ea typeface="+mj-ea"/>
                <a:cs typeface="+mj-cs"/>
              </a:rPr>
              <a:t> </a:t>
            </a:r>
            <a:r>
              <a:rPr lang="en-US" sz="5000" kern="1200" dirty="0" err="1">
                <a:solidFill>
                  <a:schemeClr val="tx1"/>
                </a:solidFill>
                <a:latin typeface="+mj-lt"/>
                <a:ea typeface="+mj-ea"/>
                <a:cs typeface="+mj-cs"/>
              </a:rPr>
              <a:t>en</a:t>
            </a:r>
            <a:r>
              <a:rPr lang="en-US" sz="5000" kern="1200" dirty="0">
                <a:solidFill>
                  <a:schemeClr val="tx1"/>
                </a:solidFill>
                <a:latin typeface="+mj-lt"/>
                <a:ea typeface="+mj-ea"/>
                <a:cs typeface="+mj-cs"/>
              </a:rPr>
              <a:t> charge du </a:t>
            </a:r>
            <a:r>
              <a:rPr lang="en-US" sz="5000" kern="1200" dirty="0" err="1">
                <a:solidFill>
                  <a:schemeClr val="tx1"/>
                </a:solidFill>
                <a:latin typeface="+mj-lt"/>
                <a:ea typeface="+mj-ea"/>
                <a:cs typeface="+mj-cs"/>
              </a:rPr>
              <a:t>myélome</a:t>
            </a:r>
            <a:endParaRPr lang="en-US" sz="5000" kern="1200" dirty="0">
              <a:solidFill>
                <a:schemeClr val="tx1"/>
              </a:solidFill>
              <a:latin typeface="+mj-lt"/>
              <a:ea typeface="+mj-ea"/>
              <a:cs typeface="+mj-cs"/>
            </a:endParaRPr>
          </a:p>
        </p:txBody>
      </p:sp>
      <p:pic>
        <p:nvPicPr>
          <p:cNvPr id="5" name="Espace réservé du contenu 4">
            <a:extLst>
              <a:ext uri="{FF2B5EF4-FFF2-40B4-BE49-F238E27FC236}">
                <a16:creationId xmlns:a16="http://schemas.microsoft.com/office/drawing/2014/main" id="{267A6DAC-DCC8-3241-B93B-5C791969F2BB}"/>
              </a:ext>
            </a:extLst>
          </p:cNvPr>
          <p:cNvPicPr>
            <a:picLocks noGrp="1" noChangeAspect="1"/>
          </p:cNvPicPr>
          <p:nvPr>
            <p:ph idx="1"/>
          </p:nvPr>
        </p:nvPicPr>
        <p:blipFill>
          <a:blip r:embed="rId2"/>
          <a:stretch>
            <a:fillRect/>
          </a:stretch>
        </p:blipFill>
        <p:spPr>
          <a:xfrm>
            <a:off x="838199" y="1151904"/>
            <a:ext cx="10515598" cy="5152643"/>
          </a:xfrm>
          <a:prstGeom prst="rect">
            <a:avLst/>
          </a:prstGeom>
        </p:spPr>
      </p:pic>
      <p:sp>
        <p:nvSpPr>
          <p:cNvPr id="6" name="ZoneTexte 5">
            <a:extLst>
              <a:ext uri="{FF2B5EF4-FFF2-40B4-BE49-F238E27FC236}">
                <a16:creationId xmlns:a16="http://schemas.microsoft.com/office/drawing/2014/main" id="{FFCCFA92-658C-0343-87AE-D10052C4338F}"/>
              </a:ext>
            </a:extLst>
          </p:cNvPr>
          <p:cNvSpPr txBox="1"/>
          <p:nvPr/>
        </p:nvSpPr>
        <p:spPr>
          <a:xfrm>
            <a:off x="5415148" y="6374018"/>
            <a:ext cx="5403273" cy="369332"/>
          </a:xfrm>
          <a:prstGeom prst="rect">
            <a:avLst/>
          </a:prstGeom>
          <a:noFill/>
        </p:spPr>
        <p:txBody>
          <a:bodyPr wrap="square" rtlCol="0">
            <a:spAutoFit/>
          </a:bodyPr>
          <a:lstStyle/>
          <a:p>
            <a:r>
              <a:rPr lang="fr-FR" dirty="0"/>
              <a:t>Yong K I.   MW 2021</a:t>
            </a:r>
          </a:p>
        </p:txBody>
      </p:sp>
    </p:spTree>
    <p:extLst>
      <p:ext uri="{BB962C8B-B14F-4D97-AF65-F5344CB8AC3E}">
        <p14:creationId xmlns:p14="http://schemas.microsoft.com/office/powerpoint/2010/main" val="78639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D9CAA70-FC24-4DA9-9035-DD65DE90D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889D6-46FE-4175-812C-8BEED2FF4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 name="ZoneTexte 5">
            <a:extLst>
              <a:ext uri="{FF2B5EF4-FFF2-40B4-BE49-F238E27FC236}">
                <a16:creationId xmlns:a16="http://schemas.microsoft.com/office/drawing/2014/main" id="{D88580E6-5112-87AF-681F-5513E55FBFA9}"/>
              </a:ext>
            </a:extLst>
          </p:cNvPr>
          <p:cNvSpPr txBox="1"/>
          <p:nvPr/>
        </p:nvSpPr>
        <p:spPr>
          <a:xfrm>
            <a:off x="804672" y="5073812"/>
            <a:ext cx="6331904" cy="114601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0" i="0" u="none" strike="noStrike">
                <a:solidFill>
                  <a:schemeClr val="tx2"/>
                </a:solidFill>
                <a:effectLst/>
                <a:latin typeface="+mj-lt"/>
                <a:ea typeface="+mj-ea"/>
                <a:cs typeface="+mj-cs"/>
              </a:rPr>
              <a:t>Les cytokines</a:t>
            </a:r>
          </a:p>
        </p:txBody>
      </p:sp>
      <p:grpSp>
        <p:nvGrpSpPr>
          <p:cNvPr id="15" name="Group 14">
            <a:extLst>
              <a:ext uri="{FF2B5EF4-FFF2-40B4-BE49-F238E27FC236}">
                <a16:creationId xmlns:a16="http://schemas.microsoft.com/office/drawing/2014/main" id="{7ACCA88C-8741-4EAC-B3FE-0CFC0BA02D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3832880" cy="2876136"/>
            <a:chOff x="-305" y="-1"/>
            <a:chExt cx="3832880" cy="2876136"/>
          </a:xfrm>
        </p:grpSpPr>
        <p:sp>
          <p:nvSpPr>
            <p:cNvPr id="16" name="Freeform: Shape 15">
              <a:extLst>
                <a:ext uri="{FF2B5EF4-FFF2-40B4-BE49-F238E27FC236}">
                  <a16:creationId xmlns:a16="http://schemas.microsoft.com/office/drawing/2014/main" id="{F0349FD5-909D-4E8A-B7B0-0D268C82B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DD260D80-8FAD-46AF-B161-6BDFA50F4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2E4BAD0-C518-46E3-A120-C996C8ED5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81922341-7D82-4C50-8F3A-01EA7B225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Image 1">
            <a:extLst>
              <a:ext uri="{FF2B5EF4-FFF2-40B4-BE49-F238E27FC236}">
                <a16:creationId xmlns:a16="http://schemas.microsoft.com/office/drawing/2014/main" id="{2AEE0CC8-2E60-0FE9-31AE-EE43B09805C3}"/>
              </a:ext>
            </a:extLst>
          </p:cNvPr>
          <p:cNvPicPr>
            <a:picLocks noChangeAspect="1"/>
          </p:cNvPicPr>
          <p:nvPr/>
        </p:nvPicPr>
        <p:blipFill>
          <a:blip r:embed="rId2"/>
          <a:stretch>
            <a:fillRect/>
          </a:stretch>
        </p:blipFill>
        <p:spPr>
          <a:xfrm>
            <a:off x="5524923" y="150598"/>
            <a:ext cx="6398136" cy="4638649"/>
          </a:xfrm>
          <a:prstGeom prst="rect">
            <a:avLst/>
          </a:prstGeom>
        </p:spPr>
      </p:pic>
      <p:pic>
        <p:nvPicPr>
          <p:cNvPr id="3" name="Image 2">
            <a:extLst>
              <a:ext uri="{FF2B5EF4-FFF2-40B4-BE49-F238E27FC236}">
                <a16:creationId xmlns:a16="http://schemas.microsoft.com/office/drawing/2014/main" id="{A43C9FD4-CC60-F6EC-BC48-94C793EC6F9E}"/>
              </a:ext>
            </a:extLst>
          </p:cNvPr>
          <p:cNvPicPr>
            <a:picLocks noChangeAspect="1"/>
          </p:cNvPicPr>
          <p:nvPr/>
        </p:nvPicPr>
        <p:blipFill>
          <a:blip r:embed="rId3"/>
          <a:stretch>
            <a:fillRect/>
          </a:stretch>
        </p:blipFill>
        <p:spPr>
          <a:xfrm>
            <a:off x="3869529" y="4973874"/>
            <a:ext cx="3657600" cy="1819655"/>
          </a:xfrm>
          <a:prstGeom prst="rect">
            <a:avLst/>
          </a:prstGeom>
        </p:spPr>
      </p:pic>
      <p:pic>
        <p:nvPicPr>
          <p:cNvPr id="4" name="Image 3">
            <a:extLst>
              <a:ext uri="{FF2B5EF4-FFF2-40B4-BE49-F238E27FC236}">
                <a16:creationId xmlns:a16="http://schemas.microsoft.com/office/drawing/2014/main" id="{DD170268-747A-B2C2-3EE6-335B16AB5A4B}"/>
              </a:ext>
            </a:extLst>
          </p:cNvPr>
          <p:cNvPicPr>
            <a:picLocks noChangeAspect="1"/>
          </p:cNvPicPr>
          <p:nvPr/>
        </p:nvPicPr>
        <p:blipFill>
          <a:blip r:embed="rId4"/>
          <a:stretch>
            <a:fillRect/>
          </a:stretch>
        </p:blipFill>
        <p:spPr>
          <a:xfrm>
            <a:off x="7752989" y="6235819"/>
            <a:ext cx="3657600" cy="420623"/>
          </a:xfrm>
          <a:prstGeom prst="rect">
            <a:avLst/>
          </a:prstGeom>
        </p:spPr>
      </p:pic>
    </p:spTree>
    <p:extLst>
      <p:ext uri="{BB962C8B-B14F-4D97-AF65-F5344CB8AC3E}">
        <p14:creationId xmlns:p14="http://schemas.microsoft.com/office/powerpoint/2010/main" val="34774587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C3F894-D2A0-A2BE-8C63-932991614A2C}"/>
              </a:ext>
            </a:extLst>
          </p:cNvPr>
          <p:cNvSpPr>
            <a:spLocks noGrp="1"/>
          </p:cNvSpPr>
          <p:nvPr>
            <p:ph type="title"/>
          </p:nvPr>
        </p:nvSpPr>
        <p:spPr/>
        <p:txBody>
          <a:bodyPr/>
          <a:lstStyle/>
          <a:p>
            <a:r>
              <a:rPr lang="fr-FR" dirty="0"/>
              <a:t>Valeur nominale</a:t>
            </a:r>
          </a:p>
        </p:txBody>
      </p:sp>
      <p:sp>
        <p:nvSpPr>
          <p:cNvPr id="3" name="Espace réservé du contenu 2">
            <a:extLst>
              <a:ext uri="{FF2B5EF4-FFF2-40B4-BE49-F238E27FC236}">
                <a16:creationId xmlns:a16="http://schemas.microsoft.com/office/drawing/2014/main" id="{81548607-9133-0633-0A2C-73C3BF5C19C1}"/>
              </a:ext>
            </a:extLst>
          </p:cNvPr>
          <p:cNvSpPr>
            <a:spLocks noGrp="1"/>
          </p:cNvSpPr>
          <p:nvPr>
            <p:ph idx="1"/>
          </p:nvPr>
        </p:nvSpPr>
        <p:spPr/>
        <p:txBody>
          <a:bodyPr/>
          <a:lstStyle/>
          <a:p>
            <a:r>
              <a:rPr lang="fr-FR" dirty="0" err="1"/>
              <a:t>Lénalidomide</a:t>
            </a:r>
            <a:r>
              <a:rPr lang="fr-FR" dirty="0"/>
              <a:t>					1517 </a:t>
            </a:r>
            <a:r>
              <a:rPr lang="fr-FR" dirty="0" err="1"/>
              <a:t>Eur</a:t>
            </a:r>
            <a:r>
              <a:rPr lang="fr-FR" dirty="0"/>
              <a:t> / boite</a:t>
            </a:r>
          </a:p>
          <a:p>
            <a:r>
              <a:rPr lang="fr-FR" dirty="0" err="1"/>
              <a:t>Pomalidomide</a:t>
            </a:r>
            <a:r>
              <a:rPr lang="fr-FR" dirty="0"/>
              <a:t>:					6360 </a:t>
            </a:r>
            <a:r>
              <a:rPr lang="fr-FR" dirty="0" err="1"/>
              <a:t>Eur</a:t>
            </a:r>
            <a:r>
              <a:rPr lang="fr-FR" dirty="0"/>
              <a:t> / boite</a:t>
            </a:r>
          </a:p>
          <a:p>
            <a:r>
              <a:rPr lang="fr-FR" dirty="0" err="1"/>
              <a:t>Bortezomib</a:t>
            </a:r>
            <a:r>
              <a:rPr lang="fr-FR" dirty="0"/>
              <a:t>:					402 </a:t>
            </a:r>
            <a:r>
              <a:rPr lang="fr-FR" dirty="0" err="1"/>
              <a:t>Eur</a:t>
            </a:r>
            <a:endParaRPr lang="fr-FR" dirty="0"/>
          </a:p>
          <a:p>
            <a:r>
              <a:rPr lang="fr-FR" dirty="0" err="1"/>
              <a:t>Carfilzomib</a:t>
            </a:r>
            <a:r>
              <a:rPr lang="fr-FR" dirty="0"/>
              <a:t>:					1272 </a:t>
            </a:r>
            <a:r>
              <a:rPr lang="fr-FR" dirty="0" err="1"/>
              <a:t>Eur</a:t>
            </a:r>
            <a:r>
              <a:rPr lang="fr-FR" dirty="0"/>
              <a:t> / flacon 60  mg</a:t>
            </a:r>
          </a:p>
          <a:p>
            <a:r>
              <a:rPr lang="fr-FR" dirty="0" err="1"/>
              <a:t>Daratumumab</a:t>
            </a:r>
            <a:r>
              <a:rPr lang="fr-FR" dirty="0"/>
              <a:t> 1800 mg	:			5766 </a:t>
            </a:r>
            <a:r>
              <a:rPr lang="fr-FR" dirty="0" err="1"/>
              <a:t>Eur</a:t>
            </a:r>
            <a:endParaRPr lang="fr-FR" dirty="0"/>
          </a:p>
        </p:txBody>
      </p:sp>
    </p:spTree>
    <p:extLst>
      <p:ext uri="{BB962C8B-B14F-4D97-AF65-F5344CB8AC3E}">
        <p14:creationId xmlns:p14="http://schemas.microsoft.com/office/powerpoint/2010/main" val="732996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A11B59-54DB-E64F-84D7-D2DCAACFDA21}"/>
              </a:ext>
            </a:extLst>
          </p:cNvPr>
          <p:cNvSpPr>
            <a:spLocks noGrp="1"/>
          </p:cNvSpPr>
          <p:nvPr>
            <p:ph type="title"/>
          </p:nvPr>
        </p:nvSpPr>
        <p:spPr>
          <a:xfrm>
            <a:off x="230718" y="432079"/>
            <a:ext cx="11730563" cy="1325563"/>
          </a:xfrm>
        </p:spPr>
        <p:txBody>
          <a:bodyPr>
            <a:normAutofit fontScale="90000"/>
          </a:bodyPr>
          <a:lstStyle/>
          <a:p>
            <a:r>
              <a:rPr lang="fr-FR" dirty="0"/>
              <a:t>50-70% des patients avec RRMM aux USA ne sont pas </a:t>
            </a:r>
            <a:r>
              <a:rPr lang="fr-FR" dirty="0" err="1"/>
              <a:t>incluables</a:t>
            </a:r>
            <a:r>
              <a:rPr lang="fr-FR" dirty="0"/>
              <a:t> dans les essais cliniques de combinaisons approuvées ou recommandées</a:t>
            </a:r>
          </a:p>
        </p:txBody>
      </p:sp>
      <p:pic>
        <p:nvPicPr>
          <p:cNvPr id="5" name="Espace réservé du contenu 4">
            <a:extLst>
              <a:ext uri="{FF2B5EF4-FFF2-40B4-BE49-F238E27FC236}">
                <a16:creationId xmlns:a16="http://schemas.microsoft.com/office/drawing/2014/main" id="{5DD508D5-0584-0F49-BB9A-A24AA39192AF}"/>
              </a:ext>
            </a:extLst>
          </p:cNvPr>
          <p:cNvPicPr>
            <a:picLocks noGrp="1" noChangeAspect="1"/>
          </p:cNvPicPr>
          <p:nvPr>
            <p:ph idx="1"/>
          </p:nvPr>
        </p:nvPicPr>
        <p:blipFill>
          <a:blip r:embed="rId2"/>
          <a:stretch>
            <a:fillRect/>
          </a:stretch>
        </p:blipFill>
        <p:spPr>
          <a:xfrm>
            <a:off x="904352" y="2082612"/>
            <a:ext cx="10199078" cy="4560905"/>
          </a:xfrm>
        </p:spPr>
      </p:pic>
    </p:spTree>
    <p:extLst>
      <p:ext uri="{BB962C8B-B14F-4D97-AF65-F5344CB8AC3E}">
        <p14:creationId xmlns:p14="http://schemas.microsoft.com/office/powerpoint/2010/main" val="37150041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DC5C4C-DA40-914F-ABFF-ECAC1B748D30}"/>
              </a:ext>
            </a:extLst>
          </p:cNvPr>
          <p:cNvPicPr>
            <a:picLocks noChangeAspect="1"/>
          </p:cNvPicPr>
          <p:nvPr/>
        </p:nvPicPr>
        <p:blipFill>
          <a:blip r:embed="rId3"/>
          <a:stretch>
            <a:fillRect/>
          </a:stretch>
        </p:blipFill>
        <p:spPr>
          <a:xfrm>
            <a:off x="72153" y="159026"/>
            <a:ext cx="9545095" cy="6514906"/>
          </a:xfrm>
          <a:prstGeom prst="rect">
            <a:avLst/>
          </a:prstGeom>
        </p:spPr>
      </p:pic>
      <p:sp>
        <p:nvSpPr>
          <p:cNvPr id="7" name="ZoneTexte 6">
            <a:extLst>
              <a:ext uri="{FF2B5EF4-FFF2-40B4-BE49-F238E27FC236}">
                <a16:creationId xmlns:a16="http://schemas.microsoft.com/office/drawing/2014/main" id="{A4AAF6F3-A62C-3F4D-A344-160E6F1E7AAE}"/>
              </a:ext>
            </a:extLst>
          </p:cNvPr>
          <p:cNvSpPr txBox="1"/>
          <p:nvPr/>
        </p:nvSpPr>
        <p:spPr>
          <a:xfrm>
            <a:off x="7690113" y="5645140"/>
            <a:ext cx="4369903" cy="646331"/>
          </a:xfrm>
          <a:prstGeom prst="rect">
            <a:avLst/>
          </a:prstGeom>
          <a:noFill/>
        </p:spPr>
        <p:txBody>
          <a:bodyPr wrap="square" rtlCol="0">
            <a:spAutoFit/>
          </a:bodyPr>
          <a:lstStyle/>
          <a:p>
            <a:r>
              <a:rPr lang="fr-FR" dirty="0" err="1"/>
              <a:t>Ramasamy</a:t>
            </a:r>
            <a:r>
              <a:rPr lang="fr-FR" dirty="0"/>
              <a:t> et al.</a:t>
            </a:r>
          </a:p>
          <a:p>
            <a:r>
              <a:rPr lang="fr-FR" dirty="0"/>
              <a:t>Blood </a:t>
            </a:r>
            <a:r>
              <a:rPr lang="fr-FR" dirty="0" err="1"/>
              <a:t>Rev</a:t>
            </a:r>
            <a:r>
              <a:rPr lang="fr-FR" dirty="0"/>
              <a:t> 2021</a:t>
            </a:r>
            <a:r>
              <a:rPr lang="fr-BE" dirty="0"/>
              <a:t> Sep;49:100808.</a:t>
            </a:r>
          </a:p>
        </p:txBody>
      </p:sp>
    </p:spTree>
    <p:extLst>
      <p:ext uri="{BB962C8B-B14F-4D97-AF65-F5344CB8AC3E}">
        <p14:creationId xmlns:p14="http://schemas.microsoft.com/office/powerpoint/2010/main" val="4251002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56A068-7AFF-BE4F-BD15-5478973E1FF2}"/>
              </a:ext>
            </a:extLst>
          </p:cNvPr>
          <p:cNvSpPr>
            <a:spLocks noGrp="1"/>
          </p:cNvSpPr>
          <p:nvPr>
            <p:ph type="title"/>
          </p:nvPr>
        </p:nvSpPr>
        <p:spPr>
          <a:xfrm>
            <a:off x="327991" y="149086"/>
            <a:ext cx="11549271" cy="834888"/>
          </a:xfrm>
        </p:spPr>
        <p:txBody>
          <a:bodyPr>
            <a:normAutofit/>
          </a:bodyPr>
          <a:lstStyle/>
          <a:p>
            <a:r>
              <a:rPr lang="fr-FR" dirty="0"/>
              <a:t>Traitement de deuxième ligne: recommandations</a:t>
            </a:r>
          </a:p>
        </p:txBody>
      </p:sp>
      <p:pic>
        <p:nvPicPr>
          <p:cNvPr id="6" name="Image 5">
            <a:extLst>
              <a:ext uri="{FF2B5EF4-FFF2-40B4-BE49-F238E27FC236}">
                <a16:creationId xmlns:a16="http://schemas.microsoft.com/office/drawing/2014/main" id="{62A66A53-B19C-014F-8E7F-DBD2ED2A4390}"/>
              </a:ext>
            </a:extLst>
          </p:cNvPr>
          <p:cNvPicPr>
            <a:picLocks noChangeAspect="1"/>
          </p:cNvPicPr>
          <p:nvPr/>
        </p:nvPicPr>
        <p:blipFill>
          <a:blip r:embed="rId2"/>
          <a:stretch>
            <a:fillRect/>
          </a:stretch>
        </p:blipFill>
        <p:spPr>
          <a:xfrm>
            <a:off x="245164" y="878273"/>
            <a:ext cx="7201277" cy="5830641"/>
          </a:xfrm>
          <a:prstGeom prst="rect">
            <a:avLst/>
          </a:prstGeom>
        </p:spPr>
      </p:pic>
      <p:sp>
        <p:nvSpPr>
          <p:cNvPr id="7" name="ZoneTexte 6">
            <a:extLst>
              <a:ext uri="{FF2B5EF4-FFF2-40B4-BE49-F238E27FC236}">
                <a16:creationId xmlns:a16="http://schemas.microsoft.com/office/drawing/2014/main" id="{658B3C3A-9CF2-D44A-96B2-3FCCF7156840}"/>
              </a:ext>
            </a:extLst>
          </p:cNvPr>
          <p:cNvSpPr txBox="1"/>
          <p:nvPr/>
        </p:nvSpPr>
        <p:spPr>
          <a:xfrm>
            <a:off x="8686800" y="5883965"/>
            <a:ext cx="3379304" cy="923330"/>
          </a:xfrm>
          <a:prstGeom prst="rect">
            <a:avLst/>
          </a:prstGeom>
          <a:noFill/>
        </p:spPr>
        <p:txBody>
          <a:bodyPr wrap="square" rtlCol="0">
            <a:spAutoFit/>
          </a:bodyPr>
          <a:lstStyle/>
          <a:p>
            <a:r>
              <a:rPr lang="fr-FR" dirty="0"/>
              <a:t>EHA-ESMO guidelines 2021</a:t>
            </a:r>
          </a:p>
          <a:p>
            <a:r>
              <a:rPr lang="fr-FR" dirty="0" err="1"/>
              <a:t>Dimopoulos</a:t>
            </a:r>
            <a:r>
              <a:rPr lang="fr-FR" dirty="0"/>
              <a:t> et al.</a:t>
            </a:r>
          </a:p>
          <a:p>
            <a:r>
              <a:rPr lang="fr-FR" dirty="0" err="1"/>
              <a:t>Hemasphere</a:t>
            </a:r>
            <a:r>
              <a:rPr lang="fr-FR" dirty="0"/>
              <a:t> 2021</a:t>
            </a:r>
          </a:p>
        </p:txBody>
      </p:sp>
      <p:sp>
        <p:nvSpPr>
          <p:cNvPr id="9" name="ZoneTexte 8">
            <a:extLst>
              <a:ext uri="{FF2B5EF4-FFF2-40B4-BE49-F238E27FC236}">
                <a16:creationId xmlns:a16="http://schemas.microsoft.com/office/drawing/2014/main" id="{56717331-FDBE-C24A-9C62-32AEC8C2B381}"/>
              </a:ext>
            </a:extLst>
          </p:cNvPr>
          <p:cNvSpPr txBox="1"/>
          <p:nvPr/>
        </p:nvSpPr>
        <p:spPr>
          <a:xfrm>
            <a:off x="437322" y="2613991"/>
            <a:ext cx="487017" cy="369332"/>
          </a:xfrm>
          <a:prstGeom prst="rect">
            <a:avLst/>
          </a:prstGeom>
          <a:noFill/>
        </p:spPr>
        <p:txBody>
          <a:bodyPr wrap="square" rtlCol="0">
            <a:spAutoFit/>
          </a:bodyPr>
          <a:lstStyle/>
          <a:p>
            <a:r>
              <a:rPr lang="fr-FR" dirty="0"/>
              <a:t>*</a:t>
            </a:r>
          </a:p>
        </p:txBody>
      </p:sp>
      <p:cxnSp>
        <p:nvCxnSpPr>
          <p:cNvPr id="4" name="Connecteur droit 3">
            <a:extLst>
              <a:ext uri="{FF2B5EF4-FFF2-40B4-BE49-F238E27FC236}">
                <a16:creationId xmlns:a16="http://schemas.microsoft.com/office/drawing/2014/main" id="{E1898CB8-661D-0A22-3E8E-0FC85471203E}"/>
              </a:ext>
            </a:extLst>
          </p:cNvPr>
          <p:cNvCxnSpPr/>
          <p:nvPr/>
        </p:nvCxnSpPr>
        <p:spPr>
          <a:xfrm flipV="1">
            <a:off x="437322" y="4256690"/>
            <a:ext cx="1927506" cy="197594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381F0101-5711-506A-BEE8-32814317EF8A}"/>
              </a:ext>
            </a:extLst>
          </p:cNvPr>
          <p:cNvSpPr txBox="1"/>
          <p:nvPr/>
        </p:nvSpPr>
        <p:spPr>
          <a:xfrm>
            <a:off x="2469931" y="5883965"/>
            <a:ext cx="1366345" cy="646331"/>
          </a:xfrm>
          <a:prstGeom prst="rect">
            <a:avLst/>
          </a:prstGeom>
          <a:noFill/>
        </p:spPr>
        <p:txBody>
          <a:bodyPr wrap="square" rtlCol="0">
            <a:spAutoFit/>
          </a:bodyPr>
          <a:lstStyle/>
          <a:p>
            <a:r>
              <a:rPr lang="fr-FR" dirty="0"/>
              <a:t>PVD</a:t>
            </a:r>
          </a:p>
          <a:p>
            <a:r>
              <a:rPr lang="fr-FR" dirty="0"/>
              <a:t>KCD</a:t>
            </a:r>
          </a:p>
        </p:txBody>
      </p:sp>
      <p:sp>
        <p:nvSpPr>
          <p:cNvPr id="11" name="ZoneTexte 10">
            <a:extLst>
              <a:ext uri="{FF2B5EF4-FFF2-40B4-BE49-F238E27FC236}">
                <a16:creationId xmlns:a16="http://schemas.microsoft.com/office/drawing/2014/main" id="{E2AE6125-20AD-8449-0C4C-5D80795A06DD}"/>
              </a:ext>
            </a:extLst>
          </p:cNvPr>
          <p:cNvSpPr txBox="1"/>
          <p:nvPr/>
        </p:nvSpPr>
        <p:spPr>
          <a:xfrm>
            <a:off x="6096000" y="5883965"/>
            <a:ext cx="1350441" cy="646331"/>
          </a:xfrm>
          <a:prstGeom prst="rect">
            <a:avLst/>
          </a:prstGeom>
          <a:noFill/>
        </p:spPr>
        <p:txBody>
          <a:bodyPr wrap="square" rtlCol="0">
            <a:spAutoFit/>
          </a:bodyPr>
          <a:lstStyle/>
          <a:p>
            <a:r>
              <a:rPr lang="fr-FR" dirty="0"/>
              <a:t>PCD</a:t>
            </a:r>
          </a:p>
          <a:p>
            <a:r>
              <a:rPr lang="fr-FR" dirty="0"/>
              <a:t>KCD</a:t>
            </a:r>
          </a:p>
        </p:txBody>
      </p:sp>
      <p:sp>
        <p:nvSpPr>
          <p:cNvPr id="12" name="ZoneTexte 11">
            <a:extLst>
              <a:ext uri="{FF2B5EF4-FFF2-40B4-BE49-F238E27FC236}">
                <a16:creationId xmlns:a16="http://schemas.microsoft.com/office/drawing/2014/main" id="{CE7E7429-03F2-16C3-3CF1-72B490094449}"/>
              </a:ext>
            </a:extLst>
          </p:cNvPr>
          <p:cNvSpPr txBox="1"/>
          <p:nvPr/>
        </p:nvSpPr>
        <p:spPr>
          <a:xfrm>
            <a:off x="7281257" y="2637917"/>
            <a:ext cx="4196029" cy="923330"/>
          </a:xfrm>
          <a:prstGeom prst="rect">
            <a:avLst/>
          </a:prstGeom>
          <a:noFill/>
        </p:spPr>
        <p:txBody>
          <a:bodyPr wrap="square" rtlCol="0">
            <a:spAutoFit/>
          </a:bodyPr>
          <a:lstStyle/>
          <a:p>
            <a:r>
              <a:rPr lang="fr-FR" dirty="0"/>
              <a:t>DKD</a:t>
            </a:r>
          </a:p>
          <a:p>
            <a:r>
              <a:rPr lang="fr-FR" dirty="0" err="1"/>
              <a:t>IsaKD</a:t>
            </a:r>
            <a:r>
              <a:rPr lang="fr-FR" dirty="0"/>
              <a:t>		non autorisés</a:t>
            </a:r>
          </a:p>
          <a:p>
            <a:r>
              <a:rPr lang="fr-FR" dirty="0" err="1"/>
              <a:t>IsaPomDex</a:t>
            </a:r>
            <a:endParaRPr lang="fr-FR" dirty="0"/>
          </a:p>
        </p:txBody>
      </p:sp>
      <p:cxnSp>
        <p:nvCxnSpPr>
          <p:cNvPr id="14" name="Connecteur droit 13">
            <a:extLst>
              <a:ext uri="{FF2B5EF4-FFF2-40B4-BE49-F238E27FC236}">
                <a16:creationId xmlns:a16="http://schemas.microsoft.com/office/drawing/2014/main" id="{043F9A86-AFB3-7DB9-2D26-F09DCFA6F13A}"/>
              </a:ext>
            </a:extLst>
          </p:cNvPr>
          <p:cNvCxnSpPr/>
          <p:nvPr/>
        </p:nvCxnSpPr>
        <p:spPr>
          <a:xfrm>
            <a:off x="9017876" y="2301766"/>
            <a:ext cx="0" cy="1776248"/>
          </a:xfrm>
          <a:prstGeom prst="line">
            <a:avLst/>
          </a:prstGeom>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E9FF79DD-ACB5-F392-D5BE-0E2CE28E1CF0}"/>
              </a:ext>
            </a:extLst>
          </p:cNvPr>
          <p:cNvSpPr/>
          <p:nvPr/>
        </p:nvSpPr>
        <p:spPr>
          <a:xfrm>
            <a:off x="7093277" y="2144110"/>
            <a:ext cx="3849198" cy="1933904"/>
          </a:xfrm>
          <a:prstGeom prst="ellipse">
            <a:avLst/>
          </a:prstGeom>
          <a:noFill/>
          <a:ln w="793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664615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31" name="Freeform: Shape 111630">
            <a:extLst>
              <a:ext uri="{FF2B5EF4-FFF2-40B4-BE49-F238E27FC236}">
                <a16:creationId xmlns:a16="http://schemas.microsoft.com/office/drawing/2014/main" id="{FDA53D40-BDA7-405F-B458-E02899D107A0}"/>
              </a:ext>
            </a:extLst>
          </p:cNvPr>
          <p:cNvSpPr/>
          <p:nvPr/>
        </p:nvSpPr>
        <p:spPr bwMode="auto">
          <a:xfrm>
            <a:off x="3798637" y="2187877"/>
            <a:ext cx="4630893" cy="2526708"/>
          </a:xfrm>
          <a:custGeom>
            <a:avLst/>
            <a:gdLst>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4138 w 4630893"/>
              <a:gd name="connsiteY40" fmla="*/ 902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790413 w 4630893"/>
              <a:gd name="connsiteY53" fmla="*/ 11623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4138 w 4630893"/>
              <a:gd name="connsiteY40" fmla="*/ 902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4813 w 4630893"/>
              <a:gd name="connsiteY53" fmla="*/ 11479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4138 w 4630893"/>
              <a:gd name="connsiteY40" fmla="*/ 902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120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4138 w 4630893"/>
              <a:gd name="connsiteY40" fmla="*/ 902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120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4138 w 4630893"/>
              <a:gd name="connsiteY40" fmla="*/ 902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1738 w 4630893"/>
              <a:gd name="connsiteY40" fmla="*/ 9308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1738 w 4630893"/>
              <a:gd name="connsiteY40" fmla="*/ 9308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5889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0935 w 4630893"/>
              <a:gd name="connsiteY41" fmla="*/ 9243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9933 w 4630893"/>
              <a:gd name="connsiteY42" fmla="*/ 945397 h 2532423"/>
              <a:gd name="connsiteX43" fmla="*/ 607533 w 4630893"/>
              <a:gd name="connsiteY43" fmla="*/ 973294 h 2532423"/>
              <a:gd name="connsiteX44" fmla="*/ 650928 w 4630893"/>
              <a:gd name="connsiteY44" fmla="*/ 973294 h 2532423"/>
              <a:gd name="connsiteX45" fmla="*/ 650928 w 4630893"/>
              <a:gd name="connsiteY45" fmla="*/ 994992 h 2532423"/>
              <a:gd name="connsiteX46" fmla="*/ 675726 w 4630893"/>
              <a:gd name="connsiteY46" fmla="*/ 994992 h 2532423"/>
              <a:gd name="connsiteX47" fmla="*/ 675726 w 4630893"/>
              <a:gd name="connsiteY47" fmla="*/ 1038387 h 2532423"/>
              <a:gd name="connsiteX48" fmla="*/ 719121 w 4630893"/>
              <a:gd name="connsiteY48" fmla="*/ 1038387 h 2532423"/>
              <a:gd name="connsiteX49" fmla="*/ 719121 w 4630893"/>
              <a:gd name="connsiteY49" fmla="*/ 1097280 h 2532423"/>
              <a:gd name="connsiteX50" fmla="*/ 771815 w 4630893"/>
              <a:gd name="connsiteY50" fmla="*/ 1097280 h 2532423"/>
              <a:gd name="connsiteX51" fmla="*/ 771815 w 4630893"/>
              <a:gd name="connsiteY51" fmla="*/ 1143775 h 2532423"/>
              <a:gd name="connsiteX52" fmla="*/ 771815 w 4630893"/>
              <a:gd name="connsiteY52" fmla="*/ 1143775 h 2532423"/>
              <a:gd name="connsiteX53" fmla="*/ 807213 w 4630893"/>
              <a:gd name="connsiteY53" fmla="*/ 1143173 h 2532423"/>
              <a:gd name="connsiteX54" fmla="*/ 809011 w 4630893"/>
              <a:gd name="connsiteY54" fmla="*/ 1180971 h 2532423"/>
              <a:gd name="connsiteX55" fmla="*/ 809011 w 4630893"/>
              <a:gd name="connsiteY55" fmla="*/ 1208868 h 2532423"/>
              <a:gd name="connsiteX56" fmla="*/ 861705 w 4630893"/>
              <a:gd name="connsiteY56" fmla="*/ 1208868 h 2532423"/>
              <a:gd name="connsiteX57" fmla="*/ 861705 w 4630893"/>
              <a:gd name="connsiteY57" fmla="*/ 1258463 h 2532423"/>
              <a:gd name="connsiteX58" fmla="*/ 883403 w 4630893"/>
              <a:gd name="connsiteY58" fmla="*/ 1258463 h 2532423"/>
              <a:gd name="connsiteX59" fmla="*/ 883403 w 4630893"/>
              <a:gd name="connsiteY59" fmla="*/ 1292559 h 2532423"/>
              <a:gd name="connsiteX60" fmla="*/ 976393 w 4630893"/>
              <a:gd name="connsiteY60" fmla="*/ 1292559 h 2532423"/>
              <a:gd name="connsiteX61" fmla="*/ 976393 w 4630893"/>
              <a:gd name="connsiteY61" fmla="*/ 1348353 h 2532423"/>
              <a:gd name="connsiteX62" fmla="*/ 1007389 w 4630893"/>
              <a:gd name="connsiteY62" fmla="*/ 1348353 h 2532423"/>
              <a:gd name="connsiteX63" fmla="*/ 1007389 w 4630893"/>
              <a:gd name="connsiteY63" fmla="*/ 1404147 h 2532423"/>
              <a:gd name="connsiteX64" fmla="*/ 1044585 w 4630893"/>
              <a:gd name="connsiteY64" fmla="*/ 1404147 h 2532423"/>
              <a:gd name="connsiteX65" fmla="*/ 1044585 w 4630893"/>
              <a:gd name="connsiteY65" fmla="*/ 1422745 h 2532423"/>
              <a:gd name="connsiteX66" fmla="*/ 1084881 w 4630893"/>
              <a:gd name="connsiteY66" fmla="*/ 1422745 h 2532423"/>
              <a:gd name="connsiteX67" fmla="*/ 1084881 w 4630893"/>
              <a:gd name="connsiteY67" fmla="*/ 1444442 h 2532423"/>
              <a:gd name="connsiteX68" fmla="*/ 1134476 w 4630893"/>
              <a:gd name="connsiteY68" fmla="*/ 1444442 h 2532423"/>
              <a:gd name="connsiteX69" fmla="*/ 1134476 w 4630893"/>
              <a:gd name="connsiteY69" fmla="*/ 1472339 h 2532423"/>
              <a:gd name="connsiteX70" fmla="*/ 1177871 w 4630893"/>
              <a:gd name="connsiteY70" fmla="*/ 1472339 h 2532423"/>
              <a:gd name="connsiteX71" fmla="*/ 1177871 w 4630893"/>
              <a:gd name="connsiteY71" fmla="*/ 1518834 h 2532423"/>
              <a:gd name="connsiteX72" fmla="*/ 1224366 w 4630893"/>
              <a:gd name="connsiteY72" fmla="*/ 1518834 h 2532423"/>
              <a:gd name="connsiteX73" fmla="*/ 1224366 w 4630893"/>
              <a:gd name="connsiteY73" fmla="*/ 1549831 h 2532423"/>
              <a:gd name="connsiteX74" fmla="*/ 1304957 w 4630893"/>
              <a:gd name="connsiteY74" fmla="*/ 1549831 h 2532423"/>
              <a:gd name="connsiteX75" fmla="*/ 1304957 w 4630893"/>
              <a:gd name="connsiteY75" fmla="*/ 1583927 h 2532423"/>
              <a:gd name="connsiteX76" fmla="*/ 1348352 w 4630893"/>
              <a:gd name="connsiteY76" fmla="*/ 1583927 h 2532423"/>
              <a:gd name="connsiteX77" fmla="*/ 1348352 w 4630893"/>
              <a:gd name="connsiteY77" fmla="*/ 1611824 h 2532423"/>
              <a:gd name="connsiteX78" fmla="*/ 1376249 w 4630893"/>
              <a:gd name="connsiteY78" fmla="*/ 1611824 h 2532423"/>
              <a:gd name="connsiteX79" fmla="*/ 1376249 w 4630893"/>
              <a:gd name="connsiteY79" fmla="*/ 1655219 h 2532423"/>
              <a:gd name="connsiteX80" fmla="*/ 1425844 w 4630893"/>
              <a:gd name="connsiteY80" fmla="*/ 1655219 h 2532423"/>
              <a:gd name="connsiteX81" fmla="*/ 1425844 w 4630893"/>
              <a:gd name="connsiteY81" fmla="*/ 1686216 h 2532423"/>
              <a:gd name="connsiteX82" fmla="*/ 1494036 w 4630893"/>
              <a:gd name="connsiteY82" fmla="*/ 1686216 h 2532423"/>
              <a:gd name="connsiteX83" fmla="*/ 1494036 w 4630893"/>
              <a:gd name="connsiteY83" fmla="*/ 1686216 h 2532423"/>
              <a:gd name="connsiteX84" fmla="*/ 1540531 w 4630893"/>
              <a:gd name="connsiteY84" fmla="*/ 1686216 h 2532423"/>
              <a:gd name="connsiteX85" fmla="*/ 1540531 w 4630893"/>
              <a:gd name="connsiteY85" fmla="*/ 1723412 h 2532423"/>
              <a:gd name="connsiteX86" fmla="*/ 1611823 w 4630893"/>
              <a:gd name="connsiteY86" fmla="*/ 1723412 h 2532423"/>
              <a:gd name="connsiteX87" fmla="*/ 1611823 w 4630893"/>
              <a:gd name="connsiteY87" fmla="*/ 1773006 h 2532423"/>
              <a:gd name="connsiteX88" fmla="*/ 1667617 w 4630893"/>
              <a:gd name="connsiteY88" fmla="*/ 1773006 h 2532423"/>
              <a:gd name="connsiteX89" fmla="*/ 1667617 w 4630893"/>
              <a:gd name="connsiteY89" fmla="*/ 1804003 h 2532423"/>
              <a:gd name="connsiteX90" fmla="*/ 1742009 w 4630893"/>
              <a:gd name="connsiteY90" fmla="*/ 1804003 h 2532423"/>
              <a:gd name="connsiteX91" fmla="*/ 1742009 w 4630893"/>
              <a:gd name="connsiteY91" fmla="*/ 1819501 h 2532423"/>
              <a:gd name="connsiteX92" fmla="*/ 1800903 w 4630893"/>
              <a:gd name="connsiteY92" fmla="*/ 1819501 h 2532423"/>
              <a:gd name="connsiteX93" fmla="*/ 1800903 w 4630893"/>
              <a:gd name="connsiteY93" fmla="*/ 1831900 h 2532423"/>
              <a:gd name="connsiteX94" fmla="*/ 1872195 w 4630893"/>
              <a:gd name="connsiteY94" fmla="*/ 1831900 h 2532423"/>
              <a:gd name="connsiteX95" fmla="*/ 1872195 w 4630893"/>
              <a:gd name="connsiteY95" fmla="*/ 1884594 h 2532423"/>
              <a:gd name="connsiteX96" fmla="*/ 1872195 w 4630893"/>
              <a:gd name="connsiteY96" fmla="*/ 1884594 h 2532423"/>
              <a:gd name="connsiteX97" fmla="*/ 1872195 w 4630893"/>
              <a:gd name="connsiteY97" fmla="*/ 1921790 h 2532423"/>
              <a:gd name="connsiteX98" fmla="*/ 1965185 w 4630893"/>
              <a:gd name="connsiteY98" fmla="*/ 1921790 h 2532423"/>
              <a:gd name="connsiteX99" fmla="*/ 1965185 w 4630893"/>
              <a:gd name="connsiteY99" fmla="*/ 1949687 h 2532423"/>
              <a:gd name="connsiteX100" fmla="*/ 2014779 w 4630893"/>
              <a:gd name="connsiteY100" fmla="*/ 1949687 h 2532423"/>
              <a:gd name="connsiteX101" fmla="*/ 2014779 w 4630893"/>
              <a:gd name="connsiteY101" fmla="*/ 1958986 h 2532423"/>
              <a:gd name="connsiteX102" fmla="*/ 2070573 w 4630893"/>
              <a:gd name="connsiteY102" fmla="*/ 1958986 h 2532423"/>
              <a:gd name="connsiteX103" fmla="*/ 2070573 w 4630893"/>
              <a:gd name="connsiteY103" fmla="*/ 1999282 h 2532423"/>
              <a:gd name="connsiteX104" fmla="*/ 2107769 w 4630893"/>
              <a:gd name="connsiteY104" fmla="*/ 1999282 h 2532423"/>
              <a:gd name="connsiteX105" fmla="*/ 2107769 w 4630893"/>
              <a:gd name="connsiteY105" fmla="*/ 2020979 h 2532423"/>
              <a:gd name="connsiteX106" fmla="*/ 2157364 w 4630893"/>
              <a:gd name="connsiteY106" fmla="*/ 2020979 h 2532423"/>
              <a:gd name="connsiteX107" fmla="*/ 2157364 w 4630893"/>
              <a:gd name="connsiteY107" fmla="*/ 2048876 h 2532423"/>
              <a:gd name="connsiteX108" fmla="*/ 2303048 w 4630893"/>
              <a:gd name="connsiteY108" fmla="*/ 2048876 h 2532423"/>
              <a:gd name="connsiteX109" fmla="*/ 2303048 w 4630893"/>
              <a:gd name="connsiteY109" fmla="*/ 2070574 h 2532423"/>
              <a:gd name="connsiteX110" fmla="*/ 2374340 w 4630893"/>
              <a:gd name="connsiteY110" fmla="*/ 2070574 h 2532423"/>
              <a:gd name="connsiteX111" fmla="*/ 2374340 w 4630893"/>
              <a:gd name="connsiteY111" fmla="*/ 2086072 h 2532423"/>
              <a:gd name="connsiteX112" fmla="*/ 2482828 w 4630893"/>
              <a:gd name="connsiteY112" fmla="*/ 2086072 h 2532423"/>
              <a:gd name="connsiteX113" fmla="*/ 2482828 w 4630893"/>
              <a:gd name="connsiteY113" fmla="*/ 2117069 h 2532423"/>
              <a:gd name="connsiteX114" fmla="*/ 2675007 w 4630893"/>
              <a:gd name="connsiteY114" fmla="*/ 2117069 h 2532423"/>
              <a:gd name="connsiteX115" fmla="*/ 2675007 w 4630893"/>
              <a:gd name="connsiteY115" fmla="*/ 2157364 h 2532423"/>
              <a:gd name="connsiteX116" fmla="*/ 2820691 w 4630893"/>
              <a:gd name="connsiteY116" fmla="*/ 2157364 h 2532423"/>
              <a:gd name="connsiteX117" fmla="*/ 2820691 w 4630893"/>
              <a:gd name="connsiteY117" fmla="*/ 2179062 h 2532423"/>
              <a:gd name="connsiteX118" fmla="*/ 3071764 w 4630893"/>
              <a:gd name="connsiteY118" fmla="*/ 2179062 h 2532423"/>
              <a:gd name="connsiteX119" fmla="*/ 3071764 w 4630893"/>
              <a:gd name="connsiteY119" fmla="*/ 2219358 h 2532423"/>
              <a:gd name="connsiteX120" fmla="*/ 3205049 w 4630893"/>
              <a:gd name="connsiteY120" fmla="*/ 2219358 h 2532423"/>
              <a:gd name="connsiteX121" fmla="*/ 3205049 w 4630893"/>
              <a:gd name="connsiteY121" fmla="*/ 2262753 h 2532423"/>
              <a:gd name="connsiteX122" fmla="*/ 4289930 w 4630893"/>
              <a:gd name="connsiteY122" fmla="*/ 2262753 h 2532423"/>
              <a:gd name="connsiteX123" fmla="*/ 4289930 w 4630893"/>
              <a:gd name="connsiteY123" fmla="*/ 2346444 h 2532423"/>
              <a:gd name="connsiteX124" fmla="*/ 4299229 w 4630893"/>
              <a:gd name="connsiteY124" fmla="*/ 2346444 h 2532423"/>
              <a:gd name="connsiteX125" fmla="*/ 4299229 w 4630893"/>
              <a:gd name="connsiteY125" fmla="*/ 2442533 h 2532423"/>
              <a:gd name="connsiteX126" fmla="*/ 4630893 w 4630893"/>
              <a:gd name="connsiteY126" fmla="*/ 2442533 h 2532423"/>
              <a:gd name="connsiteX127" fmla="*/ 4630893 w 4630893"/>
              <a:gd name="connsiteY127"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2679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6538 w 4630893"/>
              <a:gd name="connsiteY40" fmla="*/ 92600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8443 w 4630893"/>
              <a:gd name="connsiteY40" fmla="*/ 93362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8443 w 4630893"/>
              <a:gd name="connsiteY40" fmla="*/ 93362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8443 w 4630893"/>
              <a:gd name="connsiteY40" fmla="*/ 93362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564633 w 4630893"/>
              <a:gd name="connsiteY40" fmla="*/ 929812 h 2532423"/>
              <a:gd name="connsiteX41" fmla="*/ 603335 w 4630893"/>
              <a:gd name="connsiteY41" fmla="*/ 930609 h 2532423"/>
              <a:gd name="connsiteX42" fmla="*/ 607533 w 4630893"/>
              <a:gd name="connsiteY42" fmla="*/ 973294 h 2532423"/>
              <a:gd name="connsiteX43" fmla="*/ 650928 w 4630893"/>
              <a:gd name="connsiteY43" fmla="*/ 973294 h 2532423"/>
              <a:gd name="connsiteX44" fmla="*/ 650928 w 4630893"/>
              <a:gd name="connsiteY44" fmla="*/ 994992 h 2532423"/>
              <a:gd name="connsiteX45" fmla="*/ 675726 w 4630893"/>
              <a:gd name="connsiteY45" fmla="*/ 994992 h 2532423"/>
              <a:gd name="connsiteX46" fmla="*/ 675726 w 4630893"/>
              <a:gd name="connsiteY46" fmla="*/ 1038387 h 2532423"/>
              <a:gd name="connsiteX47" fmla="*/ 719121 w 4630893"/>
              <a:gd name="connsiteY47" fmla="*/ 1038387 h 2532423"/>
              <a:gd name="connsiteX48" fmla="*/ 719121 w 4630893"/>
              <a:gd name="connsiteY48" fmla="*/ 1097280 h 2532423"/>
              <a:gd name="connsiteX49" fmla="*/ 771815 w 4630893"/>
              <a:gd name="connsiteY49" fmla="*/ 1097280 h 2532423"/>
              <a:gd name="connsiteX50" fmla="*/ 771815 w 4630893"/>
              <a:gd name="connsiteY50" fmla="*/ 1143775 h 2532423"/>
              <a:gd name="connsiteX51" fmla="*/ 771815 w 4630893"/>
              <a:gd name="connsiteY51" fmla="*/ 1143775 h 2532423"/>
              <a:gd name="connsiteX52" fmla="*/ 807213 w 4630893"/>
              <a:gd name="connsiteY52" fmla="*/ 1143173 h 2532423"/>
              <a:gd name="connsiteX53" fmla="*/ 809011 w 4630893"/>
              <a:gd name="connsiteY53" fmla="*/ 1180971 h 2532423"/>
              <a:gd name="connsiteX54" fmla="*/ 809011 w 4630893"/>
              <a:gd name="connsiteY54" fmla="*/ 1208868 h 2532423"/>
              <a:gd name="connsiteX55" fmla="*/ 861705 w 4630893"/>
              <a:gd name="connsiteY55" fmla="*/ 1208868 h 2532423"/>
              <a:gd name="connsiteX56" fmla="*/ 861705 w 4630893"/>
              <a:gd name="connsiteY56" fmla="*/ 1258463 h 2532423"/>
              <a:gd name="connsiteX57" fmla="*/ 883403 w 4630893"/>
              <a:gd name="connsiteY57" fmla="*/ 1258463 h 2532423"/>
              <a:gd name="connsiteX58" fmla="*/ 883403 w 4630893"/>
              <a:gd name="connsiteY58" fmla="*/ 1292559 h 2532423"/>
              <a:gd name="connsiteX59" fmla="*/ 976393 w 4630893"/>
              <a:gd name="connsiteY59" fmla="*/ 1292559 h 2532423"/>
              <a:gd name="connsiteX60" fmla="*/ 976393 w 4630893"/>
              <a:gd name="connsiteY60" fmla="*/ 1348353 h 2532423"/>
              <a:gd name="connsiteX61" fmla="*/ 1007389 w 4630893"/>
              <a:gd name="connsiteY61" fmla="*/ 1348353 h 2532423"/>
              <a:gd name="connsiteX62" fmla="*/ 1007389 w 4630893"/>
              <a:gd name="connsiteY62" fmla="*/ 1404147 h 2532423"/>
              <a:gd name="connsiteX63" fmla="*/ 1044585 w 4630893"/>
              <a:gd name="connsiteY63" fmla="*/ 1404147 h 2532423"/>
              <a:gd name="connsiteX64" fmla="*/ 1044585 w 4630893"/>
              <a:gd name="connsiteY64" fmla="*/ 1422745 h 2532423"/>
              <a:gd name="connsiteX65" fmla="*/ 1084881 w 4630893"/>
              <a:gd name="connsiteY65" fmla="*/ 1422745 h 2532423"/>
              <a:gd name="connsiteX66" fmla="*/ 1084881 w 4630893"/>
              <a:gd name="connsiteY66" fmla="*/ 1444442 h 2532423"/>
              <a:gd name="connsiteX67" fmla="*/ 1134476 w 4630893"/>
              <a:gd name="connsiteY67" fmla="*/ 1444442 h 2532423"/>
              <a:gd name="connsiteX68" fmla="*/ 1134476 w 4630893"/>
              <a:gd name="connsiteY68" fmla="*/ 1472339 h 2532423"/>
              <a:gd name="connsiteX69" fmla="*/ 1177871 w 4630893"/>
              <a:gd name="connsiteY69" fmla="*/ 1472339 h 2532423"/>
              <a:gd name="connsiteX70" fmla="*/ 1177871 w 4630893"/>
              <a:gd name="connsiteY70" fmla="*/ 1518834 h 2532423"/>
              <a:gd name="connsiteX71" fmla="*/ 1224366 w 4630893"/>
              <a:gd name="connsiteY71" fmla="*/ 1518834 h 2532423"/>
              <a:gd name="connsiteX72" fmla="*/ 1224366 w 4630893"/>
              <a:gd name="connsiteY72" fmla="*/ 1549831 h 2532423"/>
              <a:gd name="connsiteX73" fmla="*/ 1304957 w 4630893"/>
              <a:gd name="connsiteY73" fmla="*/ 1549831 h 2532423"/>
              <a:gd name="connsiteX74" fmla="*/ 1304957 w 4630893"/>
              <a:gd name="connsiteY74" fmla="*/ 1583927 h 2532423"/>
              <a:gd name="connsiteX75" fmla="*/ 1348352 w 4630893"/>
              <a:gd name="connsiteY75" fmla="*/ 1583927 h 2532423"/>
              <a:gd name="connsiteX76" fmla="*/ 1348352 w 4630893"/>
              <a:gd name="connsiteY76" fmla="*/ 1611824 h 2532423"/>
              <a:gd name="connsiteX77" fmla="*/ 1376249 w 4630893"/>
              <a:gd name="connsiteY77" fmla="*/ 1611824 h 2532423"/>
              <a:gd name="connsiteX78" fmla="*/ 1376249 w 4630893"/>
              <a:gd name="connsiteY78" fmla="*/ 1655219 h 2532423"/>
              <a:gd name="connsiteX79" fmla="*/ 1425844 w 4630893"/>
              <a:gd name="connsiteY79" fmla="*/ 1655219 h 2532423"/>
              <a:gd name="connsiteX80" fmla="*/ 1425844 w 4630893"/>
              <a:gd name="connsiteY80" fmla="*/ 1686216 h 2532423"/>
              <a:gd name="connsiteX81" fmla="*/ 1494036 w 4630893"/>
              <a:gd name="connsiteY81" fmla="*/ 1686216 h 2532423"/>
              <a:gd name="connsiteX82" fmla="*/ 1494036 w 4630893"/>
              <a:gd name="connsiteY82" fmla="*/ 1686216 h 2532423"/>
              <a:gd name="connsiteX83" fmla="*/ 1540531 w 4630893"/>
              <a:gd name="connsiteY83" fmla="*/ 1686216 h 2532423"/>
              <a:gd name="connsiteX84" fmla="*/ 1540531 w 4630893"/>
              <a:gd name="connsiteY84" fmla="*/ 1723412 h 2532423"/>
              <a:gd name="connsiteX85" fmla="*/ 1611823 w 4630893"/>
              <a:gd name="connsiteY85" fmla="*/ 1723412 h 2532423"/>
              <a:gd name="connsiteX86" fmla="*/ 1611823 w 4630893"/>
              <a:gd name="connsiteY86" fmla="*/ 1773006 h 2532423"/>
              <a:gd name="connsiteX87" fmla="*/ 1667617 w 4630893"/>
              <a:gd name="connsiteY87" fmla="*/ 1773006 h 2532423"/>
              <a:gd name="connsiteX88" fmla="*/ 1667617 w 4630893"/>
              <a:gd name="connsiteY88" fmla="*/ 1804003 h 2532423"/>
              <a:gd name="connsiteX89" fmla="*/ 1742009 w 4630893"/>
              <a:gd name="connsiteY89" fmla="*/ 1804003 h 2532423"/>
              <a:gd name="connsiteX90" fmla="*/ 1742009 w 4630893"/>
              <a:gd name="connsiteY90" fmla="*/ 1819501 h 2532423"/>
              <a:gd name="connsiteX91" fmla="*/ 1800903 w 4630893"/>
              <a:gd name="connsiteY91" fmla="*/ 1819501 h 2532423"/>
              <a:gd name="connsiteX92" fmla="*/ 1800903 w 4630893"/>
              <a:gd name="connsiteY92" fmla="*/ 1831900 h 2532423"/>
              <a:gd name="connsiteX93" fmla="*/ 1872195 w 4630893"/>
              <a:gd name="connsiteY93" fmla="*/ 1831900 h 2532423"/>
              <a:gd name="connsiteX94" fmla="*/ 1872195 w 4630893"/>
              <a:gd name="connsiteY94" fmla="*/ 1884594 h 2532423"/>
              <a:gd name="connsiteX95" fmla="*/ 1872195 w 4630893"/>
              <a:gd name="connsiteY95" fmla="*/ 1884594 h 2532423"/>
              <a:gd name="connsiteX96" fmla="*/ 1872195 w 4630893"/>
              <a:gd name="connsiteY96" fmla="*/ 1921790 h 2532423"/>
              <a:gd name="connsiteX97" fmla="*/ 1965185 w 4630893"/>
              <a:gd name="connsiteY97" fmla="*/ 1921790 h 2532423"/>
              <a:gd name="connsiteX98" fmla="*/ 1965185 w 4630893"/>
              <a:gd name="connsiteY98" fmla="*/ 1949687 h 2532423"/>
              <a:gd name="connsiteX99" fmla="*/ 2014779 w 4630893"/>
              <a:gd name="connsiteY99" fmla="*/ 1949687 h 2532423"/>
              <a:gd name="connsiteX100" fmla="*/ 2014779 w 4630893"/>
              <a:gd name="connsiteY100" fmla="*/ 1958986 h 2532423"/>
              <a:gd name="connsiteX101" fmla="*/ 2070573 w 4630893"/>
              <a:gd name="connsiteY101" fmla="*/ 1958986 h 2532423"/>
              <a:gd name="connsiteX102" fmla="*/ 2070573 w 4630893"/>
              <a:gd name="connsiteY102" fmla="*/ 1999282 h 2532423"/>
              <a:gd name="connsiteX103" fmla="*/ 2107769 w 4630893"/>
              <a:gd name="connsiteY103" fmla="*/ 1999282 h 2532423"/>
              <a:gd name="connsiteX104" fmla="*/ 2107769 w 4630893"/>
              <a:gd name="connsiteY104" fmla="*/ 2020979 h 2532423"/>
              <a:gd name="connsiteX105" fmla="*/ 2157364 w 4630893"/>
              <a:gd name="connsiteY105" fmla="*/ 2020979 h 2532423"/>
              <a:gd name="connsiteX106" fmla="*/ 2157364 w 4630893"/>
              <a:gd name="connsiteY106" fmla="*/ 2048876 h 2532423"/>
              <a:gd name="connsiteX107" fmla="*/ 2303048 w 4630893"/>
              <a:gd name="connsiteY107" fmla="*/ 2048876 h 2532423"/>
              <a:gd name="connsiteX108" fmla="*/ 2303048 w 4630893"/>
              <a:gd name="connsiteY108" fmla="*/ 2070574 h 2532423"/>
              <a:gd name="connsiteX109" fmla="*/ 2374340 w 4630893"/>
              <a:gd name="connsiteY109" fmla="*/ 2070574 h 2532423"/>
              <a:gd name="connsiteX110" fmla="*/ 2374340 w 4630893"/>
              <a:gd name="connsiteY110" fmla="*/ 2086072 h 2532423"/>
              <a:gd name="connsiteX111" fmla="*/ 2482828 w 4630893"/>
              <a:gd name="connsiteY111" fmla="*/ 2086072 h 2532423"/>
              <a:gd name="connsiteX112" fmla="*/ 2482828 w 4630893"/>
              <a:gd name="connsiteY112" fmla="*/ 2117069 h 2532423"/>
              <a:gd name="connsiteX113" fmla="*/ 2675007 w 4630893"/>
              <a:gd name="connsiteY113" fmla="*/ 2117069 h 2532423"/>
              <a:gd name="connsiteX114" fmla="*/ 2675007 w 4630893"/>
              <a:gd name="connsiteY114" fmla="*/ 2157364 h 2532423"/>
              <a:gd name="connsiteX115" fmla="*/ 2820691 w 4630893"/>
              <a:gd name="connsiteY115" fmla="*/ 2157364 h 2532423"/>
              <a:gd name="connsiteX116" fmla="*/ 2820691 w 4630893"/>
              <a:gd name="connsiteY116" fmla="*/ 2179062 h 2532423"/>
              <a:gd name="connsiteX117" fmla="*/ 3071764 w 4630893"/>
              <a:gd name="connsiteY117" fmla="*/ 2179062 h 2532423"/>
              <a:gd name="connsiteX118" fmla="*/ 3071764 w 4630893"/>
              <a:gd name="connsiteY118" fmla="*/ 2219358 h 2532423"/>
              <a:gd name="connsiteX119" fmla="*/ 3205049 w 4630893"/>
              <a:gd name="connsiteY119" fmla="*/ 2219358 h 2532423"/>
              <a:gd name="connsiteX120" fmla="*/ 3205049 w 4630893"/>
              <a:gd name="connsiteY120" fmla="*/ 2262753 h 2532423"/>
              <a:gd name="connsiteX121" fmla="*/ 4289930 w 4630893"/>
              <a:gd name="connsiteY121" fmla="*/ 2262753 h 2532423"/>
              <a:gd name="connsiteX122" fmla="*/ 4289930 w 4630893"/>
              <a:gd name="connsiteY122" fmla="*/ 2346444 h 2532423"/>
              <a:gd name="connsiteX123" fmla="*/ 4299229 w 4630893"/>
              <a:gd name="connsiteY123" fmla="*/ 2346444 h 2532423"/>
              <a:gd name="connsiteX124" fmla="*/ 4299229 w 4630893"/>
              <a:gd name="connsiteY124" fmla="*/ 2442533 h 2532423"/>
              <a:gd name="connsiteX125" fmla="*/ 4630893 w 4630893"/>
              <a:gd name="connsiteY125" fmla="*/ 2442533 h 2532423"/>
              <a:gd name="connsiteX126" fmla="*/ 4630893 w 4630893"/>
              <a:gd name="connsiteY126"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4138 w 4630893"/>
              <a:gd name="connsiteY39" fmla="*/ 902002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0328 w 4630893"/>
              <a:gd name="connsiteY39" fmla="*/ 922957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0328 w 4630893"/>
              <a:gd name="connsiteY39" fmla="*/ 930577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0328 w 4630893"/>
              <a:gd name="connsiteY39" fmla="*/ 930577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0328 w 4630893"/>
              <a:gd name="connsiteY39" fmla="*/ 930577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4839 w 4630893"/>
              <a:gd name="connsiteY38" fmla="*/ 892703 h 2532423"/>
              <a:gd name="connsiteX39" fmla="*/ 560328 w 4630893"/>
              <a:gd name="connsiteY39" fmla="*/ 930577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32423"/>
              <a:gd name="connsiteX1" fmla="*/ 52695 w 4630893"/>
              <a:gd name="connsiteY1" fmla="*/ 5269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8649 w 4630893"/>
              <a:gd name="connsiteY38" fmla="*/ 894608 h 2532423"/>
              <a:gd name="connsiteX39" fmla="*/ 560328 w 4630893"/>
              <a:gd name="connsiteY39" fmla="*/ 930577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32423"/>
              <a:gd name="connsiteX1" fmla="*/ 52695 w 4630893"/>
              <a:gd name="connsiteY1" fmla="*/ 6975 h 2532423"/>
              <a:gd name="connsiteX2" fmla="*/ 52695 w 4630893"/>
              <a:gd name="connsiteY2" fmla="*/ 83691 h 2532423"/>
              <a:gd name="connsiteX3" fmla="*/ 108488 w 4630893"/>
              <a:gd name="connsiteY3" fmla="*/ 83691 h 2532423"/>
              <a:gd name="connsiteX4" fmla="*/ 108488 w 4630893"/>
              <a:gd name="connsiteY4" fmla="*/ 173581 h 2532423"/>
              <a:gd name="connsiteX5" fmla="*/ 127086 w 4630893"/>
              <a:gd name="connsiteY5" fmla="*/ 173581 h 2532423"/>
              <a:gd name="connsiteX6" fmla="*/ 127086 w 4630893"/>
              <a:gd name="connsiteY6" fmla="*/ 229375 h 2532423"/>
              <a:gd name="connsiteX7" fmla="*/ 151883 w 4630893"/>
              <a:gd name="connsiteY7" fmla="*/ 229375 h 2532423"/>
              <a:gd name="connsiteX8" fmla="*/ 151883 w 4630893"/>
              <a:gd name="connsiteY8" fmla="*/ 272771 h 2532423"/>
              <a:gd name="connsiteX9" fmla="*/ 170481 w 4630893"/>
              <a:gd name="connsiteY9" fmla="*/ 272771 h 2532423"/>
              <a:gd name="connsiteX10" fmla="*/ 170481 w 4630893"/>
              <a:gd name="connsiteY10" fmla="*/ 316166 h 2532423"/>
              <a:gd name="connsiteX11" fmla="*/ 201478 w 4630893"/>
              <a:gd name="connsiteY11" fmla="*/ 316166 h 2532423"/>
              <a:gd name="connsiteX12" fmla="*/ 201478 w 4630893"/>
              <a:gd name="connsiteY12" fmla="*/ 381259 h 2532423"/>
              <a:gd name="connsiteX13" fmla="*/ 238673 w 4630893"/>
              <a:gd name="connsiteY13" fmla="*/ 381259 h 2532423"/>
              <a:gd name="connsiteX14" fmla="*/ 238673 w 4630893"/>
              <a:gd name="connsiteY14" fmla="*/ 399857 h 2532423"/>
              <a:gd name="connsiteX15" fmla="*/ 254172 w 4630893"/>
              <a:gd name="connsiteY15" fmla="*/ 399857 h 2532423"/>
              <a:gd name="connsiteX16" fmla="*/ 254172 w 4630893"/>
              <a:gd name="connsiteY16" fmla="*/ 443252 h 2532423"/>
              <a:gd name="connsiteX17" fmla="*/ 285168 w 4630893"/>
              <a:gd name="connsiteY17" fmla="*/ 443252 h 2532423"/>
              <a:gd name="connsiteX18" fmla="*/ 285168 w 4630893"/>
              <a:gd name="connsiteY18" fmla="*/ 505245 h 2532423"/>
              <a:gd name="connsiteX19" fmla="*/ 325464 w 4630893"/>
              <a:gd name="connsiteY19" fmla="*/ 505245 h 2532423"/>
              <a:gd name="connsiteX20" fmla="*/ 325464 w 4630893"/>
              <a:gd name="connsiteY20" fmla="*/ 533142 h 2532423"/>
              <a:gd name="connsiteX21" fmla="*/ 347162 w 4630893"/>
              <a:gd name="connsiteY21" fmla="*/ 533142 h 2532423"/>
              <a:gd name="connsiteX22" fmla="*/ 347162 w 4630893"/>
              <a:gd name="connsiteY22" fmla="*/ 564139 h 2532423"/>
              <a:gd name="connsiteX23" fmla="*/ 365760 w 4630893"/>
              <a:gd name="connsiteY23" fmla="*/ 564139 h 2532423"/>
              <a:gd name="connsiteX24" fmla="*/ 365760 w 4630893"/>
              <a:gd name="connsiteY24" fmla="*/ 601335 h 2532423"/>
              <a:gd name="connsiteX25" fmla="*/ 399856 w 4630893"/>
              <a:gd name="connsiteY25" fmla="*/ 601335 h 2532423"/>
              <a:gd name="connsiteX26" fmla="*/ 399856 w 4630893"/>
              <a:gd name="connsiteY26" fmla="*/ 647830 h 2532423"/>
              <a:gd name="connsiteX27" fmla="*/ 427753 w 4630893"/>
              <a:gd name="connsiteY27" fmla="*/ 647830 h 2532423"/>
              <a:gd name="connsiteX28" fmla="*/ 446351 w 4630893"/>
              <a:gd name="connsiteY28" fmla="*/ 647830 h 2532423"/>
              <a:gd name="connsiteX29" fmla="*/ 446351 w 4630893"/>
              <a:gd name="connsiteY29" fmla="*/ 740819 h 2532423"/>
              <a:gd name="connsiteX30" fmla="*/ 455650 w 4630893"/>
              <a:gd name="connsiteY30" fmla="*/ 740819 h 2532423"/>
              <a:gd name="connsiteX31" fmla="*/ 455650 w 4630893"/>
              <a:gd name="connsiteY31" fmla="*/ 799713 h 2532423"/>
              <a:gd name="connsiteX32" fmla="*/ 483547 w 4630893"/>
              <a:gd name="connsiteY32" fmla="*/ 799713 h 2532423"/>
              <a:gd name="connsiteX33" fmla="*/ 483547 w 4630893"/>
              <a:gd name="connsiteY33" fmla="*/ 843108 h 2532423"/>
              <a:gd name="connsiteX34" fmla="*/ 514543 w 4630893"/>
              <a:gd name="connsiteY34" fmla="*/ 843108 h 2532423"/>
              <a:gd name="connsiteX35" fmla="*/ 514543 w 4630893"/>
              <a:gd name="connsiteY35" fmla="*/ 874105 h 2532423"/>
              <a:gd name="connsiteX36" fmla="*/ 523842 w 4630893"/>
              <a:gd name="connsiteY36" fmla="*/ 883404 h 2532423"/>
              <a:gd name="connsiteX37" fmla="*/ 523842 w 4630893"/>
              <a:gd name="connsiteY37" fmla="*/ 892703 h 2532423"/>
              <a:gd name="connsiteX38" fmla="*/ 558649 w 4630893"/>
              <a:gd name="connsiteY38" fmla="*/ 894608 h 2532423"/>
              <a:gd name="connsiteX39" fmla="*/ 560328 w 4630893"/>
              <a:gd name="connsiteY39" fmla="*/ 930577 h 2532423"/>
              <a:gd name="connsiteX40" fmla="*/ 603335 w 4630893"/>
              <a:gd name="connsiteY40" fmla="*/ 930609 h 2532423"/>
              <a:gd name="connsiteX41" fmla="*/ 607533 w 4630893"/>
              <a:gd name="connsiteY41" fmla="*/ 973294 h 2532423"/>
              <a:gd name="connsiteX42" fmla="*/ 650928 w 4630893"/>
              <a:gd name="connsiteY42" fmla="*/ 973294 h 2532423"/>
              <a:gd name="connsiteX43" fmla="*/ 650928 w 4630893"/>
              <a:gd name="connsiteY43" fmla="*/ 994992 h 2532423"/>
              <a:gd name="connsiteX44" fmla="*/ 675726 w 4630893"/>
              <a:gd name="connsiteY44" fmla="*/ 994992 h 2532423"/>
              <a:gd name="connsiteX45" fmla="*/ 675726 w 4630893"/>
              <a:gd name="connsiteY45" fmla="*/ 1038387 h 2532423"/>
              <a:gd name="connsiteX46" fmla="*/ 719121 w 4630893"/>
              <a:gd name="connsiteY46" fmla="*/ 1038387 h 2532423"/>
              <a:gd name="connsiteX47" fmla="*/ 719121 w 4630893"/>
              <a:gd name="connsiteY47" fmla="*/ 1097280 h 2532423"/>
              <a:gd name="connsiteX48" fmla="*/ 771815 w 4630893"/>
              <a:gd name="connsiteY48" fmla="*/ 1097280 h 2532423"/>
              <a:gd name="connsiteX49" fmla="*/ 771815 w 4630893"/>
              <a:gd name="connsiteY49" fmla="*/ 1143775 h 2532423"/>
              <a:gd name="connsiteX50" fmla="*/ 771815 w 4630893"/>
              <a:gd name="connsiteY50" fmla="*/ 1143775 h 2532423"/>
              <a:gd name="connsiteX51" fmla="*/ 807213 w 4630893"/>
              <a:gd name="connsiteY51" fmla="*/ 1143173 h 2532423"/>
              <a:gd name="connsiteX52" fmla="*/ 809011 w 4630893"/>
              <a:gd name="connsiteY52" fmla="*/ 1180971 h 2532423"/>
              <a:gd name="connsiteX53" fmla="*/ 809011 w 4630893"/>
              <a:gd name="connsiteY53" fmla="*/ 1208868 h 2532423"/>
              <a:gd name="connsiteX54" fmla="*/ 861705 w 4630893"/>
              <a:gd name="connsiteY54" fmla="*/ 1208868 h 2532423"/>
              <a:gd name="connsiteX55" fmla="*/ 861705 w 4630893"/>
              <a:gd name="connsiteY55" fmla="*/ 1258463 h 2532423"/>
              <a:gd name="connsiteX56" fmla="*/ 883403 w 4630893"/>
              <a:gd name="connsiteY56" fmla="*/ 1258463 h 2532423"/>
              <a:gd name="connsiteX57" fmla="*/ 883403 w 4630893"/>
              <a:gd name="connsiteY57" fmla="*/ 1292559 h 2532423"/>
              <a:gd name="connsiteX58" fmla="*/ 976393 w 4630893"/>
              <a:gd name="connsiteY58" fmla="*/ 1292559 h 2532423"/>
              <a:gd name="connsiteX59" fmla="*/ 976393 w 4630893"/>
              <a:gd name="connsiteY59" fmla="*/ 1348353 h 2532423"/>
              <a:gd name="connsiteX60" fmla="*/ 1007389 w 4630893"/>
              <a:gd name="connsiteY60" fmla="*/ 1348353 h 2532423"/>
              <a:gd name="connsiteX61" fmla="*/ 1007389 w 4630893"/>
              <a:gd name="connsiteY61" fmla="*/ 1404147 h 2532423"/>
              <a:gd name="connsiteX62" fmla="*/ 1044585 w 4630893"/>
              <a:gd name="connsiteY62" fmla="*/ 1404147 h 2532423"/>
              <a:gd name="connsiteX63" fmla="*/ 1044585 w 4630893"/>
              <a:gd name="connsiteY63" fmla="*/ 1422745 h 2532423"/>
              <a:gd name="connsiteX64" fmla="*/ 1084881 w 4630893"/>
              <a:gd name="connsiteY64" fmla="*/ 1422745 h 2532423"/>
              <a:gd name="connsiteX65" fmla="*/ 1084881 w 4630893"/>
              <a:gd name="connsiteY65" fmla="*/ 1444442 h 2532423"/>
              <a:gd name="connsiteX66" fmla="*/ 1134476 w 4630893"/>
              <a:gd name="connsiteY66" fmla="*/ 1444442 h 2532423"/>
              <a:gd name="connsiteX67" fmla="*/ 1134476 w 4630893"/>
              <a:gd name="connsiteY67" fmla="*/ 1472339 h 2532423"/>
              <a:gd name="connsiteX68" fmla="*/ 1177871 w 4630893"/>
              <a:gd name="connsiteY68" fmla="*/ 1472339 h 2532423"/>
              <a:gd name="connsiteX69" fmla="*/ 1177871 w 4630893"/>
              <a:gd name="connsiteY69" fmla="*/ 1518834 h 2532423"/>
              <a:gd name="connsiteX70" fmla="*/ 1224366 w 4630893"/>
              <a:gd name="connsiteY70" fmla="*/ 1518834 h 2532423"/>
              <a:gd name="connsiteX71" fmla="*/ 1224366 w 4630893"/>
              <a:gd name="connsiteY71" fmla="*/ 1549831 h 2532423"/>
              <a:gd name="connsiteX72" fmla="*/ 1304957 w 4630893"/>
              <a:gd name="connsiteY72" fmla="*/ 1549831 h 2532423"/>
              <a:gd name="connsiteX73" fmla="*/ 1304957 w 4630893"/>
              <a:gd name="connsiteY73" fmla="*/ 1583927 h 2532423"/>
              <a:gd name="connsiteX74" fmla="*/ 1348352 w 4630893"/>
              <a:gd name="connsiteY74" fmla="*/ 1583927 h 2532423"/>
              <a:gd name="connsiteX75" fmla="*/ 1348352 w 4630893"/>
              <a:gd name="connsiteY75" fmla="*/ 1611824 h 2532423"/>
              <a:gd name="connsiteX76" fmla="*/ 1376249 w 4630893"/>
              <a:gd name="connsiteY76" fmla="*/ 1611824 h 2532423"/>
              <a:gd name="connsiteX77" fmla="*/ 1376249 w 4630893"/>
              <a:gd name="connsiteY77" fmla="*/ 1655219 h 2532423"/>
              <a:gd name="connsiteX78" fmla="*/ 1425844 w 4630893"/>
              <a:gd name="connsiteY78" fmla="*/ 1655219 h 2532423"/>
              <a:gd name="connsiteX79" fmla="*/ 1425844 w 4630893"/>
              <a:gd name="connsiteY79" fmla="*/ 1686216 h 2532423"/>
              <a:gd name="connsiteX80" fmla="*/ 1494036 w 4630893"/>
              <a:gd name="connsiteY80" fmla="*/ 1686216 h 2532423"/>
              <a:gd name="connsiteX81" fmla="*/ 1494036 w 4630893"/>
              <a:gd name="connsiteY81" fmla="*/ 1686216 h 2532423"/>
              <a:gd name="connsiteX82" fmla="*/ 1540531 w 4630893"/>
              <a:gd name="connsiteY82" fmla="*/ 1686216 h 2532423"/>
              <a:gd name="connsiteX83" fmla="*/ 1540531 w 4630893"/>
              <a:gd name="connsiteY83" fmla="*/ 1723412 h 2532423"/>
              <a:gd name="connsiteX84" fmla="*/ 1611823 w 4630893"/>
              <a:gd name="connsiteY84" fmla="*/ 1723412 h 2532423"/>
              <a:gd name="connsiteX85" fmla="*/ 1611823 w 4630893"/>
              <a:gd name="connsiteY85" fmla="*/ 1773006 h 2532423"/>
              <a:gd name="connsiteX86" fmla="*/ 1667617 w 4630893"/>
              <a:gd name="connsiteY86" fmla="*/ 1773006 h 2532423"/>
              <a:gd name="connsiteX87" fmla="*/ 1667617 w 4630893"/>
              <a:gd name="connsiteY87" fmla="*/ 1804003 h 2532423"/>
              <a:gd name="connsiteX88" fmla="*/ 1742009 w 4630893"/>
              <a:gd name="connsiteY88" fmla="*/ 1804003 h 2532423"/>
              <a:gd name="connsiteX89" fmla="*/ 1742009 w 4630893"/>
              <a:gd name="connsiteY89" fmla="*/ 1819501 h 2532423"/>
              <a:gd name="connsiteX90" fmla="*/ 1800903 w 4630893"/>
              <a:gd name="connsiteY90" fmla="*/ 1819501 h 2532423"/>
              <a:gd name="connsiteX91" fmla="*/ 1800903 w 4630893"/>
              <a:gd name="connsiteY91" fmla="*/ 1831900 h 2532423"/>
              <a:gd name="connsiteX92" fmla="*/ 1872195 w 4630893"/>
              <a:gd name="connsiteY92" fmla="*/ 1831900 h 2532423"/>
              <a:gd name="connsiteX93" fmla="*/ 1872195 w 4630893"/>
              <a:gd name="connsiteY93" fmla="*/ 1884594 h 2532423"/>
              <a:gd name="connsiteX94" fmla="*/ 1872195 w 4630893"/>
              <a:gd name="connsiteY94" fmla="*/ 1884594 h 2532423"/>
              <a:gd name="connsiteX95" fmla="*/ 1872195 w 4630893"/>
              <a:gd name="connsiteY95" fmla="*/ 1921790 h 2532423"/>
              <a:gd name="connsiteX96" fmla="*/ 1965185 w 4630893"/>
              <a:gd name="connsiteY96" fmla="*/ 1921790 h 2532423"/>
              <a:gd name="connsiteX97" fmla="*/ 1965185 w 4630893"/>
              <a:gd name="connsiteY97" fmla="*/ 1949687 h 2532423"/>
              <a:gd name="connsiteX98" fmla="*/ 2014779 w 4630893"/>
              <a:gd name="connsiteY98" fmla="*/ 1949687 h 2532423"/>
              <a:gd name="connsiteX99" fmla="*/ 2014779 w 4630893"/>
              <a:gd name="connsiteY99" fmla="*/ 1958986 h 2532423"/>
              <a:gd name="connsiteX100" fmla="*/ 2070573 w 4630893"/>
              <a:gd name="connsiteY100" fmla="*/ 1958986 h 2532423"/>
              <a:gd name="connsiteX101" fmla="*/ 2070573 w 4630893"/>
              <a:gd name="connsiteY101" fmla="*/ 1999282 h 2532423"/>
              <a:gd name="connsiteX102" fmla="*/ 2107769 w 4630893"/>
              <a:gd name="connsiteY102" fmla="*/ 1999282 h 2532423"/>
              <a:gd name="connsiteX103" fmla="*/ 2107769 w 4630893"/>
              <a:gd name="connsiteY103" fmla="*/ 2020979 h 2532423"/>
              <a:gd name="connsiteX104" fmla="*/ 2157364 w 4630893"/>
              <a:gd name="connsiteY104" fmla="*/ 2020979 h 2532423"/>
              <a:gd name="connsiteX105" fmla="*/ 2157364 w 4630893"/>
              <a:gd name="connsiteY105" fmla="*/ 2048876 h 2532423"/>
              <a:gd name="connsiteX106" fmla="*/ 2303048 w 4630893"/>
              <a:gd name="connsiteY106" fmla="*/ 2048876 h 2532423"/>
              <a:gd name="connsiteX107" fmla="*/ 2303048 w 4630893"/>
              <a:gd name="connsiteY107" fmla="*/ 2070574 h 2532423"/>
              <a:gd name="connsiteX108" fmla="*/ 2374340 w 4630893"/>
              <a:gd name="connsiteY108" fmla="*/ 2070574 h 2532423"/>
              <a:gd name="connsiteX109" fmla="*/ 2374340 w 4630893"/>
              <a:gd name="connsiteY109" fmla="*/ 2086072 h 2532423"/>
              <a:gd name="connsiteX110" fmla="*/ 2482828 w 4630893"/>
              <a:gd name="connsiteY110" fmla="*/ 2086072 h 2532423"/>
              <a:gd name="connsiteX111" fmla="*/ 2482828 w 4630893"/>
              <a:gd name="connsiteY111" fmla="*/ 2117069 h 2532423"/>
              <a:gd name="connsiteX112" fmla="*/ 2675007 w 4630893"/>
              <a:gd name="connsiteY112" fmla="*/ 2117069 h 2532423"/>
              <a:gd name="connsiteX113" fmla="*/ 2675007 w 4630893"/>
              <a:gd name="connsiteY113" fmla="*/ 2157364 h 2532423"/>
              <a:gd name="connsiteX114" fmla="*/ 2820691 w 4630893"/>
              <a:gd name="connsiteY114" fmla="*/ 2157364 h 2532423"/>
              <a:gd name="connsiteX115" fmla="*/ 2820691 w 4630893"/>
              <a:gd name="connsiteY115" fmla="*/ 2179062 h 2532423"/>
              <a:gd name="connsiteX116" fmla="*/ 3071764 w 4630893"/>
              <a:gd name="connsiteY116" fmla="*/ 2179062 h 2532423"/>
              <a:gd name="connsiteX117" fmla="*/ 3071764 w 4630893"/>
              <a:gd name="connsiteY117" fmla="*/ 2219358 h 2532423"/>
              <a:gd name="connsiteX118" fmla="*/ 3205049 w 4630893"/>
              <a:gd name="connsiteY118" fmla="*/ 2219358 h 2532423"/>
              <a:gd name="connsiteX119" fmla="*/ 3205049 w 4630893"/>
              <a:gd name="connsiteY119" fmla="*/ 2262753 h 2532423"/>
              <a:gd name="connsiteX120" fmla="*/ 4289930 w 4630893"/>
              <a:gd name="connsiteY120" fmla="*/ 2262753 h 2532423"/>
              <a:gd name="connsiteX121" fmla="*/ 4289930 w 4630893"/>
              <a:gd name="connsiteY121" fmla="*/ 2346444 h 2532423"/>
              <a:gd name="connsiteX122" fmla="*/ 4299229 w 4630893"/>
              <a:gd name="connsiteY122" fmla="*/ 2346444 h 2532423"/>
              <a:gd name="connsiteX123" fmla="*/ 4299229 w 4630893"/>
              <a:gd name="connsiteY123" fmla="*/ 2442533 h 2532423"/>
              <a:gd name="connsiteX124" fmla="*/ 4630893 w 4630893"/>
              <a:gd name="connsiteY124" fmla="*/ 2442533 h 2532423"/>
              <a:gd name="connsiteX125" fmla="*/ 4630893 w 4630893"/>
              <a:gd name="connsiteY125" fmla="*/ 2532423 h 2532423"/>
              <a:gd name="connsiteX0" fmla="*/ 0 w 4630893"/>
              <a:gd name="connsiteY0" fmla="*/ 0 h 2528613"/>
              <a:gd name="connsiteX1" fmla="*/ 52695 w 4630893"/>
              <a:gd name="connsiteY1" fmla="*/ 3165 h 2528613"/>
              <a:gd name="connsiteX2" fmla="*/ 52695 w 4630893"/>
              <a:gd name="connsiteY2" fmla="*/ 79881 h 2528613"/>
              <a:gd name="connsiteX3" fmla="*/ 108488 w 4630893"/>
              <a:gd name="connsiteY3" fmla="*/ 79881 h 2528613"/>
              <a:gd name="connsiteX4" fmla="*/ 108488 w 4630893"/>
              <a:gd name="connsiteY4" fmla="*/ 169771 h 2528613"/>
              <a:gd name="connsiteX5" fmla="*/ 127086 w 4630893"/>
              <a:gd name="connsiteY5" fmla="*/ 169771 h 2528613"/>
              <a:gd name="connsiteX6" fmla="*/ 127086 w 4630893"/>
              <a:gd name="connsiteY6" fmla="*/ 225565 h 2528613"/>
              <a:gd name="connsiteX7" fmla="*/ 151883 w 4630893"/>
              <a:gd name="connsiteY7" fmla="*/ 225565 h 2528613"/>
              <a:gd name="connsiteX8" fmla="*/ 151883 w 4630893"/>
              <a:gd name="connsiteY8" fmla="*/ 268961 h 2528613"/>
              <a:gd name="connsiteX9" fmla="*/ 170481 w 4630893"/>
              <a:gd name="connsiteY9" fmla="*/ 268961 h 2528613"/>
              <a:gd name="connsiteX10" fmla="*/ 170481 w 4630893"/>
              <a:gd name="connsiteY10" fmla="*/ 312356 h 2528613"/>
              <a:gd name="connsiteX11" fmla="*/ 201478 w 4630893"/>
              <a:gd name="connsiteY11" fmla="*/ 312356 h 2528613"/>
              <a:gd name="connsiteX12" fmla="*/ 201478 w 4630893"/>
              <a:gd name="connsiteY12" fmla="*/ 377449 h 2528613"/>
              <a:gd name="connsiteX13" fmla="*/ 238673 w 4630893"/>
              <a:gd name="connsiteY13" fmla="*/ 377449 h 2528613"/>
              <a:gd name="connsiteX14" fmla="*/ 238673 w 4630893"/>
              <a:gd name="connsiteY14" fmla="*/ 396047 h 2528613"/>
              <a:gd name="connsiteX15" fmla="*/ 254172 w 4630893"/>
              <a:gd name="connsiteY15" fmla="*/ 396047 h 2528613"/>
              <a:gd name="connsiteX16" fmla="*/ 254172 w 4630893"/>
              <a:gd name="connsiteY16" fmla="*/ 439442 h 2528613"/>
              <a:gd name="connsiteX17" fmla="*/ 285168 w 4630893"/>
              <a:gd name="connsiteY17" fmla="*/ 439442 h 2528613"/>
              <a:gd name="connsiteX18" fmla="*/ 285168 w 4630893"/>
              <a:gd name="connsiteY18" fmla="*/ 501435 h 2528613"/>
              <a:gd name="connsiteX19" fmla="*/ 325464 w 4630893"/>
              <a:gd name="connsiteY19" fmla="*/ 501435 h 2528613"/>
              <a:gd name="connsiteX20" fmla="*/ 325464 w 4630893"/>
              <a:gd name="connsiteY20" fmla="*/ 529332 h 2528613"/>
              <a:gd name="connsiteX21" fmla="*/ 347162 w 4630893"/>
              <a:gd name="connsiteY21" fmla="*/ 529332 h 2528613"/>
              <a:gd name="connsiteX22" fmla="*/ 347162 w 4630893"/>
              <a:gd name="connsiteY22" fmla="*/ 560329 h 2528613"/>
              <a:gd name="connsiteX23" fmla="*/ 365760 w 4630893"/>
              <a:gd name="connsiteY23" fmla="*/ 560329 h 2528613"/>
              <a:gd name="connsiteX24" fmla="*/ 365760 w 4630893"/>
              <a:gd name="connsiteY24" fmla="*/ 597525 h 2528613"/>
              <a:gd name="connsiteX25" fmla="*/ 399856 w 4630893"/>
              <a:gd name="connsiteY25" fmla="*/ 597525 h 2528613"/>
              <a:gd name="connsiteX26" fmla="*/ 399856 w 4630893"/>
              <a:gd name="connsiteY26" fmla="*/ 644020 h 2528613"/>
              <a:gd name="connsiteX27" fmla="*/ 427753 w 4630893"/>
              <a:gd name="connsiteY27" fmla="*/ 644020 h 2528613"/>
              <a:gd name="connsiteX28" fmla="*/ 446351 w 4630893"/>
              <a:gd name="connsiteY28" fmla="*/ 644020 h 2528613"/>
              <a:gd name="connsiteX29" fmla="*/ 446351 w 4630893"/>
              <a:gd name="connsiteY29" fmla="*/ 737009 h 2528613"/>
              <a:gd name="connsiteX30" fmla="*/ 455650 w 4630893"/>
              <a:gd name="connsiteY30" fmla="*/ 737009 h 2528613"/>
              <a:gd name="connsiteX31" fmla="*/ 455650 w 4630893"/>
              <a:gd name="connsiteY31" fmla="*/ 795903 h 2528613"/>
              <a:gd name="connsiteX32" fmla="*/ 483547 w 4630893"/>
              <a:gd name="connsiteY32" fmla="*/ 795903 h 2528613"/>
              <a:gd name="connsiteX33" fmla="*/ 483547 w 4630893"/>
              <a:gd name="connsiteY33" fmla="*/ 839298 h 2528613"/>
              <a:gd name="connsiteX34" fmla="*/ 514543 w 4630893"/>
              <a:gd name="connsiteY34" fmla="*/ 839298 h 2528613"/>
              <a:gd name="connsiteX35" fmla="*/ 514543 w 4630893"/>
              <a:gd name="connsiteY35" fmla="*/ 870295 h 2528613"/>
              <a:gd name="connsiteX36" fmla="*/ 523842 w 4630893"/>
              <a:gd name="connsiteY36" fmla="*/ 879594 h 2528613"/>
              <a:gd name="connsiteX37" fmla="*/ 523842 w 4630893"/>
              <a:gd name="connsiteY37" fmla="*/ 888893 h 2528613"/>
              <a:gd name="connsiteX38" fmla="*/ 558649 w 4630893"/>
              <a:gd name="connsiteY38" fmla="*/ 890798 h 2528613"/>
              <a:gd name="connsiteX39" fmla="*/ 560328 w 4630893"/>
              <a:gd name="connsiteY39" fmla="*/ 926767 h 2528613"/>
              <a:gd name="connsiteX40" fmla="*/ 603335 w 4630893"/>
              <a:gd name="connsiteY40" fmla="*/ 926799 h 2528613"/>
              <a:gd name="connsiteX41" fmla="*/ 607533 w 4630893"/>
              <a:gd name="connsiteY41" fmla="*/ 969484 h 2528613"/>
              <a:gd name="connsiteX42" fmla="*/ 650928 w 4630893"/>
              <a:gd name="connsiteY42" fmla="*/ 969484 h 2528613"/>
              <a:gd name="connsiteX43" fmla="*/ 650928 w 4630893"/>
              <a:gd name="connsiteY43" fmla="*/ 991182 h 2528613"/>
              <a:gd name="connsiteX44" fmla="*/ 675726 w 4630893"/>
              <a:gd name="connsiteY44" fmla="*/ 991182 h 2528613"/>
              <a:gd name="connsiteX45" fmla="*/ 675726 w 4630893"/>
              <a:gd name="connsiteY45" fmla="*/ 1034577 h 2528613"/>
              <a:gd name="connsiteX46" fmla="*/ 719121 w 4630893"/>
              <a:gd name="connsiteY46" fmla="*/ 1034577 h 2528613"/>
              <a:gd name="connsiteX47" fmla="*/ 719121 w 4630893"/>
              <a:gd name="connsiteY47" fmla="*/ 1093470 h 2528613"/>
              <a:gd name="connsiteX48" fmla="*/ 771815 w 4630893"/>
              <a:gd name="connsiteY48" fmla="*/ 1093470 h 2528613"/>
              <a:gd name="connsiteX49" fmla="*/ 771815 w 4630893"/>
              <a:gd name="connsiteY49" fmla="*/ 1139965 h 2528613"/>
              <a:gd name="connsiteX50" fmla="*/ 771815 w 4630893"/>
              <a:gd name="connsiteY50" fmla="*/ 1139965 h 2528613"/>
              <a:gd name="connsiteX51" fmla="*/ 807213 w 4630893"/>
              <a:gd name="connsiteY51" fmla="*/ 1139363 h 2528613"/>
              <a:gd name="connsiteX52" fmla="*/ 809011 w 4630893"/>
              <a:gd name="connsiteY52" fmla="*/ 1177161 h 2528613"/>
              <a:gd name="connsiteX53" fmla="*/ 809011 w 4630893"/>
              <a:gd name="connsiteY53" fmla="*/ 1205058 h 2528613"/>
              <a:gd name="connsiteX54" fmla="*/ 861705 w 4630893"/>
              <a:gd name="connsiteY54" fmla="*/ 1205058 h 2528613"/>
              <a:gd name="connsiteX55" fmla="*/ 861705 w 4630893"/>
              <a:gd name="connsiteY55" fmla="*/ 1254653 h 2528613"/>
              <a:gd name="connsiteX56" fmla="*/ 883403 w 4630893"/>
              <a:gd name="connsiteY56" fmla="*/ 1254653 h 2528613"/>
              <a:gd name="connsiteX57" fmla="*/ 883403 w 4630893"/>
              <a:gd name="connsiteY57" fmla="*/ 1288749 h 2528613"/>
              <a:gd name="connsiteX58" fmla="*/ 976393 w 4630893"/>
              <a:gd name="connsiteY58" fmla="*/ 1288749 h 2528613"/>
              <a:gd name="connsiteX59" fmla="*/ 976393 w 4630893"/>
              <a:gd name="connsiteY59" fmla="*/ 1344543 h 2528613"/>
              <a:gd name="connsiteX60" fmla="*/ 1007389 w 4630893"/>
              <a:gd name="connsiteY60" fmla="*/ 1344543 h 2528613"/>
              <a:gd name="connsiteX61" fmla="*/ 1007389 w 4630893"/>
              <a:gd name="connsiteY61" fmla="*/ 1400337 h 2528613"/>
              <a:gd name="connsiteX62" fmla="*/ 1044585 w 4630893"/>
              <a:gd name="connsiteY62" fmla="*/ 1400337 h 2528613"/>
              <a:gd name="connsiteX63" fmla="*/ 1044585 w 4630893"/>
              <a:gd name="connsiteY63" fmla="*/ 1418935 h 2528613"/>
              <a:gd name="connsiteX64" fmla="*/ 1084881 w 4630893"/>
              <a:gd name="connsiteY64" fmla="*/ 1418935 h 2528613"/>
              <a:gd name="connsiteX65" fmla="*/ 1084881 w 4630893"/>
              <a:gd name="connsiteY65" fmla="*/ 1440632 h 2528613"/>
              <a:gd name="connsiteX66" fmla="*/ 1134476 w 4630893"/>
              <a:gd name="connsiteY66" fmla="*/ 1440632 h 2528613"/>
              <a:gd name="connsiteX67" fmla="*/ 1134476 w 4630893"/>
              <a:gd name="connsiteY67" fmla="*/ 1468529 h 2528613"/>
              <a:gd name="connsiteX68" fmla="*/ 1177871 w 4630893"/>
              <a:gd name="connsiteY68" fmla="*/ 1468529 h 2528613"/>
              <a:gd name="connsiteX69" fmla="*/ 1177871 w 4630893"/>
              <a:gd name="connsiteY69" fmla="*/ 1515024 h 2528613"/>
              <a:gd name="connsiteX70" fmla="*/ 1224366 w 4630893"/>
              <a:gd name="connsiteY70" fmla="*/ 1515024 h 2528613"/>
              <a:gd name="connsiteX71" fmla="*/ 1224366 w 4630893"/>
              <a:gd name="connsiteY71" fmla="*/ 1546021 h 2528613"/>
              <a:gd name="connsiteX72" fmla="*/ 1304957 w 4630893"/>
              <a:gd name="connsiteY72" fmla="*/ 1546021 h 2528613"/>
              <a:gd name="connsiteX73" fmla="*/ 1304957 w 4630893"/>
              <a:gd name="connsiteY73" fmla="*/ 1580117 h 2528613"/>
              <a:gd name="connsiteX74" fmla="*/ 1348352 w 4630893"/>
              <a:gd name="connsiteY74" fmla="*/ 1580117 h 2528613"/>
              <a:gd name="connsiteX75" fmla="*/ 1348352 w 4630893"/>
              <a:gd name="connsiteY75" fmla="*/ 1608014 h 2528613"/>
              <a:gd name="connsiteX76" fmla="*/ 1376249 w 4630893"/>
              <a:gd name="connsiteY76" fmla="*/ 1608014 h 2528613"/>
              <a:gd name="connsiteX77" fmla="*/ 1376249 w 4630893"/>
              <a:gd name="connsiteY77" fmla="*/ 1651409 h 2528613"/>
              <a:gd name="connsiteX78" fmla="*/ 1425844 w 4630893"/>
              <a:gd name="connsiteY78" fmla="*/ 1651409 h 2528613"/>
              <a:gd name="connsiteX79" fmla="*/ 1425844 w 4630893"/>
              <a:gd name="connsiteY79" fmla="*/ 1682406 h 2528613"/>
              <a:gd name="connsiteX80" fmla="*/ 1494036 w 4630893"/>
              <a:gd name="connsiteY80" fmla="*/ 1682406 h 2528613"/>
              <a:gd name="connsiteX81" fmla="*/ 1494036 w 4630893"/>
              <a:gd name="connsiteY81" fmla="*/ 1682406 h 2528613"/>
              <a:gd name="connsiteX82" fmla="*/ 1540531 w 4630893"/>
              <a:gd name="connsiteY82" fmla="*/ 1682406 h 2528613"/>
              <a:gd name="connsiteX83" fmla="*/ 1540531 w 4630893"/>
              <a:gd name="connsiteY83" fmla="*/ 1719602 h 2528613"/>
              <a:gd name="connsiteX84" fmla="*/ 1611823 w 4630893"/>
              <a:gd name="connsiteY84" fmla="*/ 1719602 h 2528613"/>
              <a:gd name="connsiteX85" fmla="*/ 1611823 w 4630893"/>
              <a:gd name="connsiteY85" fmla="*/ 1769196 h 2528613"/>
              <a:gd name="connsiteX86" fmla="*/ 1667617 w 4630893"/>
              <a:gd name="connsiteY86" fmla="*/ 1769196 h 2528613"/>
              <a:gd name="connsiteX87" fmla="*/ 1667617 w 4630893"/>
              <a:gd name="connsiteY87" fmla="*/ 1800193 h 2528613"/>
              <a:gd name="connsiteX88" fmla="*/ 1742009 w 4630893"/>
              <a:gd name="connsiteY88" fmla="*/ 1800193 h 2528613"/>
              <a:gd name="connsiteX89" fmla="*/ 1742009 w 4630893"/>
              <a:gd name="connsiteY89" fmla="*/ 1815691 h 2528613"/>
              <a:gd name="connsiteX90" fmla="*/ 1800903 w 4630893"/>
              <a:gd name="connsiteY90" fmla="*/ 1815691 h 2528613"/>
              <a:gd name="connsiteX91" fmla="*/ 1800903 w 4630893"/>
              <a:gd name="connsiteY91" fmla="*/ 1828090 h 2528613"/>
              <a:gd name="connsiteX92" fmla="*/ 1872195 w 4630893"/>
              <a:gd name="connsiteY92" fmla="*/ 1828090 h 2528613"/>
              <a:gd name="connsiteX93" fmla="*/ 1872195 w 4630893"/>
              <a:gd name="connsiteY93" fmla="*/ 1880784 h 2528613"/>
              <a:gd name="connsiteX94" fmla="*/ 1872195 w 4630893"/>
              <a:gd name="connsiteY94" fmla="*/ 1880784 h 2528613"/>
              <a:gd name="connsiteX95" fmla="*/ 1872195 w 4630893"/>
              <a:gd name="connsiteY95" fmla="*/ 1917980 h 2528613"/>
              <a:gd name="connsiteX96" fmla="*/ 1965185 w 4630893"/>
              <a:gd name="connsiteY96" fmla="*/ 1917980 h 2528613"/>
              <a:gd name="connsiteX97" fmla="*/ 1965185 w 4630893"/>
              <a:gd name="connsiteY97" fmla="*/ 1945877 h 2528613"/>
              <a:gd name="connsiteX98" fmla="*/ 2014779 w 4630893"/>
              <a:gd name="connsiteY98" fmla="*/ 1945877 h 2528613"/>
              <a:gd name="connsiteX99" fmla="*/ 2014779 w 4630893"/>
              <a:gd name="connsiteY99" fmla="*/ 1955176 h 2528613"/>
              <a:gd name="connsiteX100" fmla="*/ 2070573 w 4630893"/>
              <a:gd name="connsiteY100" fmla="*/ 1955176 h 2528613"/>
              <a:gd name="connsiteX101" fmla="*/ 2070573 w 4630893"/>
              <a:gd name="connsiteY101" fmla="*/ 1995472 h 2528613"/>
              <a:gd name="connsiteX102" fmla="*/ 2107769 w 4630893"/>
              <a:gd name="connsiteY102" fmla="*/ 1995472 h 2528613"/>
              <a:gd name="connsiteX103" fmla="*/ 2107769 w 4630893"/>
              <a:gd name="connsiteY103" fmla="*/ 2017169 h 2528613"/>
              <a:gd name="connsiteX104" fmla="*/ 2157364 w 4630893"/>
              <a:gd name="connsiteY104" fmla="*/ 2017169 h 2528613"/>
              <a:gd name="connsiteX105" fmla="*/ 2157364 w 4630893"/>
              <a:gd name="connsiteY105" fmla="*/ 2045066 h 2528613"/>
              <a:gd name="connsiteX106" fmla="*/ 2303048 w 4630893"/>
              <a:gd name="connsiteY106" fmla="*/ 2045066 h 2528613"/>
              <a:gd name="connsiteX107" fmla="*/ 2303048 w 4630893"/>
              <a:gd name="connsiteY107" fmla="*/ 2066764 h 2528613"/>
              <a:gd name="connsiteX108" fmla="*/ 2374340 w 4630893"/>
              <a:gd name="connsiteY108" fmla="*/ 2066764 h 2528613"/>
              <a:gd name="connsiteX109" fmla="*/ 2374340 w 4630893"/>
              <a:gd name="connsiteY109" fmla="*/ 2082262 h 2528613"/>
              <a:gd name="connsiteX110" fmla="*/ 2482828 w 4630893"/>
              <a:gd name="connsiteY110" fmla="*/ 2082262 h 2528613"/>
              <a:gd name="connsiteX111" fmla="*/ 2482828 w 4630893"/>
              <a:gd name="connsiteY111" fmla="*/ 2113259 h 2528613"/>
              <a:gd name="connsiteX112" fmla="*/ 2675007 w 4630893"/>
              <a:gd name="connsiteY112" fmla="*/ 2113259 h 2528613"/>
              <a:gd name="connsiteX113" fmla="*/ 2675007 w 4630893"/>
              <a:gd name="connsiteY113" fmla="*/ 2153554 h 2528613"/>
              <a:gd name="connsiteX114" fmla="*/ 2820691 w 4630893"/>
              <a:gd name="connsiteY114" fmla="*/ 2153554 h 2528613"/>
              <a:gd name="connsiteX115" fmla="*/ 2820691 w 4630893"/>
              <a:gd name="connsiteY115" fmla="*/ 2175252 h 2528613"/>
              <a:gd name="connsiteX116" fmla="*/ 3071764 w 4630893"/>
              <a:gd name="connsiteY116" fmla="*/ 2175252 h 2528613"/>
              <a:gd name="connsiteX117" fmla="*/ 3071764 w 4630893"/>
              <a:gd name="connsiteY117" fmla="*/ 2215548 h 2528613"/>
              <a:gd name="connsiteX118" fmla="*/ 3205049 w 4630893"/>
              <a:gd name="connsiteY118" fmla="*/ 2215548 h 2528613"/>
              <a:gd name="connsiteX119" fmla="*/ 3205049 w 4630893"/>
              <a:gd name="connsiteY119" fmla="*/ 2258943 h 2528613"/>
              <a:gd name="connsiteX120" fmla="*/ 4289930 w 4630893"/>
              <a:gd name="connsiteY120" fmla="*/ 2258943 h 2528613"/>
              <a:gd name="connsiteX121" fmla="*/ 4289930 w 4630893"/>
              <a:gd name="connsiteY121" fmla="*/ 2342634 h 2528613"/>
              <a:gd name="connsiteX122" fmla="*/ 4299229 w 4630893"/>
              <a:gd name="connsiteY122" fmla="*/ 2342634 h 2528613"/>
              <a:gd name="connsiteX123" fmla="*/ 4299229 w 4630893"/>
              <a:gd name="connsiteY123" fmla="*/ 2438723 h 2528613"/>
              <a:gd name="connsiteX124" fmla="*/ 4630893 w 4630893"/>
              <a:gd name="connsiteY124" fmla="*/ 2438723 h 2528613"/>
              <a:gd name="connsiteX125" fmla="*/ 4630893 w 4630893"/>
              <a:gd name="connsiteY125" fmla="*/ 2528613 h 2528613"/>
              <a:gd name="connsiteX0" fmla="*/ 0 w 4630893"/>
              <a:gd name="connsiteY0" fmla="*/ 0 h 2526708"/>
              <a:gd name="connsiteX1" fmla="*/ 52695 w 4630893"/>
              <a:gd name="connsiteY1" fmla="*/ 1260 h 2526708"/>
              <a:gd name="connsiteX2" fmla="*/ 52695 w 4630893"/>
              <a:gd name="connsiteY2" fmla="*/ 77976 h 2526708"/>
              <a:gd name="connsiteX3" fmla="*/ 108488 w 4630893"/>
              <a:gd name="connsiteY3" fmla="*/ 77976 h 2526708"/>
              <a:gd name="connsiteX4" fmla="*/ 108488 w 4630893"/>
              <a:gd name="connsiteY4" fmla="*/ 167866 h 2526708"/>
              <a:gd name="connsiteX5" fmla="*/ 127086 w 4630893"/>
              <a:gd name="connsiteY5" fmla="*/ 167866 h 2526708"/>
              <a:gd name="connsiteX6" fmla="*/ 127086 w 4630893"/>
              <a:gd name="connsiteY6" fmla="*/ 223660 h 2526708"/>
              <a:gd name="connsiteX7" fmla="*/ 151883 w 4630893"/>
              <a:gd name="connsiteY7" fmla="*/ 223660 h 2526708"/>
              <a:gd name="connsiteX8" fmla="*/ 151883 w 4630893"/>
              <a:gd name="connsiteY8" fmla="*/ 267056 h 2526708"/>
              <a:gd name="connsiteX9" fmla="*/ 170481 w 4630893"/>
              <a:gd name="connsiteY9" fmla="*/ 267056 h 2526708"/>
              <a:gd name="connsiteX10" fmla="*/ 170481 w 4630893"/>
              <a:gd name="connsiteY10" fmla="*/ 310451 h 2526708"/>
              <a:gd name="connsiteX11" fmla="*/ 201478 w 4630893"/>
              <a:gd name="connsiteY11" fmla="*/ 310451 h 2526708"/>
              <a:gd name="connsiteX12" fmla="*/ 201478 w 4630893"/>
              <a:gd name="connsiteY12" fmla="*/ 375544 h 2526708"/>
              <a:gd name="connsiteX13" fmla="*/ 238673 w 4630893"/>
              <a:gd name="connsiteY13" fmla="*/ 375544 h 2526708"/>
              <a:gd name="connsiteX14" fmla="*/ 238673 w 4630893"/>
              <a:gd name="connsiteY14" fmla="*/ 394142 h 2526708"/>
              <a:gd name="connsiteX15" fmla="*/ 254172 w 4630893"/>
              <a:gd name="connsiteY15" fmla="*/ 394142 h 2526708"/>
              <a:gd name="connsiteX16" fmla="*/ 254172 w 4630893"/>
              <a:gd name="connsiteY16" fmla="*/ 437537 h 2526708"/>
              <a:gd name="connsiteX17" fmla="*/ 285168 w 4630893"/>
              <a:gd name="connsiteY17" fmla="*/ 437537 h 2526708"/>
              <a:gd name="connsiteX18" fmla="*/ 285168 w 4630893"/>
              <a:gd name="connsiteY18" fmla="*/ 499530 h 2526708"/>
              <a:gd name="connsiteX19" fmla="*/ 325464 w 4630893"/>
              <a:gd name="connsiteY19" fmla="*/ 499530 h 2526708"/>
              <a:gd name="connsiteX20" fmla="*/ 325464 w 4630893"/>
              <a:gd name="connsiteY20" fmla="*/ 527427 h 2526708"/>
              <a:gd name="connsiteX21" fmla="*/ 347162 w 4630893"/>
              <a:gd name="connsiteY21" fmla="*/ 527427 h 2526708"/>
              <a:gd name="connsiteX22" fmla="*/ 347162 w 4630893"/>
              <a:gd name="connsiteY22" fmla="*/ 558424 h 2526708"/>
              <a:gd name="connsiteX23" fmla="*/ 365760 w 4630893"/>
              <a:gd name="connsiteY23" fmla="*/ 558424 h 2526708"/>
              <a:gd name="connsiteX24" fmla="*/ 365760 w 4630893"/>
              <a:gd name="connsiteY24" fmla="*/ 595620 h 2526708"/>
              <a:gd name="connsiteX25" fmla="*/ 399856 w 4630893"/>
              <a:gd name="connsiteY25" fmla="*/ 595620 h 2526708"/>
              <a:gd name="connsiteX26" fmla="*/ 399856 w 4630893"/>
              <a:gd name="connsiteY26" fmla="*/ 642115 h 2526708"/>
              <a:gd name="connsiteX27" fmla="*/ 427753 w 4630893"/>
              <a:gd name="connsiteY27" fmla="*/ 642115 h 2526708"/>
              <a:gd name="connsiteX28" fmla="*/ 446351 w 4630893"/>
              <a:gd name="connsiteY28" fmla="*/ 642115 h 2526708"/>
              <a:gd name="connsiteX29" fmla="*/ 446351 w 4630893"/>
              <a:gd name="connsiteY29" fmla="*/ 735104 h 2526708"/>
              <a:gd name="connsiteX30" fmla="*/ 455650 w 4630893"/>
              <a:gd name="connsiteY30" fmla="*/ 735104 h 2526708"/>
              <a:gd name="connsiteX31" fmla="*/ 455650 w 4630893"/>
              <a:gd name="connsiteY31" fmla="*/ 793998 h 2526708"/>
              <a:gd name="connsiteX32" fmla="*/ 483547 w 4630893"/>
              <a:gd name="connsiteY32" fmla="*/ 793998 h 2526708"/>
              <a:gd name="connsiteX33" fmla="*/ 483547 w 4630893"/>
              <a:gd name="connsiteY33" fmla="*/ 837393 h 2526708"/>
              <a:gd name="connsiteX34" fmla="*/ 514543 w 4630893"/>
              <a:gd name="connsiteY34" fmla="*/ 837393 h 2526708"/>
              <a:gd name="connsiteX35" fmla="*/ 514543 w 4630893"/>
              <a:gd name="connsiteY35" fmla="*/ 868390 h 2526708"/>
              <a:gd name="connsiteX36" fmla="*/ 523842 w 4630893"/>
              <a:gd name="connsiteY36" fmla="*/ 877689 h 2526708"/>
              <a:gd name="connsiteX37" fmla="*/ 523842 w 4630893"/>
              <a:gd name="connsiteY37" fmla="*/ 886988 h 2526708"/>
              <a:gd name="connsiteX38" fmla="*/ 558649 w 4630893"/>
              <a:gd name="connsiteY38" fmla="*/ 888893 h 2526708"/>
              <a:gd name="connsiteX39" fmla="*/ 560328 w 4630893"/>
              <a:gd name="connsiteY39" fmla="*/ 924862 h 2526708"/>
              <a:gd name="connsiteX40" fmla="*/ 603335 w 4630893"/>
              <a:gd name="connsiteY40" fmla="*/ 924894 h 2526708"/>
              <a:gd name="connsiteX41" fmla="*/ 607533 w 4630893"/>
              <a:gd name="connsiteY41" fmla="*/ 967579 h 2526708"/>
              <a:gd name="connsiteX42" fmla="*/ 650928 w 4630893"/>
              <a:gd name="connsiteY42" fmla="*/ 967579 h 2526708"/>
              <a:gd name="connsiteX43" fmla="*/ 650928 w 4630893"/>
              <a:gd name="connsiteY43" fmla="*/ 989277 h 2526708"/>
              <a:gd name="connsiteX44" fmla="*/ 675726 w 4630893"/>
              <a:gd name="connsiteY44" fmla="*/ 989277 h 2526708"/>
              <a:gd name="connsiteX45" fmla="*/ 675726 w 4630893"/>
              <a:gd name="connsiteY45" fmla="*/ 1032672 h 2526708"/>
              <a:gd name="connsiteX46" fmla="*/ 719121 w 4630893"/>
              <a:gd name="connsiteY46" fmla="*/ 1032672 h 2526708"/>
              <a:gd name="connsiteX47" fmla="*/ 719121 w 4630893"/>
              <a:gd name="connsiteY47" fmla="*/ 1091565 h 2526708"/>
              <a:gd name="connsiteX48" fmla="*/ 771815 w 4630893"/>
              <a:gd name="connsiteY48" fmla="*/ 1091565 h 2526708"/>
              <a:gd name="connsiteX49" fmla="*/ 771815 w 4630893"/>
              <a:gd name="connsiteY49" fmla="*/ 1138060 h 2526708"/>
              <a:gd name="connsiteX50" fmla="*/ 771815 w 4630893"/>
              <a:gd name="connsiteY50" fmla="*/ 1138060 h 2526708"/>
              <a:gd name="connsiteX51" fmla="*/ 807213 w 4630893"/>
              <a:gd name="connsiteY51" fmla="*/ 1137458 h 2526708"/>
              <a:gd name="connsiteX52" fmla="*/ 809011 w 4630893"/>
              <a:gd name="connsiteY52" fmla="*/ 1175256 h 2526708"/>
              <a:gd name="connsiteX53" fmla="*/ 809011 w 4630893"/>
              <a:gd name="connsiteY53" fmla="*/ 1203153 h 2526708"/>
              <a:gd name="connsiteX54" fmla="*/ 861705 w 4630893"/>
              <a:gd name="connsiteY54" fmla="*/ 1203153 h 2526708"/>
              <a:gd name="connsiteX55" fmla="*/ 861705 w 4630893"/>
              <a:gd name="connsiteY55" fmla="*/ 1252748 h 2526708"/>
              <a:gd name="connsiteX56" fmla="*/ 883403 w 4630893"/>
              <a:gd name="connsiteY56" fmla="*/ 1252748 h 2526708"/>
              <a:gd name="connsiteX57" fmla="*/ 883403 w 4630893"/>
              <a:gd name="connsiteY57" fmla="*/ 1286844 h 2526708"/>
              <a:gd name="connsiteX58" fmla="*/ 976393 w 4630893"/>
              <a:gd name="connsiteY58" fmla="*/ 1286844 h 2526708"/>
              <a:gd name="connsiteX59" fmla="*/ 976393 w 4630893"/>
              <a:gd name="connsiteY59" fmla="*/ 1342638 h 2526708"/>
              <a:gd name="connsiteX60" fmla="*/ 1007389 w 4630893"/>
              <a:gd name="connsiteY60" fmla="*/ 1342638 h 2526708"/>
              <a:gd name="connsiteX61" fmla="*/ 1007389 w 4630893"/>
              <a:gd name="connsiteY61" fmla="*/ 1398432 h 2526708"/>
              <a:gd name="connsiteX62" fmla="*/ 1044585 w 4630893"/>
              <a:gd name="connsiteY62" fmla="*/ 1398432 h 2526708"/>
              <a:gd name="connsiteX63" fmla="*/ 1044585 w 4630893"/>
              <a:gd name="connsiteY63" fmla="*/ 1417030 h 2526708"/>
              <a:gd name="connsiteX64" fmla="*/ 1084881 w 4630893"/>
              <a:gd name="connsiteY64" fmla="*/ 1417030 h 2526708"/>
              <a:gd name="connsiteX65" fmla="*/ 1084881 w 4630893"/>
              <a:gd name="connsiteY65" fmla="*/ 1438727 h 2526708"/>
              <a:gd name="connsiteX66" fmla="*/ 1134476 w 4630893"/>
              <a:gd name="connsiteY66" fmla="*/ 1438727 h 2526708"/>
              <a:gd name="connsiteX67" fmla="*/ 1134476 w 4630893"/>
              <a:gd name="connsiteY67" fmla="*/ 1466624 h 2526708"/>
              <a:gd name="connsiteX68" fmla="*/ 1177871 w 4630893"/>
              <a:gd name="connsiteY68" fmla="*/ 1466624 h 2526708"/>
              <a:gd name="connsiteX69" fmla="*/ 1177871 w 4630893"/>
              <a:gd name="connsiteY69" fmla="*/ 1513119 h 2526708"/>
              <a:gd name="connsiteX70" fmla="*/ 1224366 w 4630893"/>
              <a:gd name="connsiteY70" fmla="*/ 1513119 h 2526708"/>
              <a:gd name="connsiteX71" fmla="*/ 1224366 w 4630893"/>
              <a:gd name="connsiteY71" fmla="*/ 1544116 h 2526708"/>
              <a:gd name="connsiteX72" fmla="*/ 1304957 w 4630893"/>
              <a:gd name="connsiteY72" fmla="*/ 1544116 h 2526708"/>
              <a:gd name="connsiteX73" fmla="*/ 1304957 w 4630893"/>
              <a:gd name="connsiteY73" fmla="*/ 1578212 h 2526708"/>
              <a:gd name="connsiteX74" fmla="*/ 1348352 w 4630893"/>
              <a:gd name="connsiteY74" fmla="*/ 1578212 h 2526708"/>
              <a:gd name="connsiteX75" fmla="*/ 1348352 w 4630893"/>
              <a:gd name="connsiteY75" fmla="*/ 1606109 h 2526708"/>
              <a:gd name="connsiteX76" fmla="*/ 1376249 w 4630893"/>
              <a:gd name="connsiteY76" fmla="*/ 1606109 h 2526708"/>
              <a:gd name="connsiteX77" fmla="*/ 1376249 w 4630893"/>
              <a:gd name="connsiteY77" fmla="*/ 1649504 h 2526708"/>
              <a:gd name="connsiteX78" fmla="*/ 1425844 w 4630893"/>
              <a:gd name="connsiteY78" fmla="*/ 1649504 h 2526708"/>
              <a:gd name="connsiteX79" fmla="*/ 1425844 w 4630893"/>
              <a:gd name="connsiteY79" fmla="*/ 1680501 h 2526708"/>
              <a:gd name="connsiteX80" fmla="*/ 1494036 w 4630893"/>
              <a:gd name="connsiteY80" fmla="*/ 1680501 h 2526708"/>
              <a:gd name="connsiteX81" fmla="*/ 1494036 w 4630893"/>
              <a:gd name="connsiteY81" fmla="*/ 1680501 h 2526708"/>
              <a:gd name="connsiteX82" fmla="*/ 1540531 w 4630893"/>
              <a:gd name="connsiteY82" fmla="*/ 1680501 h 2526708"/>
              <a:gd name="connsiteX83" fmla="*/ 1540531 w 4630893"/>
              <a:gd name="connsiteY83" fmla="*/ 1717697 h 2526708"/>
              <a:gd name="connsiteX84" fmla="*/ 1611823 w 4630893"/>
              <a:gd name="connsiteY84" fmla="*/ 1717697 h 2526708"/>
              <a:gd name="connsiteX85" fmla="*/ 1611823 w 4630893"/>
              <a:gd name="connsiteY85" fmla="*/ 1767291 h 2526708"/>
              <a:gd name="connsiteX86" fmla="*/ 1667617 w 4630893"/>
              <a:gd name="connsiteY86" fmla="*/ 1767291 h 2526708"/>
              <a:gd name="connsiteX87" fmla="*/ 1667617 w 4630893"/>
              <a:gd name="connsiteY87" fmla="*/ 1798288 h 2526708"/>
              <a:gd name="connsiteX88" fmla="*/ 1742009 w 4630893"/>
              <a:gd name="connsiteY88" fmla="*/ 1798288 h 2526708"/>
              <a:gd name="connsiteX89" fmla="*/ 1742009 w 4630893"/>
              <a:gd name="connsiteY89" fmla="*/ 1813786 h 2526708"/>
              <a:gd name="connsiteX90" fmla="*/ 1800903 w 4630893"/>
              <a:gd name="connsiteY90" fmla="*/ 1813786 h 2526708"/>
              <a:gd name="connsiteX91" fmla="*/ 1800903 w 4630893"/>
              <a:gd name="connsiteY91" fmla="*/ 1826185 h 2526708"/>
              <a:gd name="connsiteX92" fmla="*/ 1872195 w 4630893"/>
              <a:gd name="connsiteY92" fmla="*/ 1826185 h 2526708"/>
              <a:gd name="connsiteX93" fmla="*/ 1872195 w 4630893"/>
              <a:gd name="connsiteY93" fmla="*/ 1878879 h 2526708"/>
              <a:gd name="connsiteX94" fmla="*/ 1872195 w 4630893"/>
              <a:gd name="connsiteY94" fmla="*/ 1878879 h 2526708"/>
              <a:gd name="connsiteX95" fmla="*/ 1872195 w 4630893"/>
              <a:gd name="connsiteY95" fmla="*/ 1916075 h 2526708"/>
              <a:gd name="connsiteX96" fmla="*/ 1965185 w 4630893"/>
              <a:gd name="connsiteY96" fmla="*/ 1916075 h 2526708"/>
              <a:gd name="connsiteX97" fmla="*/ 1965185 w 4630893"/>
              <a:gd name="connsiteY97" fmla="*/ 1943972 h 2526708"/>
              <a:gd name="connsiteX98" fmla="*/ 2014779 w 4630893"/>
              <a:gd name="connsiteY98" fmla="*/ 1943972 h 2526708"/>
              <a:gd name="connsiteX99" fmla="*/ 2014779 w 4630893"/>
              <a:gd name="connsiteY99" fmla="*/ 1953271 h 2526708"/>
              <a:gd name="connsiteX100" fmla="*/ 2070573 w 4630893"/>
              <a:gd name="connsiteY100" fmla="*/ 1953271 h 2526708"/>
              <a:gd name="connsiteX101" fmla="*/ 2070573 w 4630893"/>
              <a:gd name="connsiteY101" fmla="*/ 1993567 h 2526708"/>
              <a:gd name="connsiteX102" fmla="*/ 2107769 w 4630893"/>
              <a:gd name="connsiteY102" fmla="*/ 1993567 h 2526708"/>
              <a:gd name="connsiteX103" fmla="*/ 2107769 w 4630893"/>
              <a:gd name="connsiteY103" fmla="*/ 2015264 h 2526708"/>
              <a:gd name="connsiteX104" fmla="*/ 2157364 w 4630893"/>
              <a:gd name="connsiteY104" fmla="*/ 2015264 h 2526708"/>
              <a:gd name="connsiteX105" fmla="*/ 2157364 w 4630893"/>
              <a:gd name="connsiteY105" fmla="*/ 2043161 h 2526708"/>
              <a:gd name="connsiteX106" fmla="*/ 2303048 w 4630893"/>
              <a:gd name="connsiteY106" fmla="*/ 2043161 h 2526708"/>
              <a:gd name="connsiteX107" fmla="*/ 2303048 w 4630893"/>
              <a:gd name="connsiteY107" fmla="*/ 2064859 h 2526708"/>
              <a:gd name="connsiteX108" fmla="*/ 2374340 w 4630893"/>
              <a:gd name="connsiteY108" fmla="*/ 2064859 h 2526708"/>
              <a:gd name="connsiteX109" fmla="*/ 2374340 w 4630893"/>
              <a:gd name="connsiteY109" fmla="*/ 2080357 h 2526708"/>
              <a:gd name="connsiteX110" fmla="*/ 2482828 w 4630893"/>
              <a:gd name="connsiteY110" fmla="*/ 2080357 h 2526708"/>
              <a:gd name="connsiteX111" fmla="*/ 2482828 w 4630893"/>
              <a:gd name="connsiteY111" fmla="*/ 2111354 h 2526708"/>
              <a:gd name="connsiteX112" fmla="*/ 2675007 w 4630893"/>
              <a:gd name="connsiteY112" fmla="*/ 2111354 h 2526708"/>
              <a:gd name="connsiteX113" fmla="*/ 2675007 w 4630893"/>
              <a:gd name="connsiteY113" fmla="*/ 2151649 h 2526708"/>
              <a:gd name="connsiteX114" fmla="*/ 2820691 w 4630893"/>
              <a:gd name="connsiteY114" fmla="*/ 2151649 h 2526708"/>
              <a:gd name="connsiteX115" fmla="*/ 2820691 w 4630893"/>
              <a:gd name="connsiteY115" fmla="*/ 2173347 h 2526708"/>
              <a:gd name="connsiteX116" fmla="*/ 3071764 w 4630893"/>
              <a:gd name="connsiteY116" fmla="*/ 2173347 h 2526708"/>
              <a:gd name="connsiteX117" fmla="*/ 3071764 w 4630893"/>
              <a:gd name="connsiteY117" fmla="*/ 2213643 h 2526708"/>
              <a:gd name="connsiteX118" fmla="*/ 3205049 w 4630893"/>
              <a:gd name="connsiteY118" fmla="*/ 2213643 h 2526708"/>
              <a:gd name="connsiteX119" fmla="*/ 3205049 w 4630893"/>
              <a:gd name="connsiteY119" fmla="*/ 2257038 h 2526708"/>
              <a:gd name="connsiteX120" fmla="*/ 4289930 w 4630893"/>
              <a:gd name="connsiteY120" fmla="*/ 2257038 h 2526708"/>
              <a:gd name="connsiteX121" fmla="*/ 4289930 w 4630893"/>
              <a:gd name="connsiteY121" fmla="*/ 2340729 h 2526708"/>
              <a:gd name="connsiteX122" fmla="*/ 4299229 w 4630893"/>
              <a:gd name="connsiteY122" fmla="*/ 2340729 h 2526708"/>
              <a:gd name="connsiteX123" fmla="*/ 4299229 w 4630893"/>
              <a:gd name="connsiteY123" fmla="*/ 2436818 h 2526708"/>
              <a:gd name="connsiteX124" fmla="*/ 4630893 w 4630893"/>
              <a:gd name="connsiteY124" fmla="*/ 2436818 h 2526708"/>
              <a:gd name="connsiteX125" fmla="*/ 4630893 w 4630893"/>
              <a:gd name="connsiteY125" fmla="*/ 2526708 h 252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4630893" h="2526708">
                <a:moveTo>
                  <a:pt x="0" y="0"/>
                </a:moveTo>
                <a:lnTo>
                  <a:pt x="52695" y="1260"/>
                </a:lnTo>
                <a:lnTo>
                  <a:pt x="52695" y="77976"/>
                </a:lnTo>
                <a:lnTo>
                  <a:pt x="108488" y="77976"/>
                </a:lnTo>
                <a:lnTo>
                  <a:pt x="108488" y="167866"/>
                </a:lnTo>
                <a:lnTo>
                  <a:pt x="127086" y="167866"/>
                </a:lnTo>
                <a:lnTo>
                  <a:pt x="127086" y="223660"/>
                </a:lnTo>
                <a:lnTo>
                  <a:pt x="151883" y="223660"/>
                </a:lnTo>
                <a:lnTo>
                  <a:pt x="151883" y="267056"/>
                </a:lnTo>
                <a:lnTo>
                  <a:pt x="170481" y="267056"/>
                </a:lnTo>
                <a:lnTo>
                  <a:pt x="170481" y="310451"/>
                </a:lnTo>
                <a:lnTo>
                  <a:pt x="201478" y="310451"/>
                </a:lnTo>
                <a:lnTo>
                  <a:pt x="201478" y="375544"/>
                </a:lnTo>
                <a:lnTo>
                  <a:pt x="238673" y="375544"/>
                </a:lnTo>
                <a:lnTo>
                  <a:pt x="238673" y="394142"/>
                </a:lnTo>
                <a:lnTo>
                  <a:pt x="254172" y="394142"/>
                </a:lnTo>
                <a:lnTo>
                  <a:pt x="254172" y="437537"/>
                </a:lnTo>
                <a:lnTo>
                  <a:pt x="285168" y="437537"/>
                </a:lnTo>
                <a:lnTo>
                  <a:pt x="285168" y="499530"/>
                </a:lnTo>
                <a:lnTo>
                  <a:pt x="325464" y="499530"/>
                </a:lnTo>
                <a:lnTo>
                  <a:pt x="325464" y="527427"/>
                </a:lnTo>
                <a:lnTo>
                  <a:pt x="347162" y="527427"/>
                </a:lnTo>
                <a:lnTo>
                  <a:pt x="347162" y="558424"/>
                </a:lnTo>
                <a:lnTo>
                  <a:pt x="365760" y="558424"/>
                </a:lnTo>
                <a:lnTo>
                  <a:pt x="365760" y="595620"/>
                </a:lnTo>
                <a:lnTo>
                  <a:pt x="399856" y="595620"/>
                </a:lnTo>
                <a:lnTo>
                  <a:pt x="399856" y="642115"/>
                </a:lnTo>
                <a:lnTo>
                  <a:pt x="427753" y="642115"/>
                </a:lnTo>
                <a:lnTo>
                  <a:pt x="446351" y="642115"/>
                </a:lnTo>
                <a:lnTo>
                  <a:pt x="446351" y="735104"/>
                </a:lnTo>
                <a:lnTo>
                  <a:pt x="455650" y="735104"/>
                </a:lnTo>
                <a:lnTo>
                  <a:pt x="455650" y="793998"/>
                </a:lnTo>
                <a:lnTo>
                  <a:pt x="483547" y="793998"/>
                </a:lnTo>
                <a:lnTo>
                  <a:pt x="483547" y="837393"/>
                </a:lnTo>
                <a:lnTo>
                  <a:pt x="514543" y="837393"/>
                </a:lnTo>
                <a:lnTo>
                  <a:pt x="514543" y="868390"/>
                </a:lnTo>
                <a:lnTo>
                  <a:pt x="523842" y="877689"/>
                </a:lnTo>
                <a:lnTo>
                  <a:pt x="523842" y="886988"/>
                </a:lnTo>
                <a:lnTo>
                  <a:pt x="558649" y="888893"/>
                </a:lnTo>
                <a:cubicBezTo>
                  <a:pt x="559209" y="900883"/>
                  <a:pt x="559768" y="912872"/>
                  <a:pt x="560328" y="924862"/>
                </a:cubicBezTo>
                <a:lnTo>
                  <a:pt x="603335" y="924894"/>
                </a:lnTo>
                <a:cubicBezTo>
                  <a:pt x="605367" y="923176"/>
                  <a:pt x="604401" y="964630"/>
                  <a:pt x="607533" y="967579"/>
                </a:cubicBezTo>
                <a:lnTo>
                  <a:pt x="650928" y="967579"/>
                </a:lnTo>
                <a:lnTo>
                  <a:pt x="650928" y="989277"/>
                </a:lnTo>
                <a:lnTo>
                  <a:pt x="675726" y="989277"/>
                </a:lnTo>
                <a:lnTo>
                  <a:pt x="675726" y="1032672"/>
                </a:lnTo>
                <a:lnTo>
                  <a:pt x="719121" y="1032672"/>
                </a:lnTo>
                <a:lnTo>
                  <a:pt x="719121" y="1091565"/>
                </a:lnTo>
                <a:lnTo>
                  <a:pt x="771815" y="1091565"/>
                </a:lnTo>
                <a:lnTo>
                  <a:pt x="771815" y="1138060"/>
                </a:lnTo>
                <a:lnTo>
                  <a:pt x="771815" y="1138060"/>
                </a:lnTo>
                <a:lnTo>
                  <a:pt x="807213" y="1137458"/>
                </a:lnTo>
                <a:cubicBezTo>
                  <a:pt x="807812" y="1150057"/>
                  <a:pt x="808412" y="1162657"/>
                  <a:pt x="809011" y="1175256"/>
                </a:cubicBezTo>
                <a:lnTo>
                  <a:pt x="809011" y="1203153"/>
                </a:lnTo>
                <a:lnTo>
                  <a:pt x="861705" y="1203153"/>
                </a:lnTo>
                <a:lnTo>
                  <a:pt x="861705" y="1252748"/>
                </a:lnTo>
                <a:lnTo>
                  <a:pt x="883403" y="1252748"/>
                </a:lnTo>
                <a:lnTo>
                  <a:pt x="883403" y="1286844"/>
                </a:lnTo>
                <a:lnTo>
                  <a:pt x="976393" y="1286844"/>
                </a:lnTo>
                <a:lnTo>
                  <a:pt x="976393" y="1342638"/>
                </a:lnTo>
                <a:lnTo>
                  <a:pt x="1007389" y="1342638"/>
                </a:lnTo>
                <a:lnTo>
                  <a:pt x="1007389" y="1398432"/>
                </a:lnTo>
                <a:lnTo>
                  <a:pt x="1044585" y="1398432"/>
                </a:lnTo>
                <a:lnTo>
                  <a:pt x="1044585" y="1417030"/>
                </a:lnTo>
                <a:lnTo>
                  <a:pt x="1084881" y="1417030"/>
                </a:lnTo>
                <a:lnTo>
                  <a:pt x="1084881" y="1438727"/>
                </a:lnTo>
                <a:lnTo>
                  <a:pt x="1134476" y="1438727"/>
                </a:lnTo>
                <a:lnTo>
                  <a:pt x="1134476" y="1466624"/>
                </a:lnTo>
                <a:lnTo>
                  <a:pt x="1177871" y="1466624"/>
                </a:lnTo>
                <a:lnTo>
                  <a:pt x="1177871" y="1513119"/>
                </a:lnTo>
                <a:lnTo>
                  <a:pt x="1224366" y="1513119"/>
                </a:lnTo>
                <a:lnTo>
                  <a:pt x="1224366" y="1544116"/>
                </a:lnTo>
                <a:lnTo>
                  <a:pt x="1304957" y="1544116"/>
                </a:lnTo>
                <a:lnTo>
                  <a:pt x="1304957" y="1578212"/>
                </a:lnTo>
                <a:lnTo>
                  <a:pt x="1348352" y="1578212"/>
                </a:lnTo>
                <a:lnTo>
                  <a:pt x="1348352" y="1606109"/>
                </a:lnTo>
                <a:lnTo>
                  <a:pt x="1376249" y="1606109"/>
                </a:lnTo>
                <a:lnTo>
                  <a:pt x="1376249" y="1649504"/>
                </a:lnTo>
                <a:lnTo>
                  <a:pt x="1425844" y="1649504"/>
                </a:lnTo>
                <a:lnTo>
                  <a:pt x="1425844" y="1680501"/>
                </a:lnTo>
                <a:lnTo>
                  <a:pt x="1494036" y="1680501"/>
                </a:lnTo>
                <a:lnTo>
                  <a:pt x="1494036" y="1680501"/>
                </a:lnTo>
                <a:lnTo>
                  <a:pt x="1540531" y="1680501"/>
                </a:lnTo>
                <a:lnTo>
                  <a:pt x="1540531" y="1717697"/>
                </a:lnTo>
                <a:lnTo>
                  <a:pt x="1611823" y="1717697"/>
                </a:lnTo>
                <a:lnTo>
                  <a:pt x="1611823" y="1767291"/>
                </a:lnTo>
                <a:lnTo>
                  <a:pt x="1667617" y="1767291"/>
                </a:lnTo>
                <a:lnTo>
                  <a:pt x="1667617" y="1798288"/>
                </a:lnTo>
                <a:lnTo>
                  <a:pt x="1742009" y="1798288"/>
                </a:lnTo>
                <a:lnTo>
                  <a:pt x="1742009" y="1813786"/>
                </a:lnTo>
                <a:lnTo>
                  <a:pt x="1800903" y="1813786"/>
                </a:lnTo>
                <a:lnTo>
                  <a:pt x="1800903" y="1826185"/>
                </a:lnTo>
                <a:lnTo>
                  <a:pt x="1872195" y="1826185"/>
                </a:lnTo>
                <a:lnTo>
                  <a:pt x="1872195" y="1878879"/>
                </a:lnTo>
                <a:lnTo>
                  <a:pt x="1872195" y="1878879"/>
                </a:lnTo>
                <a:lnTo>
                  <a:pt x="1872195" y="1916075"/>
                </a:lnTo>
                <a:lnTo>
                  <a:pt x="1965185" y="1916075"/>
                </a:lnTo>
                <a:lnTo>
                  <a:pt x="1965185" y="1943972"/>
                </a:lnTo>
                <a:lnTo>
                  <a:pt x="2014779" y="1943972"/>
                </a:lnTo>
                <a:lnTo>
                  <a:pt x="2014779" y="1953271"/>
                </a:lnTo>
                <a:lnTo>
                  <a:pt x="2070573" y="1953271"/>
                </a:lnTo>
                <a:lnTo>
                  <a:pt x="2070573" y="1993567"/>
                </a:lnTo>
                <a:lnTo>
                  <a:pt x="2107769" y="1993567"/>
                </a:lnTo>
                <a:lnTo>
                  <a:pt x="2107769" y="2015264"/>
                </a:lnTo>
                <a:lnTo>
                  <a:pt x="2157364" y="2015264"/>
                </a:lnTo>
                <a:lnTo>
                  <a:pt x="2157364" y="2043161"/>
                </a:lnTo>
                <a:lnTo>
                  <a:pt x="2303048" y="2043161"/>
                </a:lnTo>
                <a:lnTo>
                  <a:pt x="2303048" y="2064859"/>
                </a:lnTo>
                <a:lnTo>
                  <a:pt x="2374340" y="2064859"/>
                </a:lnTo>
                <a:lnTo>
                  <a:pt x="2374340" y="2080357"/>
                </a:lnTo>
                <a:lnTo>
                  <a:pt x="2482828" y="2080357"/>
                </a:lnTo>
                <a:lnTo>
                  <a:pt x="2482828" y="2111354"/>
                </a:lnTo>
                <a:lnTo>
                  <a:pt x="2675007" y="2111354"/>
                </a:lnTo>
                <a:lnTo>
                  <a:pt x="2675007" y="2151649"/>
                </a:lnTo>
                <a:lnTo>
                  <a:pt x="2820691" y="2151649"/>
                </a:lnTo>
                <a:lnTo>
                  <a:pt x="2820691" y="2173347"/>
                </a:lnTo>
                <a:lnTo>
                  <a:pt x="3071764" y="2173347"/>
                </a:lnTo>
                <a:lnTo>
                  <a:pt x="3071764" y="2213643"/>
                </a:lnTo>
                <a:lnTo>
                  <a:pt x="3205049" y="2213643"/>
                </a:lnTo>
                <a:lnTo>
                  <a:pt x="3205049" y="2257038"/>
                </a:lnTo>
                <a:lnTo>
                  <a:pt x="4289930" y="2257038"/>
                </a:lnTo>
                <a:lnTo>
                  <a:pt x="4289930" y="2340729"/>
                </a:lnTo>
                <a:lnTo>
                  <a:pt x="4299229" y="2340729"/>
                </a:lnTo>
                <a:lnTo>
                  <a:pt x="4299229" y="2436818"/>
                </a:lnTo>
                <a:lnTo>
                  <a:pt x="4630893" y="2436818"/>
                </a:lnTo>
                <a:lnTo>
                  <a:pt x="4630893" y="2526708"/>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11634" name="Group 111633">
            <a:extLst>
              <a:ext uri="{FF2B5EF4-FFF2-40B4-BE49-F238E27FC236}">
                <a16:creationId xmlns:a16="http://schemas.microsoft.com/office/drawing/2014/main" id="{84090D6C-63C1-4587-A5A2-C27319FA69D5}"/>
              </a:ext>
            </a:extLst>
          </p:cNvPr>
          <p:cNvGrpSpPr/>
          <p:nvPr/>
        </p:nvGrpSpPr>
        <p:grpSpPr>
          <a:xfrm>
            <a:off x="3787167" y="2183242"/>
            <a:ext cx="3571223" cy="2522791"/>
            <a:chOff x="6987565" y="2183242"/>
            <a:chExt cx="3571223" cy="2522791"/>
          </a:xfrm>
        </p:grpSpPr>
        <p:sp>
          <p:nvSpPr>
            <p:cNvPr id="111632" name="Freeform: Shape 111631">
              <a:extLst>
                <a:ext uri="{FF2B5EF4-FFF2-40B4-BE49-F238E27FC236}">
                  <a16:creationId xmlns:a16="http://schemas.microsoft.com/office/drawing/2014/main" id="{83D38B5E-9E31-4FCA-A2F3-381E14BD6BC1}"/>
                </a:ext>
              </a:extLst>
            </p:cNvPr>
            <p:cNvSpPr/>
            <p:nvPr/>
          </p:nvSpPr>
          <p:spPr bwMode="auto">
            <a:xfrm>
              <a:off x="6987565" y="2183242"/>
              <a:ext cx="1813907" cy="2445350"/>
            </a:xfrm>
            <a:custGeom>
              <a:avLst/>
              <a:gdLst>
                <a:gd name="connsiteX0" fmla="*/ 0 w 1813907"/>
                <a:gd name="connsiteY0" fmla="*/ 0 h 2445350"/>
                <a:gd name="connsiteX1" fmla="*/ 0 w 1813907"/>
                <a:gd name="connsiteY1" fmla="*/ 77441 h 2445350"/>
                <a:gd name="connsiteX2" fmla="*/ 17871 w 1813907"/>
                <a:gd name="connsiteY2" fmla="*/ 77441 h 2445350"/>
                <a:gd name="connsiteX3" fmla="*/ 17871 w 1813907"/>
                <a:gd name="connsiteY3" fmla="*/ 131054 h 2445350"/>
                <a:gd name="connsiteX4" fmla="*/ 38720 w 1813907"/>
                <a:gd name="connsiteY4" fmla="*/ 131054 h 2445350"/>
                <a:gd name="connsiteX5" fmla="*/ 38720 w 1813907"/>
                <a:gd name="connsiteY5" fmla="*/ 175731 h 2445350"/>
                <a:gd name="connsiteX6" fmla="*/ 50634 w 1813907"/>
                <a:gd name="connsiteY6" fmla="*/ 175731 h 2445350"/>
                <a:gd name="connsiteX7" fmla="*/ 50634 w 1813907"/>
                <a:gd name="connsiteY7" fmla="*/ 265086 h 2445350"/>
                <a:gd name="connsiteX8" fmla="*/ 65527 w 1813907"/>
                <a:gd name="connsiteY8" fmla="*/ 265086 h 2445350"/>
                <a:gd name="connsiteX9" fmla="*/ 65527 w 1813907"/>
                <a:gd name="connsiteY9" fmla="*/ 315721 h 2445350"/>
                <a:gd name="connsiteX10" fmla="*/ 74462 w 1813907"/>
                <a:gd name="connsiteY10" fmla="*/ 315721 h 2445350"/>
                <a:gd name="connsiteX11" fmla="*/ 74462 w 1813907"/>
                <a:gd name="connsiteY11" fmla="*/ 387205 h 2445350"/>
                <a:gd name="connsiteX12" fmla="*/ 83398 w 1813907"/>
                <a:gd name="connsiteY12" fmla="*/ 387205 h 2445350"/>
                <a:gd name="connsiteX13" fmla="*/ 83398 w 1813907"/>
                <a:gd name="connsiteY13" fmla="*/ 446775 h 2445350"/>
                <a:gd name="connsiteX14" fmla="*/ 101269 w 1813907"/>
                <a:gd name="connsiteY14" fmla="*/ 446775 h 2445350"/>
                <a:gd name="connsiteX15" fmla="*/ 101269 w 1813907"/>
                <a:gd name="connsiteY15" fmla="*/ 536130 h 2445350"/>
                <a:gd name="connsiteX16" fmla="*/ 113183 w 1813907"/>
                <a:gd name="connsiteY16" fmla="*/ 536130 h 2445350"/>
                <a:gd name="connsiteX17" fmla="*/ 113183 w 1813907"/>
                <a:gd name="connsiteY17" fmla="*/ 646335 h 2445350"/>
                <a:gd name="connsiteX18" fmla="*/ 122118 w 1813907"/>
                <a:gd name="connsiteY18" fmla="*/ 646335 h 2445350"/>
                <a:gd name="connsiteX19" fmla="*/ 122118 w 1813907"/>
                <a:gd name="connsiteY19" fmla="*/ 708883 h 2445350"/>
                <a:gd name="connsiteX20" fmla="*/ 134032 w 1813907"/>
                <a:gd name="connsiteY20" fmla="*/ 708883 h 2445350"/>
                <a:gd name="connsiteX21" fmla="*/ 134032 w 1813907"/>
                <a:gd name="connsiteY21" fmla="*/ 789303 h 2445350"/>
                <a:gd name="connsiteX22" fmla="*/ 145946 w 1813907"/>
                <a:gd name="connsiteY22" fmla="*/ 789303 h 2445350"/>
                <a:gd name="connsiteX23" fmla="*/ 145946 w 1813907"/>
                <a:gd name="connsiteY23" fmla="*/ 866744 h 2445350"/>
                <a:gd name="connsiteX24" fmla="*/ 169774 w 1813907"/>
                <a:gd name="connsiteY24" fmla="*/ 866744 h 2445350"/>
                <a:gd name="connsiteX25" fmla="*/ 169774 w 1813907"/>
                <a:gd name="connsiteY25" fmla="*/ 902486 h 2445350"/>
                <a:gd name="connsiteX26" fmla="*/ 181688 w 1813907"/>
                <a:gd name="connsiteY26" fmla="*/ 902486 h 2445350"/>
                <a:gd name="connsiteX27" fmla="*/ 181688 w 1813907"/>
                <a:gd name="connsiteY27" fmla="*/ 965034 h 2445350"/>
                <a:gd name="connsiteX28" fmla="*/ 199559 w 1813907"/>
                <a:gd name="connsiteY28" fmla="*/ 965034 h 2445350"/>
                <a:gd name="connsiteX29" fmla="*/ 199559 w 1813907"/>
                <a:gd name="connsiteY29" fmla="*/ 1018647 h 2445350"/>
                <a:gd name="connsiteX30" fmla="*/ 226366 w 1813907"/>
                <a:gd name="connsiteY30" fmla="*/ 1018647 h 2445350"/>
                <a:gd name="connsiteX31" fmla="*/ 226366 w 1813907"/>
                <a:gd name="connsiteY31" fmla="*/ 1093110 h 2445350"/>
                <a:gd name="connsiteX32" fmla="*/ 232323 w 1813907"/>
                <a:gd name="connsiteY32" fmla="*/ 1093110 h 2445350"/>
                <a:gd name="connsiteX33" fmla="*/ 232323 w 1813907"/>
                <a:gd name="connsiteY33" fmla="*/ 1173529 h 2445350"/>
                <a:gd name="connsiteX34" fmla="*/ 271043 w 1813907"/>
                <a:gd name="connsiteY34" fmla="*/ 1173529 h 2445350"/>
                <a:gd name="connsiteX35" fmla="*/ 271043 w 1813907"/>
                <a:gd name="connsiteY35" fmla="*/ 1247992 h 2445350"/>
                <a:gd name="connsiteX36" fmla="*/ 282957 w 1813907"/>
                <a:gd name="connsiteY36" fmla="*/ 1247992 h 2445350"/>
                <a:gd name="connsiteX37" fmla="*/ 282957 w 1813907"/>
                <a:gd name="connsiteY37" fmla="*/ 1289691 h 2445350"/>
                <a:gd name="connsiteX38" fmla="*/ 309764 w 1813907"/>
                <a:gd name="connsiteY38" fmla="*/ 1289691 h 2445350"/>
                <a:gd name="connsiteX39" fmla="*/ 309764 w 1813907"/>
                <a:gd name="connsiteY39" fmla="*/ 1331390 h 2445350"/>
                <a:gd name="connsiteX40" fmla="*/ 327635 w 1813907"/>
                <a:gd name="connsiteY40" fmla="*/ 1331390 h 2445350"/>
                <a:gd name="connsiteX41" fmla="*/ 327635 w 1813907"/>
                <a:gd name="connsiteY41" fmla="*/ 1399895 h 2445350"/>
                <a:gd name="connsiteX42" fmla="*/ 342528 w 1813907"/>
                <a:gd name="connsiteY42" fmla="*/ 1399895 h 2445350"/>
                <a:gd name="connsiteX43" fmla="*/ 342528 w 1813907"/>
                <a:gd name="connsiteY43" fmla="*/ 1450530 h 2445350"/>
                <a:gd name="connsiteX44" fmla="*/ 360399 w 1813907"/>
                <a:gd name="connsiteY44" fmla="*/ 1450530 h 2445350"/>
                <a:gd name="connsiteX45" fmla="*/ 360399 w 1813907"/>
                <a:gd name="connsiteY45" fmla="*/ 1498186 h 2445350"/>
                <a:gd name="connsiteX46" fmla="*/ 375291 w 1813907"/>
                <a:gd name="connsiteY46" fmla="*/ 1498186 h 2445350"/>
                <a:gd name="connsiteX47" fmla="*/ 375291 w 1813907"/>
                <a:gd name="connsiteY47" fmla="*/ 1516057 h 2445350"/>
                <a:gd name="connsiteX48" fmla="*/ 393162 w 1813907"/>
                <a:gd name="connsiteY48" fmla="*/ 1516057 h 2445350"/>
                <a:gd name="connsiteX49" fmla="*/ 393162 w 1813907"/>
                <a:gd name="connsiteY49" fmla="*/ 1548821 h 2445350"/>
                <a:gd name="connsiteX50" fmla="*/ 405076 w 1813907"/>
                <a:gd name="connsiteY50" fmla="*/ 1548821 h 2445350"/>
                <a:gd name="connsiteX51" fmla="*/ 405076 w 1813907"/>
                <a:gd name="connsiteY51" fmla="*/ 1548821 h 2445350"/>
                <a:gd name="connsiteX52" fmla="*/ 405076 w 1813907"/>
                <a:gd name="connsiteY52" fmla="*/ 1590520 h 2445350"/>
                <a:gd name="connsiteX53" fmla="*/ 428904 w 1813907"/>
                <a:gd name="connsiteY53" fmla="*/ 1590520 h 2445350"/>
                <a:gd name="connsiteX54" fmla="*/ 428904 w 1813907"/>
                <a:gd name="connsiteY54" fmla="*/ 1614348 h 2445350"/>
                <a:gd name="connsiteX55" fmla="*/ 446775 w 1813907"/>
                <a:gd name="connsiteY55" fmla="*/ 1614348 h 2445350"/>
                <a:gd name="connsiteX56" fmla="*/ 446775 w 1813907"/>
                <a:gd name="connsiteY56" fmla="*/ 1656047 h 2445350"/>
                <a:gd name="connsiteX57" fmla="*/ 461668 w 1813907"/>
                <a:gd name="connsiteY57" fmla="*/ 1656047 h 2445350"/>
                <a:gd name="connsiteX58" fmla="*/ 461668 w 1813907"/>
                <a:gd name="connsiteY58" fmla="*/ 1727531 h 2445350"/>
                <a:gd name="connsiteX59" fmla="*/ 479539 w 1813907"/>
                <a:gd name="connsiteY59" fmla="*/ 1727531 h 2445350"/>
                <a:gd name="connsiteX60" fmla="*/ 479539 w 1813907"/>
                <a:gd name="connsiteY60" fmla="*/ 1727531 h 2445350"/>
                <a:gd name="connsiteX61" fmla="*/ 479539 w 1813907"/>
                <a:gd name="connsiteY61" fmla="*/ 1751359 h 2445350"/>
                <a:gd name="connsiteX62" fmla="*/ 518259 w 1813907"/>
                <a:gd name="connsiteY62" fmla="*/ 1751359 h 2445350"/>
                <a:gd name="connsiteX63" fmla="*/ 518259 w 1813907"/>
                <a:gd name="connsiteY63" fmla="*/ 1790079 h 2445350"/>
                <a:gd name="connsiteX64" fmla="*/ 548044 w 1813907"/>
                <a:gd name="connsiteY64" fmla="*/ 1790079 h 2445350"/>
                <a:gd name="connsiteX65" fmla="*/ 548044 w 1813907"/>
                <a:gd name="connsiteY65" fmla="*/ 1807950 h 2445350"/>
                <a:gd name="connsiteX66" fmla="*/ 595700 w 1813907"/>
                <a:gd name="connsiteY66" fmla="*/ 1807950 h 2445350"/>
                <a:gd name="connsiteX67" fmla="*/ 595700 w 1813907"/>
                <a:gd name="connsiteY67" fmla="*/ 1843692 h 2445350"/>
                <a:gd name="connsiteX68" fmla="*/ 625485 w 1813907"/>
                <a:gd name="connsiteY68" fmla="*/ 1843692 h 2445350"/>
                <a:gd name="connsiteX69" fmla="*/ 625485 w 1813907"/>
                <a:gd name="connsiteY69" fmla="*/ 1888370 h 2445350"/>
                <a:gd name="connsiteX70" fmla="*/ 637399 w 1813907"/>
                <a:gd name="connsiteY70" fmla="*/ 1888370 h 2445350"/>
                <a:gd name="connsiteX71" fmla="*/ 637399 w 1813907"/>
                <a:gd name="connsiteY71" fmla="*/ 1933047 h 2445350"/>
                <a:gd name="connsiteX72" fmla="*/ 658249 w 1813907"/>
                <a:gd name="connsiteY72" fmla="*/ 1933047 h 2445350"/>
                <a:gd name="connsiteX73" fmla="*/ 658249 w 1813907"/>
                <a:gd name="connsiteY73" fmla="*/ 1956875 h 2445350"/>
                <a:gd name="connsiteX74" fmla="*/ 685055 w 1813907"/>
                <a:gd name="connsiteY74" fmla="*/ 1956875 h 2445350"/>
                <a:gd name="connsiteX75" fmla="*/ 685055 w 1813907"/>
                <a:gd name="connsiteY75" fmla="*/ 1989639 h 2445350"/>
                <a:gd name="connsiteX76" fmla="*/ 702926 w 1813907"/>
                <a:gd name="connsiteY76" fmla="*/ 1989639 h 2445350"/>
                <a:gd name="connsiteX77" fmla="*/ 702926 w 1813907"/>
                <a:gd name="connsiteY77" fmla="*/ 2013467 h 2445350"/>
                <a:gd name="connsiteX78" fmla="*/ 720797 w 1813907"/>
                <a:gd name="connsiteY78" fmla="*/ 2013467 h 2445350"/>
                <a:gd name="connsiteX79" fmla="*/ 720797 w 1813907"/>
                <a:gd name="connsiteY79" fmla="*/ 2043252 h 2445350"/>
                <a:gd name="connsiteX80" fmla="*/ 759518 w 1813907"/>
                <a:gd name="connsiteY80" fmla="*/ 2043252 h 2445350"/>
                <a:gd name="connsiteX81" fmla="*/ 759518 w 1813907"/>
                <a:gd name="connsiteY81" fmla="*/ 2087929 h 2445350"/>
                <a:gd name="connsiteX82" fmla="*/ 786324 w 1813907"/>
                <a:gd name="connsiteY82" fmla="*/ 2087929 h 2445350"/>
                <a:gd name="connsiteX83" fmla="*/ 786324 w 1813907"/>
                <a:gd name="connsiteY83" fmla="*/ 2105800 h 2445350"/>
                <a:gd name="connsiteX84" fmla="*/ 816109 w 1813907"/>
                <a:gd name="connsiteY84" fmla="*/ 2105800 h 2445350"/>
                <a:gd name="connsiteX85" fmla="*/ 816109 w 1813907"/>
                <a:gd name="connsiteY85" fmla="*/ 2135585 h 2445350"/>
                <a:gd name="connsiteX86" fmla="*/ 854830 w 1813907"/>
                <a:gd name="connsiteY86" fmla="*/ 2135585 h 2445350"/>
                <a:gd name="connsiteX87" fmla="*/ 854830 w 1813907"/>
                <a:gd name="connsiteY87" fmla="*/ 2159413 h 2445350"/>
                <a:gd name="connsiteX88" fmla="*/ 872701 w 1813907"/>
                <a:gd name="connsiteY88" fmla="*/ 2159413 h 2445350"/>
                <a:gd name="connsiteX89" fmla="*/ 872701 w 1813907"/>
                <a:gd name="connsiteY89" fmla="*/ 2186220 h 2445350"/>
                <a:gd name="connsiteX90" fmla="*/ 932271 w 1813907"/>
                <a:gd name="connsiteY90" fmla="*/ 2186220 h 2445350"/>
                <a:gd name="connsiteX91" fmla="*/ 932271 w 1813907"/>
                <a:gd name="connsiteY91" fmla="*/ 2221962 h 2445350"/>
                <a:gd name="connsiteX92" fmla="*/ 979927 w 1813907"/>
                <a:gd name="connsiteY92" fmla="*/ 2221962 h 2445350"/>
                <a:gd name="connsiteX93" fmla="*/ 979927 w 1813907"/>
                <a:gd name="connsiteY93" fmla="*/ 2233876 h 2445350"/>
                <a:gd name="connsiteX94" fmla="*/ 1036518 w 1813907"/>
                <a:gd name="connsiteY94" fmla="*/ 2233876 h 2445350"/>
                <a:gd name="connsiteX95" fmla="*/ 1036518 w 1813907"/>
                <a:gd name="connsiteY95" fmla="*/ 2266639 h 2445350"/>
                <a:gd name="connsiteX96" fmla="*/ 1075239 w 1813907"/>
                <a:gd name="connsiteY96" fmla="*/ 2266639 h 2445350"/>
                <a:gd name="connsiteX97" fmla="*/ 1075239 w 1813907"/>
                <a:gd name="connsiteY97" fmla="*/ 2287489 h 2445350"/>
                <a:gd name="connsiteX98" fmla="*/ 1137787 w 1813907"/>
                <a:gd name="connsiteY98" fmla="*/ 2287489 h 2445350"/>
                <a:gd name="connsiteX99" fmla="*/ 1137787 w 1813907"/>
                <a:gd name="connsiteY99" fmla="*/ 2320252 h 2445350"/>
                <a:gd name="connsiteX100" fmla="*/ 1227142 w 1813907"/>
                <a:gd name="connsiteY100" fmla="*/ 2320252 h 2445350"/>
                <a:gd name="connsiteX101" fmla="*/ 1227142 w 1813907"/>
                <a:gd name="connsiteY101" fmla="*/ 2338123 h 2445350"/>
                <a:gd name="connsiteX102" fmla="*/ 1274799 w 1813907"/>
                <a:gd name="connsiteY102" fmla="*/ 2338123 h 2445350"/>
                <a:gd name="connsiteX103" fmla="*/ 1274799 w 1813907"/>
                <a:gd name="connsiteY103" fmla="*/ 2353016 h 2445350"/>
                <a:gd name="connsiteX104" fmla="*/ 1310541 w 1813907"/>
                <a:gd name="connsiteY104" fmla="*/ 2353016 h 2445350"/>
                <a:gd name="connsiteX105" fmla="*/ 1310541 w 1813907"/>
                <a:gd name="connsiteY105" fmla="*/ 2376844 h 2445350"/>
                <a:gd name="connsiteX106" fmla="*/ 1358197 w 1813907"/>
                <a:gd name="connsiteY106" fmla="*/ 2376844 h 2445350"/>
                <a:gd name="connsiteX107" fmla="*/ 1358197 w 1813907"/>
                <a:gd name="connsiteY107" fmla="*/ 2388758 h 2445350"/>
                <a:gd name="connsiteX108" fmla="*/ 1477337 w 1813907"/>
                <a:gd name="connsiteY108" fmla="*/ 2388758 h 2445350"/>
                <a:gd name="connsiteX109" fmla="*/ 1477337 w 1813907"/>
                <a:gd name="connsiteY109" fmla="*/ 2400672 h 2445350"/>
                <a:gd name="connsiteX110" fmla="*/ 1510100 w 1813907"/>
                <a:gd name="connsiteY110" fmla="*/ 2400672 h 2445350"/>
                <a:gd name="connsiteX111" fmla="*/ 1510100 w 1813907"/>
                <a:gd name="connsiteY111" fmla="*/ 2415565 h 2445350"/>
                <a:gd name="connsiteX112" fmla="*/ 1700724 w 1813907"/>
                <a:gd name="connsiteY112" fmla="*/ 2415565 h 2445350"/>
                <a:gd name="connsiteX113" fmla="*/ 1700724 w 1813907"/>
                <a:gd name="connsiteY113" fmla="*/ 2424500 h 2445350"/>
                <a:gd name="connsiteX114" fmla="*/ 1766251 w 1813907"/>
                <a:gd name="connsiteY114" fmla="*/ 2424500 h 2445350"/>
                <a:gd name="connsiteX115" fmla="*/ 1766251 w 1813907"/>
                <a:gd name="connsiteY115" fmla="*/ 2445350 h 2445350"/>
                <a:gd name="connsiteX116" fmla="*/ 1813907 w 1813907"/>
                <a:gd name="connsiteY116" fmla="*/ 2445350 h 244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813907" h="2445350">
                  <a:moveTo>
                    <a:pt x="0" y="0"/>
                  </a:moveTo>
                  <a:lnTo>
                    <a:pt x="0" y="77441"/>
                  </a:lnTo>
                  <a:lnTo>
                    <a:pt x="17871" y="77441"/>
                  </a:lnTo>
                  <a:lnTo>
                    <a:pt x="17871" y="131054"/>
                  </a:lnTo>
                  <a:lnTo>
                    <a:pt x="38720" y="131054"/>
                  </a:lnTo>
                  <a:lnTo>
                    <a:pt x="38720" y="175731"/>
                  </a:lnTo>
                  <a:lnTo>
                    <a:pt x="50634" y="175731"/>
                  </a:lnTo>
                  <a:lnTo>
                    <a:pt x="50634" y="265086"/>
                  </a:lnTo>
                  <a:lnTo>
                    <a:pt x="65527" y="265086"/>
                  </a:lnTo>
                  <a:lnTo>
                    <a:pt x="65527" y="315721"/>
                  </a:lnTo>
                  <a:lnTo>
                    <a:pt x="74462" y="315721"/>
                  </a:lnTo>
                  <a:lnTo>
                    <a:pt x="74462" y="387205"/>
                  </a:lnTo>
                  <a:lnTo>
                    <a:pt x="83398" y="387205"/>
                  </a:lnTo>
                  <a:lnTo>
                    <a:pt x="83398" y="446775"/>
                  </a:lnTo>
                  <a:lnTo>
                    <a:pt x="101269" y="446775"/>
                  </a:lnTo>
                  <a:lnTo>
                    <a:pt x="101269" y="536130"/>
                  </a:lnTo>
                  <a:lnTo>
                    <a:pt x="113183" y="536130"/>
                  </a:lnTo>
                  <a:lnTo>
                    <a:pt x="113183" y="646335"/>
                  </a:lnTo>
                  <a:lnTo>
                    <a:pt x="122118" y="646335"/>
                  </a:lnTo>
                  <a:lnTo>
                    <a:pt x="122118" y="708883"/>
                  </a:lnTo>
                  <a:lnTo>
                    <a:pt x="134032" y="708883"/>
                  </a:lnTo>
                  <a:lnTo>
                    <a:pt x="134032" y="789303"/>
                  </a:lnTo>
                  <a:lnTo>
                    <a:pt x="145946" y="789303"/>
                  </a:lnTo>
                  <a:lnTo>
                    <a:pt x="145946" y="866744"/>
                  </a:lnTo>
                  <a:lnTo>
                    <a:pt x="169774" y="866744"/>
                  </a:lnTo>
                  <a:lnTo>
                    <a:pt x="169774" y="902486"/>
                  </a:lnTo>
                  <a:lnTo>
                    <a:pt x="181688" y="902486"/>
                  </a:lnTo>
                  <a:lnTo>
                    <a:pt x="181688" y="965034"/>
                  </a:lnTo>
                  <a:lnTo>
                    <a:pt x="199559" y="965034"/>
                  </a:lnTo>
                  <a:lnTo>
                    <a:pt x="199559" y="1018647"/>
                  </a:lnTo>
                  <a:lnTo>
                    <a:pt x="226366" y="1018647"/>
                  </a:lnTo>
                  <a:lnTo>
                    <a:pt x="226366" y="1093110"/>
                  </a:lnTo>
                  <a:lnTo>
                    <a:pt x="232323" y="1093110"/>
                  </a:lnTo>
                  <a:lnTo>
                    <a:pt x="232323" y="1173529"/>
                  </a:lnTo>
                  <a:lnTo>
                    <a:pt x="271043" y="1173529"/>
                  </a:lnTo>
                  <a:lnTo>
                    <a:pt x="271043" y="1247992"/>
                  </a:lnTo>
                  <a:lnTo>
                    <a:pt x="282957" y="1247992"/>
                  </a:lnTo>
                  <a:lnTo>
                    <a:pt x="282957" y="1289691"/>
                  </a:lnTo>
                  <a:lnTo>
                    <a:pt x="309764" y="1289691"/>
                  </a:lnTo>
                  <a:lnTo>
                    <a:pt x="309764" y="1331390"/>
                  </a:lnTo>
                  <a:lnTo>
                    <a:pt x="327635" y="1331390"/>
                  </a:lnTo>
                  <a:lnTo>
                    <a:pt x="327635" y="1399895"/>
                  </a:lnTo>
                  <a:lnTo>
                    <a:pt x="342528" y="1399895"/>
                  </a:lnTo>
                  <a:lnTo>
                    <a:pt x="342528" y="1450530"/>
                  </a:lnTo>
                  <a:lnTo>
                    <a:pt x="360399" y="1450530"/>
                  </a:lnTo>
                  <a:lnTo>
                    <a:pt x="360399" y="1498186"/>
                  </a:lnTo>
                  <a:lnTo>
                    <a:pt x="375291" y="1498186"/>
                  </a:lnTo>
                  <a:lnTo>
                    <a:pt x="375291" y="1516057"/>
                  </a:lnTo>
                  <a:lnTo>
                    <a:pt x="393162" y="1516057"/>
                  </a:lnTo>
                  <a:lnTo>
                    <a:pt x="393162" y="1548821"/>
                  </a:lnTo>
                  <a:lnTo>
                    <a:pt x="405076" y="1548821"/>
                  </a:lnTo>
                  <a:lnTo>
                    <a:pt x="405076" y="1548821"/>
                  </a:lnTo>
                  <a:lnTo>
                    <a:pt x="405076" y="1590520"/>
                  </a:lnTo>
                  <a:lnTo>
                    <a:pt x="428904" y="1590520"/>
                  </a:lnTo>
                  <a:lnTo>
                    <a:pt x="428904" y="1614348"/>
                  </a:lnTo>
                  <a:lnTo>
                    <a:pt x="446775" y="1614348"/>
                  </a:lnTo>
                  <a:lnTo>
                    <a:pt x="446775" y="1656047"/>
                  </a:lnTo>
                  <a:lnTo>
                    <a:pt x="461668" y="1656047"/>
                  </a:lnTo>
                  <a:lnTo>
                    <a:pt x="461668" y="1727531"/>
                  </a:lnTo>
                  <a:lnTo>
                    <a:pt x="479539" y="1727531"/>
                  </a:lnTo>
                  <a:lnTo>
                    <a:pt x="479539" y="1727531"/>
                  </a:lnTo>
                  <a:lnTo>
                    <a:pt x="479539" y="1751359"/>
                  </a:lnTo>
                  <a:lnTo>
                    <a:pt x="518259" y="1751359"/>
                  </a:lnTo>
                  <a:lnTo>
                    <a:pt x="518259" y="1790079"/>
                  </a:lnTo>
                  <a:lnTo>
                    <a:pt x="548044" y="1790079"/>
                  </a:lnTo>
                  <a:lnTo>
                    <a:pt x="548044" y="1807950"/>
                  </a:lnTo>
                  <a:lnTo>
                    <a:pt x="595700" y="1807950"/>
                  </a:lnTo>
                  <a:lnTo>
                    <a:pt x="595700" y="1843692"/>
                  </a:lnTo>
                  <a:lnTo>
                    <a:pt x="625485" y="1843692"/>
                  </a:lnTo>
                  <a:lnTo>
                    <a:pt x="625485" y="1888370"/>
                  </a:lnTo>
                  <a:lnTo>
                    <a:pt x="637399" y="1888370"/>
                  </a:lnTo>
                  <a:lnTo>
                    <a:pt x="637399" y="1933047"/>
                  </a:lnTo>
                  <a:lnTo>
                    <a:pt x="658249" y="1933047"/>
                  </a:lnTo>
                  <a:lnTo>
                    <a:pt x="658249" y="1956875"/>
                  </a:lnTo>
                  <a:lnTo>
                    <a:pt x="685055" y="1956875"/>
                  </a:lnTo>
                  <a:lnTo>
                    <a:pt x="685055" y="1989639"/>
                  </a:lnTo>
                  <a:lnTo>
                    <a:pt x="702926" y="1989639"/>
                  </a:lnTo>
                  <a:lnTo>
                    <a:pt x="702926" y="2013467"/>
                  </a:lnTo>
                  <a:lnTo>
                    <a:pt x="720797" y="2013467"/>
                  </a:lnTo>
                  <a:lnTo>
                    <a:pt x="720797" y="2043252"/>
                  </a:lnTo>
                  <a:lnTo>
                    <a:pt x="759518" y="2043252"/>
                  </a:lnTo>
                  <a:lnTo>
                    <a:pt x="759518" y="2087929"/>
                  </a:lnTo>
                  <a:lnTo>
                    <a:pt x="786324" y="2087929"/>
                  </a:lnTo>
                  <a:lnTo>
                    <a:pt x="786324" y="2105800"/>
                  </a:lnTo>
                  <a:lnTo>
                    <a:pt x="816109" y="2105800"/>
                  </a:lnTo>
                  <a:lnTo>
                    <a:pt x="816109" y="2135585"/>
                  </a:lnTo>
                  <a:lnTo>
                    <a:pt x="854830" y="2135585"/>
                  </a:lnTo>
                  <a:lnTo>
                    <a:pt x="854830" y="2159413"/>
                  </a:lnTo>
                  <a:lnTo>
                    <a:pt x="872701" y="2159413"/>
                  </a:lnTo>
                  <a:lnTo>
                    <a:pt x="872701" y="2186220"/>
                  </a:lnTo>
                  <a:lnTo>
                    <a:pt x="932271" y="2186220"/>
                  </a:lnTo>
                  <a:lnTo>
                    <a:pt x="932271" y="2221962"/>
                  </a:lnTo>
                  <a:lnTo>
                    <a:pt x="979927" y="2221962"/>
                  </a:lnTo>
                  <a:lnTo>
                    <a:pt x="979927" y="2233876"/>
                  </a:lnTo>
                  <a:lnTo>
                    <a:pt x="1036518" y="2233876"/>
                  </a:lnTo>
                  <a:lnTo>
                    <a:pt x="1036518" y="2266639"/>
                  </a:lnTo>
                  <a:lnTo>
                    <a:pt x="1075239" y="2266639"/>
                  </a:lnTo>
                  <a:lnTo>
                    <a:pt x="1075239" y="2287489"/>
                  </a:lnTo>
                  <a:lnTo>
                    <a:pt x="1137787" y="2287489"/>
                  </a:lnTo>
                  <a:lnTo>
                    <a:pt x="1137787" y="2320252"/>
                  </a:lnTo>
                  <a:lnTo>
                    <a:pt x="1227142" y="2320252"/>
                  </a:lnTo>
                  <a:lnTo>
                    <a:pt x="1227142" y="2338123"/>
                  </a:lnTo>
                  <a:lnTo>
                    <a:pt x="1274799" y="2338123"/>
                  </a:lnTo>
                  <a:lnTo>
                    <a:pt x="1274799" y="2353016"/>
                  </a:lnTo>
                  <a:lnTo>
                    <a:pt x="1310541" y="2353016"/>
                  </a:lnTo>
                  <a:lnTo>
                    <a:pt x="1310541" y="2376844"/>
                  </a:lnTo>
                  <a:lnTo>
                    <a:pt x="1358197" y="2376844"/>
                  </a:lnTo>
                  <a:lnTo>
                    <a:pt x="1358197" y="2388758"/>
                  </a:lnTo>
                  <a:lnTo>
                    <a:pt x="1477337" y="2388758"/>
                  </a:lnTo>
                  <a:lnTo>
                    <a:pt x="1477337" y="2400672"/>
                  </a:lnTo>
                  <a:lnTo>
                    <a:pt x="1510100" y="2400672"/>
                  </a:lnTo>
                  <a:lnTo>
                    <a:pt x="1510100" y="2415565"/>
                  </a:lnTo>
                  <a:lnTo>
                    <a:pt x="1700724" y="2415565"/>
                  </a:lnTo>
                  <a:lnTo>
                    <a:pt x="1700724" y="2424500"/>
                  </a:lnTo>
                  <a:lnTo>
                    <a:pt x="1766251" y="2424500"/>
                  </a:lnTo>
                  <a:lnTo>
                    <a:pt x="1766251" y="2445350"/>
                  </a:lnTo>
                  <a:lnTo>
                    <a:pt x="1813907" y="244535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1633" name="Freeform: Shape 111632">
              <a:extLst>
                <a:ext uri="{FF2B5EF4-FFF2-40B4-BE49-F238E27FC236}">
                  <a16:creationId xmlns:a16="http://schemas.microsoft.com/office/drawing/2014/main" id="{ED527591-D3B5-4404-B472-7DCD79640891}"/>
                </a:ext>
              </a:extLst>
            </p:cNvPr>
            <p:cNvSpPr/>
            <p:nvPr/>
          </p:nvSpPr>
          <p:spPr bwMode="auto">
            <a:xfrm>
              <a:off x="8789558" y="4640506"/>
              <a:ext cx="1769230" cy="65527"/>
            </a:xfrm>
            <a:custGeom>
              <a:avLst/>
              <a:gdLst>
                <a:gd name="connsiteX0" fmla="*/ 0 w 1769230"/>
                <a:gd name="connsiteY0" fmla="*/ 0 h 65527"/>
                <a:gd name="connsiteX1" fmla="*/ 128076 w 1769230"/>
                <a:gd name="connsiteY1" fmla="*/ 0 h 65527"/>
                <a:gd name="connsiteX2" fmla="*/ 128076 w 1769230"/>
                <a:gd name="connsiteY2" fmla="*/ 0 h 65527"/>
                <a:gd name="connsiteX3" fmla="*/ 128076 w 1769230"/>
                <a:gd name="connsiteY3" fmla="*/ 0 h 65527"/>
                <a:gd name="connsiteX4" fmla="*/ 128076 w 1769230"/>
                <a:gd name="connsiteY4" fmla="*/ 23828 h 65527"/>
                <a:gd name="connsiteX5" fmla="*/ 339549 w 1769230"/>
                <a:gd name="connsiteY5" fmla="*/ 23828 h 65527"/>
                <a:gd name="connsiteX6" fmla="*/ 339549 w 1769230"/>
                <a:gd name="connsiteY6" fmla="*/ 29785 h 65527"/>
                <a:gd name="connsiteX7" fmla="*/ 479539 w 1769230"/>
                <a:gd name="connsiteY7" fmla="*/ 29785 h 65527"/>
                <a:gd name="connsiteX8" fmla="*/ 479539 w 1769230"/>
                <a:gd name="connsiteY8" fmla="*/ 41699 h 65527"/>
                <a:gd name="connsiteX9" fmla="*/ 896529 w 1769230"/>
                <a:gd name="connsiteY9" fmla="*/ 41699 h 65527"/>
                <a:gd name="connsiteX10" fmla="*/ 896529 w 1769230"/>
                <a:gd name="connsiteY10" fmla="*/ 62548 h 65527"/>
                <a:gd name="connsiteX11" fmla="*/ 1417767 w 1769230"/>
                <a:gd name="connsiteY11" fmla="*/ 62548 h 65527"/>
                <a:gd name="connsiteX12" fmla="*/ 1420746 w 1769230"/>
                <a:gd name="connsiteY12" fmla="*/ 65527 h 65527"/>
                <a:gd name="connsiteX13" fmla="*/ 1769230 w 1769230"/>
                <a:gd name="connsiteY13" fmla="*/ 65527 h 6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69230" h="65527">
                  <a:moveTo>
                    <a:pt x="0" y="0"/>
                  </a:moveTo>
                  <a:lnTo>
                    <a:pt x="128076" y="0"/>
                  </a:lnTo>
                  <a:lnTo>
                    <a:pt x="128076" y="0"/>
                  </a:lnTo>
                  <a:lnTo>
                    <a:pt x="128076" y="0"/>
                  </a:lnTo>
                  <a:lnTo>
                    <a:pt x="128076" y="23828"/>
                  </a:lnTo>
                  <a:lnTo>
                    <a:pt x="339549" y="23828"/>
                  </a:lnTo>
                  <a:lnTo>
                    <a:pt x="339549" y="29785"/>
                  </a:lnTo>
                  <a:lnTo>
                    <a:pt x="479539" y="29785"/>
                  </a:lnTo>
                  <a:lnTo>
                    <a:pt x="479539" y="41699"/>
                  </a:lnTo>
                  <a:lnTo>
                    <a:pt x="896529" y="41699"/>
                  </a:lnTo>
                  <a:lnTo>
                    <a:pt x="896529" y="62548"/>
                  </a:lnTo>
                  <a:lnTo>
                    <a:pt x="1417767" y="62548"/>
                  </a:lnTo>
                  <a:lnTo>
                    <a:pt x="1420746" y="65527"/>
                  </a:lnTo>
                  <a:lnTo>
                    <a:pt x="1769230" y="65527"/>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11618" name="Title 1">
            <a:extLst>
              <a:ext uri="{FF2B5EF4-FFF2-40B4-BE49-F238E27FC236}">
                <a16:creationId xmlns:a16="http://schemas.microsoft.com/office/drawing/2014/main" id="{6587A120-B5D6-49B5-B1C9-6FFC3827E692}"/>
              </a:ext>
            </a:extLst>
          </p:cNvPr>
          <p:cNvSpPr>
            <a:spLocks noGrp="1"/>
          </p:cNvSpPr>
          <p:nvPr>
            <p:ph type="title"/>
          </p:nvPr>
        </p:nvSpPr>
        <p:spPr>
          <a:xfrm>
            <a:off x="611189" y="238126"/>
            <a:ext cx="10869613" cy="1103313"/>
          </a:xfrm>
        </p:spPr>
        <p:txBody>
          <a:bodyPr>
            <a:normAutofit fontScale="90000"/>
          </a:bodyPr>
          <a:lstStyle/>
          <a:p>
            <a:r>
              <a:rPr lang="en-US" altLang="en-US" dirty="0"/>
              <a:t>IMWG Study on Refractory Myeloma: Scope of the Problem</a:t>
            </a:r>
          </a:p>
        </p:txBody>
      </p:sp>
      <p:sp>
        <p:nvSpPr>
          <p:cNvPr id="9" name="TextBox 8">
            <a:extLst>
              <a:ext uri="{FF2B5EF4-FFF2-40B4-BE49-F238E27FC236}">
                <a16:creationId xmlns:a16="http://schemas.microsoft.com/office/drawing/2014/main" id="{D8FF6758-E8AA-42C1-941D-E31BA23764C4}"/>
              </a:ext>
            </a:extLst>
          </p:cNvPr>
          <p:cNvSpPr txBox="1"/>
          <p:nvPr/>
        </p:nvSpPr>
        <p:spPr>
          <a:xfrm>
            <a:off x="3822117" y="1506189"/>
            <a:ext cx="4445128" cy="36933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Survival From Time of PI and IMiD resistance</a:t>
            </a:r>
          </a:p>
        </p:txBody>
      </p:sp>
      <p:sp>
        <p:nvSpPr>
          <p:cNvPr id="10" name="Text Box 11">
            <a:extLst>
              <a:ext uri="{FF2B5EF4-FFF2-40B4-BE49-F238E27FC236}">
                <a16:creationId xmlns:a16="http://schemas.microsoft.com/office/drawing/2014/main" id="{00294072-E4C1-40D3-AC29-9F2D3A3B4424}"/>
              </a:ext>
            </a:extLst>
          </p:cNvPr>
          <p:cNvSpPr txBox="1">
            <a:spLocks noChangeArrowheads="1"/>
          </p:cNvSpPr>
          <p:nvPr/>
        </p:nvSpPr>
        <p:spPr bwMode="auto">
          <a:xfrm>
            <a:off x="414339" y="6385739"/>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Kumar. </a:t>
            </a:r>
            <a:r>
              <a:rPr kumimoji="0" lang="it-IT"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Leukemia. 2017;31:2443</a:t>
            </a: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p:txBody>
      </p:sp>
      <p:grpSp>
        <p:nvGrpSpPr>
          <p:cNvPr id="229" name="Group 228">
            <a:extLst>
              <a:ext uri="{FF2B5EF4-FFF2-40B4-BE49-F238E27FC236}">
                <a16:creationId xmlns:a16="http://schemas.microsoft.com/office/drawing/2014/main" id="{4DBBED49-EC63-4FB7-A3D7-937F262E804D}"/>
              </a:ext>
            </a:extLst>
          </p:cNvPr>
          <p:cNvGrpSpPr/>
          <p:nvPr/>
        </p:nvGrpSpPr>
        <p:grpSpPr>
          <a:xfrm>
            <a:off x="3709948" y="2187793"/>
            <a:ext cx="81420" cy="2529879"/>
            <a:chOff x="990600" y="1697277"/>
            <a:chExt cx="81420" cy="3075139"/>
          </a:xfrm>
        </p:grpSpPr>
        <p:cxnSp>
          <p:nvCxnSpPr>
            <p:cNvPr id="230" name="Straight Connector 229">
              <a:extLst>
                <a:ext uri="{FF2B5EF4-FFF2-40B4-BE49-F238E27FC236}">
                  <a16:creationId xmlns:a16="http://schemas.microsoft.com/office/drawing/2014/main" id="{700441CC-3CE9-49DF-B0B1-D3D28D2D96BC}"/>
                </a:ext>
              </a:extLst>
            </p:cNvPr>
            <p:cNvCxnSpPr/>
            <p:nvPr/>
          </p:nvCxnSpPr>
          <p:spPr bwMode="auto">
            <a:xfrm>
              <a:off x="990600" y="1697277"/>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4C4A6656-66FE-49F3-A55A-02C37C78AD38}"/>
                </a:ext>
              </a:extLst>
            </p:cNvPr>
            <p:cNvCxnSpPr/>
            <p:nvPr/>
          </p:nvCxnSpPr>
          <p:spPr bwMode="auto">
            <a:xfrm>
              <a:off x="990600" y="2312305"/>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FB18F011-3BCA-451E-A962-EF7D6449FA54}"/>
                </a:ext>
              </a:extLst>
            </p:cNvPr>
            <p:cNvCxnSpPr/>
            <p:nvPr/>
          </p:nvCxnSpPr>
          <p:spPr bwMode="auto">
            <a:xfrm>
              <a:off x="990600" y="2927333"/>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7DE5D653-CCD8-41F9-B8DA-C6465842ED12}"/>
                </a:ext>
              </a:extLst>
            </p:cNvPr>
            <p:cNvCxnSpPr/>
            <p:nvPr/>
          </p:nvCxnSpPr>
          <p:spPr bwMode="auto">
            <a:xfrm>
              <a:off x="990600" y="3542361"/>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0FD1A10C-0E51-4EC5-87B7-0479E3202494}"/>
                </a:ext>
              </a:extLst>
            </p:cNvPr>
            <p:cNvCxnSpPr/>
            <p:nvPr/>
          </p:nvCxnSpPr>
          <p:spPr bwMode="auto">
            <a:xfrm>
              <a:off x="990600" y="4157389"/>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31634DD2-9778-4B02-A660-FD3861DDAEB6}"/>
                </a:ext>
              </a:extLst>
            </p:cNvPr>
            <p:cNvCxnSpPr/>
            <p:nvPr/>
          </p:nvCxnSpPr>
          <p:spPr bwMode="auto">
            <a:xfrm>
              <a:off x="990600" y="4772416"/>
              <a:ext cx="81420" cy="0"/>
            </a:xfrm>
            <a:prstGeom prst="line">
              <a:avLst/>
            </a:prstGeom>
            <a:noFill/>
            <a:ln w="28575" cap="flat" cmpd="sng" algn="ctr">
              <a:solidFill>
                <a:schemeClr val="bg1"/>
              </a:solidFill>
              <a:prstDash val="solid"/>
              <a:round/>
              <a:headEnd type="none" w="med" len="med"/>
              <a:tailEnd type="none" w="med" len="med"/>
            </a:ln>
            <a:effectLst/>
          </p:spPr>
        </p:cxnSp>
      </p:grpSp>
      <p:sp>
        <p:nvSpPr>
          <p:cNvPr id="236" name="TextBox 235">
            <a:extLst>
              <a:ext uri="{FF2B5EF4-FFF2-40B4-BE49-F238E27FC236}">
                <a16:creationId xmlns:a16="http://schemas.microsoft.com/office/drawing/2014/main" id="{4CA277B8-F52D-4698-8659-360A363F65C4}"/>
              </a:ext>
            </a:extLst>
          </p:cNvPr>
          <p:cNvSpPr txBox="1"/>
          <p:nvPr/>
        </p:nvSpPr>
        <p:spPr bwMode="auto">
          <a:xfrm>
            <a:off x="3445318" y="4514806"/>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237" name="TextBox 236">
            <a:extLst>
              <a:ext uri="{FF2B5EF4-FFF2-40B4-BE49-F238E27FC236}">
                <a16:creationId xmlns:a16="http://schemas.microsoft.com/office/drawing/2014/main" id="{5C73C7E0-9086-4C1C-8380-336ECA4B701E}"/>
              </a:ext>
            </a:extLst>
          </p:cNvPr>
          <p:cNvSpPr txBox="1"/>
          <p:nvPr/>
        </p:nvSpPr>
        <p:spPr bwMode="auto">
          <a:xfrm>
            <a:off x="3270591" y="4019134"/>
            <a:ext cx="47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238" name="TextBox 237">
            <a:extLst>
              <a:ext uri="{FF2B5EF4-FFF2-40B4-BE49-F238E27FC236}">
                <a16:creationId xmlns:a16="http://schemas.microsoft.com/office/drawing/2014/main" id="{A2123B86-DB96-403D-A0FE-C4454298070D}"/>
              </a:ext>
            </a:extLst>
          </p:cNvPr>
          <p:cNvSpPr txBox="1"/>
          <p:nvPr/>
        </p:nvSpPr>
        <p:spPr bwMode="auto">
          <a:xfrm>
            <a:off x="3281305" y="3507569"/>
            <a:ext cx="47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239" name="TextBox 238">
            <a:extLst>
              <a:ext uri="{FF2B5EF4-FFF2-40B4-BE49-F238E27FC236}">
                <a16:creationId xmlns:a16="http://schemas.microsoft.com/office/drawing/2014/main" id="{D5716F3E-7B82-4B3B-8319-244177FD17CC}"/>
              </a:ext>
            </a:extLst>
          </p:cNvPr>
          <p:cNvSpPr txBox="1"/>
          <p:nvPr/>
        </p:nvSpPr>
        <p:spPr bwMode="auto">
          <a:xfrm>
            <a:off x="3281305" y="3011897"/>
            <a:ext cx="47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sp>
        <p:nvSpPr>
          <p:cNvPr id="240" name="TextBox 239">
            <a:extLst>
              <a:ext uri="{FF2B5EF4-FFF2-40B4-BE49-F238E27FC236}">
                <a16:creationId xmlns:a16="http://schemas.microsoft.com/office/drawing/2014/main" id="{E71674DF-4FB4-4B3F-8A8B-5F118700387F}"/>
              </a:ext>
            </a:extLst>
          </p:cNvPr>
          <p:cNvSpPr txBox="1"/>
          <p:nvPr/>
        </p:nvSpPr>
        <p:spPr bwMode="auto">
          <a:xfrm>
            <a:off x="3270591" y="2500331"/>
            <a:ext cx="47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241" name="TextBox 240">
            <a:extLst>
              <a:ext uri="{FF2B5EF4-FFF2-40B4-BE49-F238E27FC236}">
                <a16:creationId xmlns:a16="http://schemas.microsoft.com/office/drawing/2014/main" id="{165B4A31-847A-4267-9277-C45ED368B5F7}"/>
              </a:ext>
            </a:extLst>
          </p:cNvPr>
          <p:cNvSpPr txBox="1"/>
          <p:nvPr/>
        </p:nvSpPr>
        <p:spPr bwMode="auto">
          <a:xfrm>
            <a:off x="3270591" y="2004659"/>
            <a:ext cx="476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242" name="TextBox 241">
            <a:extLst>
              <a:ext uri="{FF2B5EF4-FFF2-40B4-BE49-F238E27FC236}">
                <a16:creationId xmlns:a16="http://schemas.microsoft.com/office/drawing/2014/main" id="{7DC204D0-751C-4220-849D-20B2210AB445}"/>
              </a:ext>
            </a:extLst>
          </p:cNvPr>
          <p:cNvSpPr txBox="1"/>
          <p:nvPr/>
        </p:nvSpPr>
        <p:spPr bwMode="auto">
          <a:xfrm rot="16200000">
            <a:off x="2022481" y="3308494"/>
            <a:ext cx="23003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Proportion of Patients</a:t>
            </a:r>
          </a:p>
        </p:txBody>
      </p:sp>
      <p:grpSp>
        <p:nvGrpSpPr>
          <p:cNvPr id="243" name="Group 242">
            <a:extLst>
              <a:ext uri="{FF2B5EF4-FFF2-40B4-BE49-F238E27FC236}">
                <a16:creationId xmlns:a16="http://schemas.microsoft.com/office/drawing/2014/main" id="{0B46A0B5-9A23-4E2D-8E56-F51D0BC23063}"/>
              </a:ext>
            </a:extLst>
          </p:cNvPr>
          <p:cNvGrpSpPr/>
          <p:nvPr/>
        </p:nvGrpSpPr>
        <p:grpSpPr>
          <a:xfrm rot="5400000">
            <a:off x="6137746" y="2355722"/>
            <a:ext cx="83633" cy="4789893"/>
            <a:chOff x="990600" y="2312305"/>
            <a:chExt cx="81420" cy="2460111"/>
          </a:xfrm>
        </p:grpSpPr>
        <p:cxnSp>
          <p:nvCxnSpPr>
            <p:cNvPr id="245" name="Straight Connector 244">
              <a:extLst>
                <a:ext uri="{FF2B5EF4-FFF2-40B4-BE49-F238E27FC236}">
                  <a16:creationId xmlns:a16="http://schemas.microsoft.com/office/drawing/2014/main" id="{28FDC18E-3483-4990-B59B-597F8D249411}"/>
                </a:ext>
              </a:extLst>
            </p:cNvPr>
            <p:cNvCxnSpPr/>
            <p:nvPr/>
          </p:nvCxnSpPr>
          <p:spPr bwMode="auto">
            <a:xfrm>
              <a:off x="990600" y="2312305"/>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65B48ED0-8557-483E-BC51-90AC2C648804}"/>
                </a:ext>
              </a:extLst>
            </p:cNvPr>
            <p:cNvCxnSpPr/>
            <p:nvPr/>
          </p:nvCxnSpPr>
          <p:spPr bwMode="auto">
            <a:xfrm>
              <a:off x="990600" y="2927333"/>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5F789FC9-B76C-4AD0-91A0-F9D8432A656C}"/>
                </a:ext>
              </a:extLst>
            </p:cNvPr>
            <p:cNvCxnSpPr/>
            <p:nvPr/>
          </p:nvCxnSpPr>
          <p:spPr bwMode="auto">
            <a:xfrm>
              <a:off x="990600" y="3542361"/>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55729A74-3E23-4CBA-8F16-3F05EB731083}"/>
                </a:ext>
              </a:extLst>
            </p:cNvPr>
            <p:cNvCxnSpPr/>
            <p:nvPr/>
          </p:nvCxnSpPr>
          <p:spPr bwMode="auto">
            <a:xfrm>
              <a:off x="990600" y="4157389"/>
              <a:ext cx="81420" cy="0"/>
            </a:xfrm>
            <a:prstGeom prst="line">
              <a:avLst/>
            </a:prstGeom>
            <a:noFill/>
            <a:ln w="28575" cap="flat" cmpd="sng" algn="ctr">
              <a:solidFill>
                <a:schemeClr val="bg1"/>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DD7D4C35-E79D-402A-8135-113B629AB5F9}"/>
                </a:ext>
              </a:extLst>
            </p:cNvPr>
            <p:cNvCxnSpPr/>
            <p:nvPr/>
          </p:nvCxnSpPr>
          <p:spPr bwMode="auto">
            <a:xfrm>
              <a:off x="990600" y="4772416"/>
              <a:ext cx="81420" cy="0"/>
            </a:xfrm>
            <a:prstGeom prst="line">
              <a:avLst/>
            </a:prstGeom>
            <a:noFill/>
            <a:ln w="28575" cap="flat" cmpd="sng" algn="ctr">
              <a:solidFill>
                <a:schemeClr val="bg1"/>
              </a:solidFill>
              <a:prstDash val="solid"/>
              <a:round/>
              <a:headEnd type="none" w="med" len="med"/>
              <a:tailEnd type="none" w="med" len="med"/>
            </a:ln>
            <a:effectLst/>
          </p:spPr>
        </p:cxnSp>
      </p:grpSp>
      <p:sp>
        <p:nvSpPr>
          <p:cNvPr id="250" name="Freeform: Shape 249">
            <a:extLst>
              <a:ext uri="{FF2B5EF4-FFF2-40B4-BE49-F238E27FC236}">
                <a16:creationId xmlns:a16="http://schemas.microsoft.com/office/drawing/2014/main" id="{CEEF814A-843E-45C4-872F-91534D70A995}"/>
              </a:ext>
            </a:extLst>
          </p:cNvPr>
          <p:cNvSpPr/>
          <p:nvPr/>
        </p:nvSpPr>
        <p:spPr bwMode="auto">
          <a:xfrm>
            <a:off x="3784619" y="2182641"/>
            <a:ext cx="4789898" cy="2535032"/>
          </a:xfrm>
          <a:custGeom>
            <a:avLst/>
            <a:gdLst>
              <a:gd name="connsiteX0" fmla="*/ 0 w 4565737"/>
              <a:gd name="connsiteY0" fmla="*/ 0 h 3081402"/>
              <a:gd name="connsiteX1" fmla="*/ 0 w 4565737"/>
              <a:gd name="connsiteY1" fmla="*/ 3081402 h 3081402"/>
              <a:gd name="connsiteX2" fmla="*/ 4565737 w 4565737"/>
              <a:gd name="connsiteY2" fmla="*/ 3081402 h 3081402"/>
            </a:gdLst>
            <a:ahLst/>
            <a:cxnLst>
              <a:cxn ang="0">
                <a:pos x="connsiteX0" y="connsiteY0"/>
              </a:cxn>
              <a:cxn ang="0">
                <a:pos x="connsiteX1" y="connsiteY1"/>
              </a:cxn>
              <a:cxn ang="0">
                <a:pos x="connsiteX2" y="connsiteY2"/>
              </a:cxn>
            </a:cxnLst>
            <a:rect l="l" t="t" r="r" b="b"/>
            <a:pathLst>
              <a:path w="4565737" h="3081402">
                <a:moveTo>
                  <a:pt x="0" y="0"/>
                </a:moveTo>
                <a:lnTo>
                  <a:pt x="0" y="3081402"/>
                </a:lnTo>
                <a:lnTo>
                  <a:pt x="4565737" y="3081402"/>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1" name="TextBox 250">
            <a:extLst>
              <a:ext uri="{FF2B5EF4-FFF2-40B4-BE49-F238E27FC236}">
                <a16:creationId xmlns:a16="http://schemas.microsoft.com/office/drawing/2014/main" id="{DE5D4DBE-920A-4B68-B2C7-1CBF1ED5F648}"/>
              </a:ext>
            </a:extLst>
          </p:cNvPr>
          <p:cNvSpPr txBox="1"/>
          <p:nvPr/>
        </p:nvSpPr>
        <p:spPr bwMode="auto">
          <a:xfrm>
            <a:off x="3593196" y="4740266"/>
            <a:ext cx="380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252" name="TextBox 251">
            <a:extLst>
              <a:ext uri="{FF2B5EF4-FFF2-40B4-BE49-F238E27FC236}">
                <a16:creationId xmlns:a16="http://schemas.microsoft.com/office/drawing/2014/main" id="{9CD5D536-A263-4682-8146-FEC902F442E0}"/>
              </a:ext>
            </a:extLst>
          </p:cNvPr>
          <p:cNvSpPr txBox="1"/>
          <p:nvPr/>
        </p:nvSpPr>
        <p:spPr bwMode="auto">
          <a:xfrm>
            <a:off x="4780859" y="4736730"/>
            <a:ext cx="431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253" name="TextBox 252">
            <a:extLst>
              <a:ext uri="{FF2B5EF4-FFF2-40B4-BE49-F238E27FC236}">
                <a16:creationId xmlns:a16="http://schemas.microsoft.com/office/drawing/2014/main" id="{2B272F78-64C9-4398-980E-E29D084EF657}"/>
              </a:ext>
            </a:extLst>
          </p:cNvPr>
          <p:cNvSpPr txBox="1"/>
          <p:nvPr/>
        </p:nvSpPr>
        <p:spPr bwMode="auto">
          <a:xfrm>
            <a:off x="5963454" y="4755790"/>
            <a:ext cx="4187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254" name="TextBox 253">
            <a:extLst>
              <a:ext uri="{FF2B5EF4-FFF2-40B4-BE49-F238E27FC236}">
                <a16:creationId xmlns:a16="http://schemas.microsoft.com/office/drawing/2014/main" id="{1170278D-1261-4602-97B5-73E5BFE6446C}"/>
              </a:ext>
            </a:extLst>
          </p:cNvPr>
          <p:cNvSpPr txBox="1"/>
          <p:nvPr/>
        </p:nvSpPr>
        <p:spPr bwMode="auto">
          <a:xfrm>
            <a:off x="7161233" y="4752254"/>
            <a:ext cx="431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255" name="TextBox 254">
            <a:extLst>
              <a:ext uri="{FF2B5EF4-FFF2-40B4-BE49-F238E27FC236}">
                <a16:creationId xmlns:a16="http://schemas.microsoft.com/office/drawing/2014/main" id="{73A88551-2588-48C0-9ED3-7CCE18F9A331}"/>
              </a:ext>
            </a:extLst>
          </p:cNvPr>
          <p:cNvSpPr txBox="1"/>
          <p:nvPr/>
        </p:nvSpPr>
        <p:spPr bwMode="auto">
          <a:xfrm>
            <a:off x="8351199" y="4732932"/>
            <a:ext cx="4316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257" name="TextBox 256">
            <a:extLst>
              <a:ext uri="{FF2B5EF4-FFF2-40B4-BE49-F238E27FC236}">
                <a16:creationId xmlns:a16="http://schemas.microsoft.com/office/drawing/2014/main" id="{F8448962-3B91-4DA7-ACCB-17388AD96C11}"/>
              </a:ext>
            </a:extLst>
          </p:cNvPr>
          <p:cNvSpPr txBox="1"/>
          <p:nvPr/>
        </p:nvSpPr>
        <p:spPr bwMode="auto">
          <a:xfrm>
            <a:off x="5867992" y="5093256"/>
            <a:ext cx="601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a:t>
            </a:r>
          </a:p>
        </p:txBody>
      </p:sp>
      <p:cxnSp>
        <p:nvCxnSpPr>
          <p:cNvPr id="258" name="Straight Connector 257">
            <a:extLst>
              <a:ext uri="{FF2B5EF4-FFF2-40B4-BE49-F238E27FC236}">
                <a16:creationId xmlns:a16="http://schemas.microsoft.com/office/drawing/2014/main" id="{98D8604C-281F-414B-AC0B-3F8B814F7FAE}"/>
              </a:ext>
            </a:extLst>
          </p:cNvPr>
          <p:cNvCxnSpPr>
            <a:cxnSpLocks/>
          </p:cNvCxnSpPr>
          <p:nvPr/>
        </p:nvCxnSpPr>
        <p:spPr bwMode="auto">
          <a:xfrm>
            <a:off x="3822437" y="210973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ED5CFCE0-71AF-4FB0-8BD1-D3DD22BD3966}"/>
              </a:ext>
            </a:extLst>
          </p:cNvPr>
          <p:cNvCxnSpPr>
            <a:cxnSpLocks/>
          </p:cNvCxnSpPr>
          <p:nvPr/>
        </p:nvCxnSpPr>
        <p:spPr bwMode="auto">
          <a:xfrm>
            <a:off x="3798637" y="2171131"/>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58F301BE-D396-4963-A82A-A4110A4E5409}"/>
              </a:ext>
            </a:extLst>
          </p:cNvPr>
          <p:cNvCxnSpPr>
            <a:cxnSpLocks/>
          </p:cNvCxnSpPr>
          <p:nvPr/>
        </p:nvCxnSpPr>
        <p:spPr bwMode="auto">
          <a:xfrm>
            <a:off x="3822437" y="2217964"/>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71F89392-9DBB-4863-86EC-9287B5A21044}"/>
              </a:ext>
            </a:extLst>
          </p:cNvPr>
          <p:cNvCxnSpPr>
            <a:cxnSpLocks/>
          </p:cNvCxnSpPr>
          <p:nvPr/>
        </p:nvCxnSpPr>
        <p:spPr bwMode="auto">
          <a:xfrm>
            <a:off x="3961020" y="2968048"/>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1465744B-2947-490D-A792-33418119BA80}"/>
              </a:ext>
            </a:extLst>
          </p:cNvPr>
          <p:cNvCxnSpPr>
            <a:cxnSpLocks/>
          </p:cNvCxnSpPr>
          <p:nvPr/>
        </p:nvCxnSpPr>
        <p:spPr bwMode="auto">
          <a:xfrm>
            <a:off x="3982295" y="3009667"/>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EC1ABB85-9505-4969-BF7E-B6F651D98182}"/>
              </a:ext>
            </a:extLst>
          </p:cNvPr>
          <p:cNvCxnSpPr>
            <a:cxnSpLocks/>
          </p:cNvCxnSpPr>
          <p:nvPr/>
        </p:nvCxnSpPr>
        <p:spPr bwMode="auto">
          <a:xfrm>
            <a:off x="4176577" y="3611007"/>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027183F0-3996-45EC-82F2-35A168D21F70}"/>
              </a:ext>
            </a:extLst>
          </p:cNvPr>
          <p:cNvCxnSpPr>
            <a:cxnSpLocks/>
          </p:cNvCxnSpPr>
          <p:nvPr/>
        </p:nvCxnSpPr>
        <p:spPr bwMode="auto">
          <a:xfrm>
            <a:off x="4152139" y="3538911"/>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EE0E8313-3E21-48E0-BE4D-A1A167B1ADD5}"/>
              </a:ext>
            </a:extLst>
          </p:cNvPr>
          <p:cNvCxnSpPr>
            <a:cxnSpLocks/>
          </p:cNvCxnSpPr>
          <p:nvPr/>
        </p:nvCxnSpPr>
        <p:spPr bwMode="auto">
          <a:xfrm>
            <a:off x="4129925" y="3452327"/>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C9E51C68-0806-4251-BB91-5D147EF26EAE}"/>
              </a:ext>
            </a:extLst>
          </p:cNvPr>
          <p:cNvCxnSpPr>
            <a:cxnSpLocks/>
          </p:cNvCxnSpPr>
          <p:nvPr/>
        </p:nvCxnSpPr>
        <p:spPr bwMode="auto">
          <a:xfrm>
            <a:off x="4126962" y="3407992"/>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A2A94D8E-8814-4280-ACFA-CCF9EE7D063E}"/>
              </a:ext>
            </a:extLst>
          </p:cNvPr>
          <p:cNvCxnSpPr>
            <a:cxnSpLocks/>
          </p:cNvCxnSpPr>
          <p:nvPr/>
        </p:nvCxnSpPr>
        <p:spPr bwMode="auto">
          <a:xfrm>
            <a:off x="4255016" y="3758163"/>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3AE64F76-90E0-4F8A-A049-5982506862EE}"/>
              </a:ext>
            </a:extLst>
          </p:cNvPr>
          <p:cNvCxnSpPr>
            <a:cxnSpLocks/>
          </p:cNvCxnSpPr>
          <p:nvPr/>
        </p:nvCxnSpPr>
        <p:spPr bwMode="auto">
          <a:xfrm>
            <a:off x="4191693" y="3613299"/>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0C02D4F7-3BCF-4B21-ADF3-4C7F23AB87C7}"/>
              </a:ext>
            </a:extLst>
          </p:cNvPr>
          <p:cNvCxnSpPr>
            <a:cxnSpLocks/>
          </p:cNvCxnSpPr>
          <p:nvPr/>
        </p:nvCxnSpPr>
        <p:spPr bwMode="auto">
          <a:xfrm>
            <a:off x="4273972" y="3799900"/>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EB11822C-DC20-48C9-9008-FC84E2D8CB61}"/>
              </a:ext>
            </a:extLst>
          </p:cNvPr>
          <p:cNvCxnSpPr>
            <a:cxnSpLocks/>
          </p:cNvCxnSpPr>
          <p:nvPr/>
        </p:nvCxnSpPr>
        <p:spPr bwMode="auto">
          <a:xfrm>
            <a:off x="4283994" y="3809066"/>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43BCCEDA-86E0-4EAD-9E2B-A082F661C62B}"/>
              </a:ext>
            </a:extLst>
          </p:cNvPr>
          <p:cNvCxnSpPr>
            <a:cxnSpLocks/>
          </p:cNvCxnSpPr>
          <p:nvPr/>
        </p:nvCxnSpPr>
        <p:spPr bwMode="auto">
          <a:xfrm>
            <a:off x="3850040" y="2323324"/>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2" name="Straight Connector 271">
            <a:extLst>
              <a:ext uri="{FF2B5EF4-FFF2-40B4-BE49-F238E27FC236}">
                <a16:creationId xmlns:a16="http://schemas.microsoft.com/office/drawing/2014/main" id="{4FEBC485-97FE-4A39-B434-8B80B58B5792}"/>
              </a:ext>
            </a:extLst>
          </p:cNvPr>
          <p:cNvCxnSpPr>
            <a:cxnSpLocks/>
          </p:cNvCxnSpPr>
          <p:nvPr/>
        </p:nvCxnSpPr>
        <p:spPr bwMode="auto">
          <a:xfrm>
            <a:off x="3832521" y="2254301"/>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4ED7FC72-E536-4204-A18B-79687F45D4A2}"/>
              </a:ext>
            </a:extLst>
          </p:cNvPr>
          <p:cNvCxnSpPr>
            <a:cxnSpLocks/>
          </p:cNvCxnSpPr>
          <p:nvPr/>
        </p:nvCxnSpPr>
        <p:spPr bwMode="auto">
          <a:xfrm>
            <a:off x="3895857" y="2596944"/>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D0784B3B-28CC-46C4-A5EE-DD10C8354FAC}"/>
              </a:ext>
            </a:extLst>
          </p:cNvPr>
          <p:cNvCxnSpPr>
            <a:cxnSpLocks/>
          </p:cNvCxnSpPr>
          <p:nvPr/>
        </p:nvCxnSpPr>
        <p:spPr bwMode="auto">
          <a:xfrm>
            <a:off x="3877521" y="2505149"/>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42C480A6-C2BF-4430-84A9-A7DCF51EC54A}"/>
              </a:ext>
            </a:extLst>
          </p:cNvPr>
          <p:cNvCxnSpPr>
            <a:cxnSpLocks/>
          </p:cNvCxnSpPr>
          <p:nvPr/>
        </p:nvCxnSpPr>
        <p:spPr bwMode="auto">
          <a:xfrm>
            <a:off x="4073802" y="3346884"/>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6" name="Straight Connector 275">
            <a:extLst>
              <a:ext uri="{FF2B5EF4-FFF2-40B4-BE49-F238E27FC236}">
                <a16:creationId xmlns:a16="http://schemas.microsoft.com/office/drawing/2014/main" id="{B853C94F-DFC9-4492-A84E-5F1356DF42E2}"/>
              </a:ext>
            </a:extLst>
          </p:cNvPr>
          <p:cNvCxnSpPr>
            <a:cxnSpLocks/>
          </p:cNvCxnSpPr>
          <p:nvPr/>
        </p:nvCxnSpPr>
        <p:spPr bwMode="auto">
          <a:xfrm>
            <a:off x="4034163" y="3228724"/>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FFB686A1-6ED5-4E87-B195-9C96DC78242F}"/>
              </a:ext>
            </a:extLst>
          </p:cNvPr>
          <p:cNvCxnSpPr>
            <a:cxnSpLocks/>
          </p:cNvCxnSpPr>
          <p:nvPr/>
        </p:nvCxnSpPr>
        <p:spPr bwMode="auto">
          <a:xfrm>
            <a:off x="4001322" y="3079225"/>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8" name="Straight Connector 277">
            <a:extLst>
              <a:ext uri="{FF2B5EF4-FFF2-40B4-BE49-F238E27FC236}">
                <a16:creationId xmlns:a16="http://schemas.microsoft.com/office/drawing/2014/main" id="{CDD164C1-36C3-45D0-80C6-A9FE0C5D72E7}"/>
              </a:ext>
            </a:extLst>
          </p:cNvPr>
          <p:cNvCxnSpPr>
            <a:cxnSpLocks/>
          </p:cNvCxnSpPr>
          <p:nvPr/>
        </p:nvCxnSpPr>
        <p:spPr bwMode="auto">
          <a:xfrm>
            <a:off x="4021162" y="3127005"/>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79" name="Straight Connector 278">
            <a:extLst>
              <a:ext uri="{FF2B5EF4-FFF2-40B4-BE49-F238E27FC236}">
                <a16:creationId xmlns:a16="http://schemas.microsoft.com/office/drawing/2014/main" id="{70FFCD06-03F6-4A61-9691-0F393C64AA71}"/>
              </a:ext>
            </a:extLst>
          </p:cNvPr>
          <p:cNvCxnSpPr>
            <a:cxnSpLocks/>
          </p:cNvCxnSpPr>
          <p:nvPr/>
        </p:nvCxnSpPr>
        <p:spPr bwMode="auto">
          <a:xfrm>
            <a:off x="4106881" y="3387475"/>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5C0F9B69-3FBC-4AF3-8146-99D54B3E0C3B}"/>
              </a:ext>
            </a:extLst>
          </p:cNvPr>
          <p:cNvCxnSpPr>
            <a:cxnSpLocks/>
          </p:cNvCxnSpPr>
          <p:nvPr/>
        </p:nvCxnSpPr>
        <p:spPr bwMode="auto">
          <a:xfrm>
            <a:off x="4058061" y="3279788"/>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1" name="Straight Connector 280">
            <a:extLst>
              <a:ext uri="{FF2B5EF4-FFF2-40B4-BE49-F238E27FC236}">
                <a16:creationId xmlns:a16="http://schemas.microsoft.com/office/drawing/2014/main" id="{264B6D21-0BFA-4DD0-AFB2-1ECDC24B0225}"/>
              </a:ext>
            </a:extLst>
          </p:cNvPr>
          <p:cNvCxnSpPr>
            <a:cxnSpLocks/>
          </p:cNvCxnSpPr>
          <p:nvPr/>
        </p:nvCxnSpPr>
        <p:spPr bwMode="auto">
          <a:xfrm>
            <a:off x="4092380" y="3364372"/>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88101498-D310-4D81-9EB3-5837308350DC}"/>
              </a:ext>
            </a:extLst>
          </p:cNvPr>
          <p:cNvCxnSpPr>
            <a:cxnSpLocks/>
          </p:cNvCxnSpPr>
          <p:nvPr/>
        </p:nvCxnSpPr>
        <p:spPr bwMode="auto">
          <a:xfrm>
            <a:off x="4311828" y="3848733"/>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457610D9-16FD-4AB8-8FCD-94C9989BC42D}"/>
              </a:ext>
            </a:extLst>
          </p:cNvPr>
          <p:cNvCxnSpPr>
            <a:cxnSpLocks/>
          </p:cNvCxnSpPr>
          <p:nvPr/>
        </p:nvCxnSpPr>
        <p:spPr bwMode="auto">
          <a:xfrm>
            <a:off x="3906658" y="2669365"/>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0AF33A3E-8005-4035-8FEE-BFD823CE835D}"/>
              </a:ext>
            </a:extLst>
          </p:cNvPr>
          <p:cNvCxnSpPr>
            <a:cxnSpLocks/>
          </p:cNvCxnSpPr>
          <p:nvPr/>
        </p:nvCxnSpPr>
        <p:spPr bwMode="auto">
          <a:xfrm>
            <a:off x="3920584" y="2763109"/>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29AC46A9-494B-4EB4-AAAA-CD4ACA5DEAA9}"/>
              </a:ext>
            </a:extLst>
          </p:cNvPr>
          <p:cNvCxnSpPr>
            <a:cxnSpLocks/>
          </p:cNvCxnSpPr>
          <p:nvPr/>
        </p:nvCxnSpPr>
        <p:spPr bwMode="auto">
          <a:xfrm>
            <a:off x="3942222" y="2917576"/>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5B2958E5-6272-46EE-B34B-D2CBFA7CF640}"/>
              </a:ext>
            </a:extLst>
          </p:cNvPr>
          <p:cNvCxnSpPr>
            <a:cxnSpLocks/>
          </p:cNvCxnSpPr>
          <p:nvPr/>
        </p:nvCxnSpPr>
        <p:spPr bwMode="auto">
          <a:xfrm>
            <a:off x="3949093" y="2937526"/>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862A5404-A3B2-4963-930C-AE72D362AFF8}"/>
              </a:ext>
            </a:extLst>
          </p:cNvPr>
          <p:cNvCxnSpPr>
            <a:cxnSpLocks/>
          </p:cNvCxnSpPr>
          <p:nvPr/>
        </p:nvCxnSpPr>
        <p:spPr bwMode="auto">
          <a:xfrm>
            <a:off x="3845456" y="213065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DB00E969-81F7-45C7-BED3-2580DCD2E147}"/>
              </a:ext>
            </a:extLst>
          </p:cNvPr>
          <p:cNvCxnSpPr>
            <a:cxnSpLocks/>
          </p:cNvCxnSpPr>
          <p:nvPr/>
        </p:nvCxnSpPr>
        <p:spPr bwMode="auto">
          <a:xfrm>
            <a:off x="3911242" y="2258521"/>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E5B1559B-F9A1-4D73-9D93-6EEE01C5BF57}"/>
              </a:ext>
            </a:extLst>
          </p:cNvPr>
          <p:cNvCxnSpPr>
            <a:cxnSpLocks/>
          </p:cNvCxnSpPr>
          <p:nvPr/>
        </p:nvCxnSpPr>
        <p:spPr bwMode="auto">
          <a:xfrm>
            <a:off x="3877931" y="2156005"/>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0" name="Straight Connector 289">
            <a:extLst>
              <a:ext uri="{FF2B5EF4-FFF2-40B4-BE49-F238E27FC236}">
                <a16:creationId xmlns:a16="http://schemas.microsoft.com/office/drawing/2014/main" id="{9525A36A-44BF-4BB7-B490-D7EA1B639E07}"/>
              </a:ext>
            </a:extLst>
          </p:cNvPr>
          <p:cNvCxnSpPr>
            <a:cxnSpLocks/>
          </p:cNvCxnSpPr>
          <p:nvPr/>
        </p:nvCxnSpPr>
        <p:spPr bwMode="auto">
          <a:xfrm>
            <a:off x="3973933" y="2406642"/>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1" name="Straight Connector 290">
            <a:extLst>
              <a:ext uri="{FF2B5EF4-FFF2-40B4-BE49-F238E27FC236}">
                <a16:creationId xmlns:a16="http://schemas.microsoft.com/office/drawing/2014/main" id="{210035E3-BB5C-488B-A5E4-D57BB1B46F96}"/>
              </a:ext>
            </a:extLst>
          </p:cNvPr>
          <p:cNvCxnSpPr>
            <a:cxnSpLocks/>
          </p:cNvCxnSpPr>
          <p:nvPr/>
        </p:nvCxnSpPr>
        <p:spPr bwMode="auto">
          <a:xfrm>
            <a:off x="4018356" y="246515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00B8058D-CB7F-4597-900C-CE7B2E68750A}"/>
              </a:ext>
            </a:extLst>
          </p:cNvPr>
          <p:cNvCxnSpPr>
            <a:cxnSpLocks/>
          </p:cNvCxnSpPr>
          <p:nvPr/>
        </p:nvCxnSpPr>
        <p:spPr bwMode="auto">
          <a:xfrm>
            <a:off x="3935346" y="234399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3" name="Straight Connector 292">
            <a:extLst>
              <a:ext uri="{FF2B5EF4-FFF2-40B4-BE49-F238E27FC236}">
                <a16:creationId xmlns:a16="http://schemas.microsoft.com/office/drawing/2014/main" id="{B5AEEDA3-B490-4358-B8FB-68BCED358179}"/>
              </a:ext>
            </a:extLst>
          </p:cNvPr>
          <p:cNvCxnSpPr>
            <a:cxnSpLocks/>
          </p:cNvCxnSpPr>
          <p:nvPr/>
        </p:nvCxnSpPr>
        <p:spPr bwMode="auto">
          <a:xfrm>
            <a:off x="4001322" y="2432619"/>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4" name="Straight Connector 293">
            <a:extLst>
              <a:ext uri="{FF2B5EF4-FFF2-40B4-BE49-F238E27FC236}">
                <a16:creationId xmlns:a16="http://schemas.microsoft.com/office/drawing/2014/main" id="{8C185969-AA78-4ED9-95DF-F4D4ADF64DDF}"/>
              </a:ext>
            </a:extLst>
          </p:cNvPr>
          <p:cNvCxnSpPr>
            <a:cxnSpLocks/>
          </p:cNvCxnSpPr>
          <p:nvPr/>
        </p:nvCxnSpPr>
        <p:spPr bwMode="auto">
          <a:xfrm>
            <a:off x="4085262" y="2576431"/>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67064B91-1914-434E-ABF7-7AC74167EB30}"/>
              </a:ext>
            </a:extLst>
          </p:cNvPr>
          <p:cNvCxnSpPr>
            <a:cxnSpLocks/>
          </p:cNvCxnSpPr>
          <p:nvPr/>
        </p:nvCxnSpPr>
        <p:spPr bwMode="auto">
          <a:xfrm>
            <a:off x="4124670" y="2618440"/>
            <a:ext cx="0" cy="117338"/>
          </a:xfrm>
          <a:prstGeom prst="line">
            <a:avLst/>
          </a:prstGeom>
          <a:noFill/>
          <a:ln w="38100" cap="flat" cmpd="sng" algn="ctr">
            <a:solidFill>
              <a:schemeClr val="accent1"/>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4DDD6355-16D9-4CCF-8699-34C36CBDB5BA}"/>
              </a:ext>
            </a:extLst>
          </p:cNvPr>
          <p:cNvCxnSpPr>
            <a:cxnSpLocks/>
          </p:cNvCxnSpPr>
          <p:nvPr/>
        </p:nvCxnSpPr>
        <p:spPr bwMode="auto">
          <a:xfrm>
            <a:off x="4058061" y="251762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942CA286-8340-4903-BCF6-6CEED3916F30}"/>
              </a:ext>
            </a:extLst>
          </p:cNvPr>
          <p:cNvCxnSpPr>
            <a:cxnSpLocks/>
          </p:cNvCxnSpPr>
          <p:nvPr/>
        </p:nvCxnSpPr>
        <p:spPr bwMode="auto">
          <a:xfrm>
            <a:off x="4206326" y="2718685"/>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A0AD4B22-3FCA-4407-B4B7-AA8F33C5D409}"/>
              </a:ext>
            </a:extLst>
          </p:cNvPr>
          <p:cNvCxnSpPr>
            <a:cxnSpLocks/>
          </p:cNvCxnSpPr>
          <p:nvPr/>
        </p:nvCxnSpPr>
        <p:spPr bwMode="auto">
          <a:xfrm>
            <a:off x="4183453" y="269929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77AB3D53-3125-4880-A6CA-C9566D415263}"/>
              </a:ext>
            </a:extLst>
          </p:cNvPr>
          <p:cNvCxnSpPr>
            <a:cxnSpLocks/>
          </p:cNvCxnSpPr>
          <p:nvPr/>
        </p:nvCxnSpPr>
        <p:spPr bwMode="auto">
          <a:xfrm>
            <a:off x="4388385" y="301206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098E4A34-6C43-41D3-8ACA-30FC3B0F3F36}"/>
              </a:ext>
            </a:extLst>
          </p:cNvPr>
          <p:cNvCxnSpPr>
            <a:cxnSpLocks/>
          </p:cNvCxnSpPr>
          <p:nvPr/>
        </p:nvCxnSpPr>
        <p:spPr bwMode="auto">
          <a:xfrm>
            <a:off x="4290237" y="293752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0FE5ED34-7F95-4D5D-8382-43309AB5DB0E}"/>
              </a:ext>
            </a:extLst>
          </p:cNvPr>
          <p:cNvCxnSpPr>
            <a:cxnSpLocks/>
          </p:cNvCxnSpPr>
          <p:nvPr/>
        </p:nvCxnSpPr>
        <p:spPr bwMode="auto">
          <a:xfrm>
            <a:off x="4425409" y="305486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D8E0B49E-2BE3-4065-9B4D-80AD1F7E318A}"/>
              </a:ext>
            </a:extLst>
          </p:cNvPr>
          <p:cNvCxnSpPr>
            <a:cxnSpLocks/>
          </p:cNvCxnSpPr>
          <p:nvPr/>
        </p:nvCxnSpPr>
        <p:spPr bwMode="auto">
          <a:xfrm>
            <a:off x="4255588" y="286966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9E7C39CE-A7D2-45D7-9D9D-DCA6B2535C8F}"/>
              </a:ext>
            </a:extLst>
          </p:cNvPr>
          <p:cNvCxnSpPr>
            <a:cxnSpLocks/>
          </p:cNvCxnSpPr>
          <p:nvPr/>
        </p:nvCxnSpPr>
        <p:spPr bwMode="auto">
          <a:xfrm>
            <a:off x="4480465" y="3102870"/>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C1DBE83B-7703-416A-9ADA-68E77F0FDCF7}"/>
              </a:ext>
            </a:extLst>
          </p:cNvPr>
          <p:cNvCxnSpPr>
            <a:cxnSpLocks/>
          </p:cNvCxnSpPr>
          <p:nvPr/>
        </p:nvCxnSpPr>
        <p:spPr bwMode="auto">
          <a:xfrm>
            <a:off x="4229538" y="2752325"/>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5" name="Straight Connector 304">
            <a:extLst>
              <a:ext uri="{FF2B5EF4-FFF2-40B4-BE49-F238E27FC236}">
                <a16:creationId xmlns:a16="http://schemas.microsoft.com/office/drawing/2014/main" id="{9CAB4CD0-A9D3-4E7D-B506-1AAF9837BB9C}"/>
              </a:ext>
            </a:extLst>
          </p:cNvPr>
          <p:cNvCxnSpPr>
            <a:cxnSpLocks/>
          </p:cNvCxnSpPr>
          <p:nvPr/>
        </p:nvCxnSpPr>
        <p:spPr bwMode="auto">
          <a:xfrm>
            <a:off x="4443429" y="3061301"/>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id="{7EEB123A-C382-4BFA-9837-482EF21DD133}"/>
              </a:ext>
            </a:extLst>
          </p:cNvPr>
          <p:cNvCxnSpPr>
            <a:cxnSpLocks/>
          </p:cNvCxnSpPr>
          <p:nvPr/>
        </p:nvCxnSpPr>
        <p:spPr bwMode="auto">
          <a:xfrm>
            <a:off x="4525793" y="317331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8ECC0539-4D64-4C11-A060-5FD9BFFBED8F}"/>
              </a:ext>
            </a:extLst>
          </p:cNvPr>
          <p:cNvCxnSpPr>
            <a:cxnSpLocks/>
          </p:cNvCxnSpPr>
          <p:nvPr/>
        </p:nvCxnSpPr>
        <p:spPr bwMode="auto">
          <a:xfrm>
            <a:off x="4497126" y="3119970"/>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8" name="Straight Connector 307">
            <a:extLst>
              <a:ext uri="{FF2B5EF4-FFF2-40B4-BE49-F238E27FC236}">
                <a16:creationId xmlns:a16="http://schemas.microsoft.com/office/drawing/2014/main" id="{0A49C3C8-1FA5-4DAD-AE69-F9F569659989}"/>
              </a:ext>
            </a:extLst>
          </p:cNvPr>
          <p:cNvCxnSpPr>
            <a:cxnSpLocks/>
          </p:cNvCxnSpPr>
          <p:nvPr/>
        </p:nvCxnSpPr>
        <p:spPr bwMode="auto">
          <a:xfrm>
            <a:off x="4593718" y="325569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09" name="Straight Connector 308">
            <a:extLst>
              <a:ext uri="{FF2B5EF4-FFF2-40B4-BE49-F238E27FC236}">
                <a16:creationId xmlns:a16="http://schemas.microsoft.com/office/drawing/2014/main" id="{26F2F2C9-2EEC-4BC3-A0D3-CD367480C397}"/>
              </a:ext>
            </a:extLst>
          </p:cNvPr>
          <p:cNvCxnSpPr>
            <a:cxnSpLocks/>
          </p:cNvCxnSpPr>
          <p:nvPr/>
        </p:nvCxnSpPr>
        <p:spPr bwMode="auto">
          <a:xfrm>
            <a:off x="4538778" y="3173175"/>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08E600AF-44A1-4F2B-9E29-FE9BF70A9FA4}"/>
              </a:ext>
            </a:extLst>
          </p:cNvPr>
          <p:cNvCxnSpPr>
            <a:cxnSpLocks/>
          </p:cNvCxnSpPr>
          <p:nvPr/>
        </p:nvCxnSpPr>
        <p:spPr bwMode="auto">
          <a:xfrm>
            <a:off x="4566012" y="3219450"/>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2633134C-1DF7-45AA-BDA3-F3DDD19C8B67}"/>
              </a:ext>
            </a:extLst>
          </p:cNvPr>
          <p:cNvCxnSpPr>
            <a:cxnSpLocks/>
          </p:cNvCxnSpPr>
          <p:nvPr/>
        </p:nvCxnSpPr>
        <p:spPr bwMode="auto">
          <a:xfrm>
            <a:off x="4680522" y="334688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2" name="Straight Connector 311">
            <a:extLst>
              <a:ext uri="{FF2B5EF4-FFF2-40B4-BE49-F238E27FC236}">
                <a16:creationId xmlns:a16="http://schemas.microsoft.com/office/drawing/2014/main" id="{FE76873C-17C8-4530-A6D2-B1CCB1A0C9AB}"/>
              </a:ext>
            </a:extLst>
          </p:cNvPr>
          <p:cNvCxnSpPr>
            <a:cxnSpLocks/>
          </p:cNvCxnSpPr>
          <p:nvPr/>
        </p:nvCxnSpPr>
        <p:spPr bwMode="auto">
          <a:xfrm>
            <a:off x="4617217" y="328273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2F34C90B-3FB4-4929-8D5C-087DD69409C3}"/>
              </a:ext>
            </a:extLst>
          </p:cNvPr>
          <p:cNvCxnSpPr>
            <a:cxnSpLocks/>
          </p:cNvCxnSpPr>
          <p:nvPr/>
        </p:nvCxnSpPr>
        <p:spPr bwMode="auto">
          <a:xfrm>
            <a:off x="5499267" y="3871998"/>
            <a:ext cx="0" cy="117338"/>
          </a:xfrm>
          <a:prstGeom prst="line">
            <a:avLst/>
          </a:prstGeom>
          <a:noFill/>
          <a:ln w="28575" cap="flat" cmpd="sng" algn="ctr">
            <a:solidFill>
              <a:schemeClr val="accent1"/>
            </a:solidFill>
            <a:prstDash val="solid"/>
            <a:round/>
            <a:headEnd type="none" w="med" len="med"/>
            <a:tailEnd type="none" w="med" len="med"/>
          </a:ln>
          <a:effectLst/>
        </p:spPr>
      </p:cxnSp>
      <p:cxnSp>
        <p:nvCxnSpPr>
          <p:cNvPr id="314" name="Straight Connector 313">
            <a:extLst>
              <a:ext uri="{FF2B5EF4-FFF2-40B4-BE49-F238E27FC236}">
                <a16:creationId xmlns:a16="http://schemas.microsoft.com/office/drawing/2014/main" id="{7CF8757B-4D83-43E0-BF2D-47A4177407FE}"/>
              </a:ext>
            </a:extLst>
          </p:cNvPr>
          <p:cNvCxnSpPr>
            <a:cxnSpLocks/>
          </p:cNvCxnSpPr>
          <p:nvPr/>
        </p:nvCxnSpPr>
        <p:spPr bwMode="auto">
          <a:xfrm>
            <a:off x="4654336" y="3332819"/>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250173B6-733E-499B-B636-E8668F1BFB72}"/>
              </a:ext>
            </a:extLst>
          </p:cNvPr>
          <p:cNvCxnSpPr>
            <a:cxnSpLocks/>
          </p:cNvCxnSpPr>
          <p:nvPr/>
        </p:nvCxnSpPr>
        <p:spPr bwMode="auto">
          <a:xfrm>
            <a:off x="4312552" y="2953395"/>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69AEA300-FA67-4CBB-8E8C-F01B4421076C}"/>
              </a:ext>
            </a:extLst>
          </p:cNvPr>
          <p:cNvCxnSpPr>
            <a:cxnSpLocks/>
          </p:cNvCxnSpPr>
          <p:nvPr/>
        </p:nvCxnSpPr>
        <p:spPr bwMode="auto">
          <a:xfrm>
            <a:off x="4735962" y="336686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9EFFE3BC-0A3B-4459-87EC-03832323D3CC}"/>
              </a:ext>
            </a:extLst>
          </p:cNvPr>
          <p:cNvCxnSpPr>
            <a:cxnSpLocks/>
          </p:cNvCxnSpPr>
          <p:nvPr/>
        </p:nvCxnSpPr>
        <p:spPr bwMode="auto">
          <a:xfrm>
            <a:off x="4794581" y="3475510"/>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74DA2AF5-0709-44A8-8D1A-E89763118D59}"/>
              </a:ext>
            </a:extLst>
          </p:cNvPr>
          <p:cNvCxnSpPr>
            <a:cxnSpLocks/>
          </p:cNvCxnSpPr>
          <p:nvPr/>
        </p:nvCxnSpPr>
        <p:spPr bwMode="auto">
          <a:xfrm>
            <a:off x="4712702" y="336686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46BEC798-1033-48BD-8776-686FEA03181F}"/>
              </a:ext>
            </a:extLst>
          </p:cNvPr>
          <p:cNvCxnSpPr>
            <a:cxnSpLocks/>
          </p:cNvCxnSpPr>
          <p:nvPr/>
        </p:nvCxnSpPr>
        <p:spPr bwMode="auto">
          <a:xfrm>
            <a:off x="4837534" y="349001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AE486C53-C23D-49B9-805F-FE0BEB52486A}"/>
              </a:ext>
            </a:extLst>
          </p:cNvPr>
          <p:cNvCxnSpPr>
            <a:cxnSpLocks/>
          </p:cNvCxnSpPr>
          <p:nvPr/>
        </p:nvCxnSpPr>
        <p:spPr bwMode="auto">
          <a:xfrm>
            <a:off x="4771691" y="341020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1" name="Straight Connector 320">
            <a:extLst>
              <a:ext uri="{FF2B5EF4-FFF2-40B4-BE49-F238E27FC236}">
                <a16:creationId xmlns:a16="http://schemas.microsoft.com/office/drawing/2014/main" id="{6B102C65-0B43-47F7-AFD6-5028B81FEE52}"/>
              </a:ext>
            </a:extLst>
          </p:cNvPr>
          <p:cNvCxnSpPr>
            <a:cxnSpLocks/>
          </p:cNvCxnSpPr>
          <p:nvPr/>
        </p:nvCxnSpPr>
        <p:spPr bwMode="auto">
          <a:xfrm>
            <a:off x="4815387" y="348238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6A33B5A2-1E41-4A3A-9191-B505E811F521}"/>
              </a:ext>
            </a:extLst>
          </p:cNvPr>
          <p:cNvCxnSpPr>
            <a:cxnSpLocks/>
          </p:cNvCxnSpPr>
          <p:nvPr/>
        </p:nvCxnSpPr>
        <p:spPr bwMode="auto">
          <a:xfrm>
            <a:off x="4898021" y="351511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3" name="Straight Connector 322">
            <a:extLst>
              <a:ext uri="{FF2B5EF4-FFF2-40B4-BE49-F238E27FC236}">
                <a16:creationId xmlns:a16="http://schemas.microsoft.com/office/drawing/2014/main" id="{3BB29A2B-B7C4-4854-8DEF-6B08F7E05596}"/>
              </a:ext>
            </a:extLst>
          </p:cNvPr>
          <p:cNvCxnSpPr>
            <a:cxnSpLocks/>
          </p:cNvCxnSpPr>
          <p:nvPr/>
        </p:nvCxnSpPr>
        <p:spPr bwMode="auto">
          <a:xfrm>
            <a:off x="4969341" y="3565471"/>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4" name="Straight Connector 323">
            <a:extLst>
              <a:ext uri="{FF2B5EF4-FFF2-40B4-BE49-F238E27FC236}">
                <a16:creationId xmlns:a16="http://schemas.microsoft.com/office/drawing/2014/main" id="{DBEC15C3-5CCB-4B4B-81BB-C1E7FA80ACC6}"/>
              </a:ext>
            </a:extLst>
          </p:cNvPr>
          <p:cNvCxnSpPr>
            <a:cxnSpLocks/>
          </p:cNvCxnSpPr>
          <p:nvPr/>
        </p:nvCxnSpPr>
        <p:spPr bwMode="auto">
          <a:xfrm>
            <a:off x="4919970" y="3547241"/>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7" name="Straight Connector 326">
            <a:extLst>
              <a:ext uri="{FF2B5EF4-FFF2-40B4-BE49-F238E27FC236}">
                <a16:creationId xmlns:a16="http://schemas.microsoft.com/office/drawing/2014/main" id="{F966ED2B-B6E5-4D5D-B178-6915E7D271ED}"/>
              </a:ext>
            </a:extLst>
          </p:cNvPr>
          <p:cNvCxnSpPr>
            <a:cxnSpLocks/>
          </p:cNvCxnSpPr>
          <p:nvPr/>
        </p:nvCxnSpPr>
        <p:spPr bwMode="auto">
          <a:xfrm>
            <a:off x="4994913" y="3599872"/>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DB84CE63-229F-4AEC-849E-8AB3D2C41E51}"/>
              </a:ext>
            </a:extLst>
          </p:cNvPr>
          <p:cNvCxnSpPr>
            <a:cxnSpLocks/>
          </p:cNvCxnSpPr>
          <p:nvPr/>
        </p:nvCxnSpPr>
        <p:spPr bwMode="auto">
          <a:xfrm>
            <a:off x="5043525" y="362426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29" name="Straight Connector 328">
            <a:extLst>
              <a:ext uri="{FF2B5EF4-FFF2-40B4-BE49-F238E27FC236}">
                <a16:creationId xmlns:a16="http://schemas.microsoft.com/office/drawing/2014/main" id="{6A677D12-7F96-4E5A-9B75-5415E7D570F4}"/>
              </a:ext>
            </a:extLst>
          </p:cNvPr>
          <p:cNvCxnSpPr>
            <a:cxnSpLocks/>
          </p:cNvCxnSpPr>
          <p:nvPr/>
        </p:nvCxnSpPr>
        <p:spPr bwMode="auto">
          <a:xfrm>
            <a:off x="5105861" y="362655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0" name="Straight Connector 329">
            <a:extLst>
              <a:ext uri="{FF2B5EF4-FFF2-40B4-BE49-F238E27FC236}">
                <a16:creationId xmlns:a16="http://schemas.microsoft.com/office/drawing/2014/main" id="{B14CF604-9F4B-4087-AA6E-9F6619D1B7FA}"/>
              </a:ext>
            </a:extLst>
          </p:cNvPr>
          <p:cNvCxnSpPr>
            <a:cxnSpLocks/>
          </p:cNvCxnSpPr>
          <p:nvPr/>
        </p:nvCxnSpPr>
        <p:spPr bwMode="auto">
          <a:xfrm>
            <a:off x="5078815" y="362655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4AA036F0-4125-402F-9C19-DD3312C65926}"/>
              </a:ext>
            </a:extLst>
          </p:cNvPr>
          <p:cNvCxnSpPr>
            <a:cxnSpLocks/>
          </p:cNvCxnSpPr>
          <p:nvPr/>
        </p:nvCxnSpPr>
        <p:spPr bwMode="auto">
          <a:xfrm>
            <a:off x="5136669" y="366635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2" name="Straight Connector 331">
            <a:extLst>
              <a:ext uri="{FF2B5EF4-FFF2-40B4-BE49-F238E27FC236}">
                <a16:creationId xmlns:a16="http://schemas.microsoft.com/office/drawing/2014/main" id="{D927A48F-F2E1-4A4C-89E5-45C7E3CD5631}"/>
              </a:ext>
            </a:extLst>
          </p:cNvPr>
          <p:cNvCxnSpPr>
            <a:cxnSpLocks/>
          </p:cNvCxnSpPr>
          <p:nvPr/>
        </p:nvCxnSpPr>
        <p:spPr bwMode="auto">
          <a:xfrm>
            <a:off x="5155055" y="3692235"/>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3" name="Straight Connector 332">
            <a:extLst>
              <a:ext uri="{FF2B5EF4-FFF2-40B4-BE49-F238E27FC236}">
                <a16:creationId xmlns:a16="http://schemas.microsoft.com/office/drawing/2014/main" id="{085529D8-BF4D-4D1A-9E43-CAE65F6914AC}"/>
              </a:ext>
            </a:extLst>
          </p:cNvPr>
          <p:cNvCxnSpPr>
            <a:cxnSpLocks/>
          </p:cNvCxnSpPr>
          <p:nvPr/>
        </p:nvCxnSpPr>
        <p:spPr bwMode="auto">
          <a:xfrm>
            <a:off x="5178128" y="373217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D5326E5A-68D4-4D12-A46F-4F3C233E6F23}"/>
              </a:ext>
            </a:extLst>
          </p:cNvPr>
          <p:cNvCxnSpPr>
            <a:cxnSpLocks/>
          </p:cNvCxnSpPr>
          <p:nvPr/>
        </p:nvCxnSpPr>
        <p:spPr bwMode="auto">
          <a:xfrm>
            <a:off x="4273972" y="289296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5" name="Straight Connector 334">
            <a:extLst>
              <a:ext uri="{FF2B5EF4-FFF2-40B4-BE49-F238E27FC236}">
                <a16:creationId xmlns:a16="http://schemas.microsoft.com/office/drawing/2014/main" id="{4E0F9F2E-BD72-4F96-96EF-46973D992685}"/>
              </a:ext>
            </a:extLst>
          </p:cNvPr>
          <p:cNvCxnSpPr>
            <a:cxnSpLocks/>
          </p:cNvCxnSpPr>
          <p:nvPr/>
        </p:nvCxnSpPr>
        <p:spPr bwMode="auto">
          <a:xfrm>
            <a:off x="5242184" y="375090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6" name="Straight Connector 335">
            <a:extLst>
              <a:ext uri="{FF2B5EF4-FFF2-40B4-BE49-F238E27FC236}">
                <a16:creationId xmlns:a16="http://schemas.microsoft.com/office/drawing/2014/main" id="{A38B5168-DC9E-4247-8153-495E55F46BA5}"/>
              </a:ext>
            </a:extLst>
          </p:cNvPr>
          <p:cNvCxnSpPr>
            <a:cxnSpLocks/>
          </p:cNvCxnSpPr>
          <p:nvPr/>
        </p:nvCxnSpPr>
        <p:spPr bwMode="auto">
          <a:xfrm>
            <a:off x="5267791" y="375319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6F95F123-B88D-423A-AA4F-0E1A2F22DA4F}"/>
              </a:ext>
            </a:extLst>
          </p:cNvPr>
          <p:cNvCxnSpPr>
            <a:cxnSpLocks/>
          </p:cNvCxnSpPr>
          <p:nvPr/>
        </p:nvCxnSpPr>
        <p:spPr bwMode="auto">
          <a:xfrm>
            <a:off x="5198511" y="3732610"/>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8" name="Straight Connector 337">
            <a:extLst>
              <a:ext uri="{FF2B5EF4-FFF2-40B4-BE49-F238E27FC236}">
                <a16:creationId xmlns:a16="http://schemas.microsoft.com/office/drawing/2014/main" id="{6E3B40E5-AF6B-49D6-B255-023FA8C693F8}"/>
              </a:ext>
            </a:extLst>
          </p:cNvPr>
          <p:cNvCxnSpPr>
            <a:cxnSpLocks/>
          </p:cNvCxnSpPr>
          <p:nvPr/>
        </p:nvCxnSpPr>
        <p:spPr bwMode="auto">
          <a:xfrm>
            <a:off x="5371036" y="380014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39" name="Straight Connector 338">
            <a:extLst>
              <a:ext uri="{FF2B5EF4-FFF2-40B4-BE49-F238E27FC236}">
                <a16:creationId xmlns:a16="http://schemas.microsoft.com/office/drawing/2014/main" id="{FA257A49-068E-408A-856A-FF63C786845A}"/>
              </a:ext>
            </a:extLst>
          </p:cNvPr>
          <p:cNvCxnSpPr>
            <a:cxnSpLocks/>
          </p:cNvCxnSpPr>
          <p:nvPr/>
        </p:nvCxnSpPr>
        <p:spPr bwMode="auto">
          <a:xfrm>
            <a:off x="5315343" y="376357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1848D4EE-9155-4605-8E61-9266CE14785A}"/>
              </a:ext>
            </a:extLst>
          </p:cNvPr>
          <p:cNvCxnSpPr>
            <a:cxnSpLocks/>
          </p:cNvCxnSpPr>
          <p:nvPr/>
        </p:nvCxnSpPr>
        <p:spPr bwMode="auto">
          <a:xfrm>
            <a:off x="5401734" y="381972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1" name="Straight Connector 340">
            <a:extLst>
              <a:ext uri="{FF2B5EF4-FFF2-40B4-BE49-F238E27FC236}">
                <a16:creationId xmlns:a16="http://schemas.microsoft.com/office/drawing/2014/main" id="{C09A34AC-E6B0-4ECE-828A-F902B500BA1D}"/>
              </a:ext>
            </a:extLst>
          </p:cNvPr>
          <p:cNvCxnSpPr>
            <a:cxnSpLocks/>
          </p:cNvCxnSpPr>
          <p:nvPr/>
        </p:nvCxnSpPr>
        <p:spPr bwMode="auto">
          <a:xfrm>
            <a:off x="5382496" y="3817751"/>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2" name="Straight Connector 341">
            <a:extLst>
              <a:ext uri="{FF2B5EF4-FFF2-40B4-BE49-F238E27FC236}">
                <a16:creationId xmlns:a16="http://schemas.microsoft.com/office/drawing/2014/main" id="{1AD3FF9A-9405-497D-A18A-733B4223EED1}"/>
              </a:ext>
            </a:extLst>
          </p:cNvPr>
          <p:cNvCxnSpPr>
            <a:cxnSpLocks/>
          </p:cNvCxnSpPr>
          <p:nvPr/>
        </p:nvCxnSpPr>
        <p:spPr bwMode="auto">
          <a:xfrm>
            <a:off x="5541012" y="388203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F34C5443-792B-4E28-BAB4-5C3FBB5692D2}"/>
              </a:ext>
            </a:extLst>
          </p:cNvPr>
          <p:cNvCxnSpPr>
            <a:cxnSpLocks/>
          </p:cNvCxnSpPr>
          <p:nvPr/>
        </p:nvCxnSpPr>
        <p:spPr bwMode="auto">
          <a:xfrm>
            <a:off x="5582284" y="3896411"/>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4" name="Straight Connector 343">
            <a:extLst>
              <a:ext uri="{FF2B5EF4-FFF2-40B4-BE49-F238E27FC236}">
                <a16:creationId xmlns:a16="http://schemas.microsoft.com/office/drawing/2014/main" id="{2109F6E1-5E2F-4F01-808C-7FBFF501B232}"/>
              </a:ext>
            </a:extLst>
          </p:cNvPr>
          <p:cNvCxnSpPr>
            <a:cxnSpLocks/>
          </p:cNvCxnSpPr>
          <p:nvPr/>
        </p:nvCxnSpPr>
        <p:spPr bwMode="auto">
          <a:xfrm>
            <a:off x="5691373" y="3997760"/>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5" name="Straight Connector 344">
            <a:extLst>
              <a:ext uri="{FF2B5EF4-FFF2-40B4-BE49-F238E27FC236}">
                <a16:creationId xmlns:a16="http://schemas.microsoft.com/office/drawing/2014/main" id="{7C7E333A-DB3B-4BA1-9850-4C0D83A436D3}"/>
              </a:ext>
            </a:extLst>
          </p:cNvPr>
          <p:cNvCxnSpPr>
            <a:cxnSpLocks/>
          </p:cNvCxnSpPr>
          <p:nvPr/>
        </p:nvCxnSpPr>
        <p:spPr bwMode="auto">
          <a:xfrm>
            <a:off x="5670000" y="3968962"/>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90FAE4AD-3384-40E4-AE57-E1BA3954CCE5}"/>
              </a:ext>
            </a:extLst>
          </p:cNvPr>
          <p:cNvCxnSpPr>
            <a:cxnSpLocks/>
          </p:cNvCxnSpPr>
          <p:nvPr/>
        </p:nvCxnSpPr>
        <p:spPr bwMode="auto">
          <a:xfrm>
            <a:off x="5765131" y="402001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7" name="Straight Connector 346">
            <a:extLst>
              <a:ext uri="{FF2B5EF4-FFF2-40B4-BE49-F238E27FC236}">
                <a16:creationId xmlns:a16="http://schemas.microsoft.com/office/drawing/2014/main" id="{8FFFBE8D-87E8-4FDA-AF67-42B45BE32776}"/>
              </a:ext>
            </a:extLst>
          </p:cNvPr>
          <p:cNvCxnSpPr>
            <a:cxnSpLocks/>
          </p:cNvCxnSpPr>
          <p:nvPr/>
        </p:nvCxnSpPr>
        <p:spPr bwMode="auto">
          <a:xfrm>
            <a:off x="5851018" y="403653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8" name="Straight Connector 347">
            <a:extLst>
              <a:ext uri="{FF2B5EF4-FFF2-40B4-BE49-F238E27FC236}">
                <a16:creationId xmlns:a16="http://schemas.microsoft.com/office/drawing/2014/main" id="{1C2A86D4-FB7F-47C4-A962-B2340E957D4A}"/>
              </a:ext>
            </a:extLst>
          </p:cNvPr>
          <p:cNvCxnSpPr>
            <a:cxnSpLocks/>
          </p:cNvCxnSpPr>
          <p:nvPr/>
        </p:nvCxnSpPr>
        <p:spPr bwMode="auto">
          <a:xfrm>
            <a:off x="5718169" y="3997760"/>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2CBDA3B7-4BE8-4B57-9DFD-9D84C8F2AA72}"/>
              </a:ext>
            </a:extLst>
          </p:cNvPr>
          <p:cNvCxnSpPr>
            <a:cxnSpLocks/>
          </p:cNvCxnSpPr>
          <p:nvPr/>
        </p:nvCxnSpPr>
        <p:spPr bwMode="auto">
          <a:xfrm>
            <a:off x="6056779" y="4111322"/>
            <a:ext cx="0" cy="117338"/>
          </a:xfrm>
          <a:prstGeom prst="line">
            <a:avLst/>
          </a:prstGeom>
          <a:noFill/>
          <a:ln w="19050" cap="flat" cmpd="sng" algn="ctr">
            <a:solidFill>
              <a:schemeClr val="accent1"/>
            </a:solidFill>
            <a:prstDash val="solid"/>
            <a:round/>
            <a:headEnd type="none" w="med" len="med"/>
            <a:tailEnd type="none" w="med" len="med"/>
          </a:ln>
          <a:effectLst/>
        </p:spPr>
      </p:cxnSp>
      <p:sp>
        <p:nvSpPr>
          <p:cNvPr id="350" name="TextBox 349">
            <a:extLst>
              <a:ext uri="{FF2B5EF4-FFF2-40B4-BE49-F238E27FC236}">
                <a16:creationId xmlns:a16="http://schemas.microsoft.com/office/drawing/2014/main" id="{1DEE07F2-4EFF-448F-BE9F-FC3D5DBB6123}"/>
              </a:ext>
            </a:extLst>
          </p:cNvPr>
          <p:cNvSpPr txBox="1"/>
          <p:nvPr/>
        </p:nvSpPr>
        <p:spPr bwMode="auto">
          <a:xfrm>
            <a:off x="7656904" y="2240808"/>
            <a:ext cx="476734"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90000"/>
              </a:lnSpc>
              <a:spcBef>
                <a:spcPts val="0"/>
              </a:spcBef>
              <a:spcAft>
                <a:spcPct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a:t>
            </a:r>
          </a:p>
          <a:p>
            <a:pPr marL="0" marR="0" lvl="0" indent="0" algn="l" defTabSz="914400" rtl="0" eaLnBrk="0" fontAlgn="base" latinLnBrk="0" hangingPunct="0">
              <a:lnSpc>
                <a:spcPct val="90000"/>
              </a:lnSpc>
              <a:spcBef>
                <a:spcPts val="0"/>
              </a:spcBef>
              <a:spcAft>
                <a:spcPct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PFS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353" name="Group 352">
            <a:extLst>
              <a:ext uri="{FF2B5EF4-FFF2-40B4-BE49-F238E27FC236}">
                <a16:creationId xmlns:a16="http://schemas.microsoft.com/office/drawing/2014/main" id="{71FBAF2B-526E-46CB-B251-56FC6D2F3E07}"/>
              </a:ext>
            </a:extLst>
          </p:cNvPr>
          <p:cNvGrpSpPr/>
          <p:nvPr/>
        </p:nvGrpSpPr>
        <p:grpSpPr>
          <a:xfrm>
            <a:off x="7417196" y="2385373"/>
            <a:ext cx="251020" cy="223253"/>
            <a:chOff x="2934555" y="2371639"/>
            <a:chExt cx="198590" cy="223253"/>
          </a:xfrm>
        </p:grpSpPr>
        <p:cxnSp>
          <p:nvCxnSpPr>
            <p:cNvPr id="354" name="Straight Connector 353">
              <a:extLst>
                <a:ext uri="{FF2B5EF4-FFF2-40B4-BE49-F238E27FC236}">
                  <a16:creationId xmlns:a16="http://schemas.microsoft.com/office/drawing/2014/main" id="{F9906377-D325-4AE4-AB7B-6E111AEC393D}"/>
                </a:ext>
              </a:extLst>
            </p:cNvPr>
            <p:cNvCxnSpPr/>
            <p:nvPr/>
          </p:nvCxnSpPr>
          <p:spPr bwMode="auto">
            <a:xfrm>
              <a:off x="2934555" y="2371639"/>
              <a:ext cx="192447" cy="0"/>
            </a:xfrm>
            <a:prstGeom prst="line">
              <a:avLst/>
            </a:prstGeom>
            <a:noFill/>
            <a:ln w="28575" cap="flat" cmpd="sng" algn="ctr">
              <a:solidFill>
                <a:schemeClr val="accent1"/>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66BF4217-EC43-4FCB-8B5B-5B4AC7820E62}"/>
                </a:ext>
              </a:extLst>
            </p:cNvPr>
            <p:cNvCxnSpPr/>
            <p:nvPr/>
          </p:nvCxnSpPr>
          <p:spPr bwMode="auto">
            <a:xfrm>
              <a:off x="2940698" y="2594892"/>
              <a:ext cx="192447" cy="0"/>
            </a:xfrm>
            <a:prstGeom prst="line">
              <a:avLst/>
            </a:prstGeom>
            <a:noFill/>
            <a:ln w="28575" cap="flat" cmpd="sng" algn="ctr">
              <a:solidFill>
                <a:schemeClr val="accent3"/>
              </a:solidFill>
              <a:prstDash val="solid"/>
              <a:round/>
              <a:headEnd type="none" w="med" len="med"/>
              <a:tailEnd type="none" w="med" len="med"/>
            </a:ln>
            <a:effectLst/>
          </p:spPr>
        </p:cxnSp>
      </p:grpSp>
      <p:cxnSp>
        <p:nvCxnSpPr>
          <p:cNvPr id="360" name="Straight Connector 359">
            <a:extLst>
              <a:ext uri="{FF2B5EF4-FFF2-40B4-BE49-F238E27FC236}">
                <a16:creationId xmlns:a16="http://schemas.microsoft.com/office/drawing/2014/main" id="{28AB884F-EA20-48ED-AAE5-DD03D07E8578}"/>
              </a:ext>
            </a:extLst>
          </p:cNvPr>
          <p:cNvCxnSpPr>
            <a:cxnSpLocks/>
          </p:cNvCxnSpPr>
          <p:nvPr/>
        </p:nvCxnSpPr>
        <p:spPr bwMode="auto">
          <a:xfrm>
            <a:off x="4161307" y="2640624"/>
            <a:ext cx="0" cy="117338"/>
          </a:xfrm>
          <a:prstGeom prst="line">
            <a:avLst/>
          </a:prstGeom>
          <a:noFill/>
          <a:ln w="38100" cap="flat" cmpd="sng" algn="ctr">
            <a:solidFill>
              <a:schemeClr val="accent1"/>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A3547532-BB59-4FA6-A2CD-B306AC9BBDB3}"/>
              </a:ext>
            </a:extLst>
          </p:cNvPr>
          <p:cNvCxnSpPr>
            <a:cxnSpLocks/>
          </p:cNvCxnSpPr>
          <p:nvPr/>
        </p:nvCxnSpPr>
        <p:spPr bwMode="auto">
          <a:xfrm>
            <a:off x="4361833" y="2987001"/>
            <a:ext cx="0" cy="117338"/>
          </a:xfrm>
          <a:prstGeom prst="line">
            <a:avLst/>
          </a:prstGeom>
          <a:noFill/>
          <a:ln w="38100" cap="flat" cmpd="sng" algn="ctr">
            <a:solidFill>
              <a:schemeClr val="accent1"/>
            </a:solidFill>
            <a:prstDash val="solid"/>
            <a:round/>
            <a:headEnd type="none" w="med" len="med"/>
            <a:tailEnd type="none" w="med" len="med"/>
          </a:ln>
          <a:effectLst/>
        </p:spPr>
      </p:cxnSp>
      <p:cxnSp>
        <p:nvCxnSpPr>
          <p:cNvPr id="362" name="Straight Connector 361">
            <a:extLst>
              <a:ext uri="{FF2B5EF4-FFF2-40B4-BE49-F238E27FC236}">
                <a16:creationId xmlns:a16="http://schemas.microsoft.com/office/drawing/2014/main" id="{8DDD4AD0-2092-4BEE-9391-92ECA439B003}"/>
              </a:ext>
            </a:extLst>
          </p:cNvPr>
          <p:cNvCxnSpPr>
            <a:cxnSpLocks/>
          </p:cNvCxnSpPr>
          <p:nvPr/>
        </p:nvCxnSpPr>
        <p:spPr bwMode="auto">
          <a:xfrm>
            <a:off x="6087165" y="412966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63" name="Straight Connector 362">
            <a:extLst>
              <a:ext uri="{FF2B5EF4-FFF2-40B4-BE49-F238E27FC236}">
                <a16:creationId xmlns:a16="http://schemas.microsoft.com/office/drawing/2014/main" id="{5D7B396E-7896-4AFB-BF00-000CFEEA21F4}"/>
              </a:ext>
            </a:extLst>
          </p:cNvPr>
          <p:cNvCxnSpPr>
            <a:cxnSpLocks/>
          </p:cNvCxnSpPr>
          <p:nvPr/>
        </p:nvCxnSpPr>
        <p:spPr bwMode="auto">
          <a:xfrm>
            <a:off x="6108090" y="4147625"/>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B7A14024-6168-4EC1-BC69-F357047EEB8C}"/>
              </a:ext>
            </a:extLst>
          </p:cNvPr>
          <p:cNvCxnSpPr>
            <a:cxnSpLocks/>
          </p:cNvCxnSpPr>
          <p:nvPr/>
        </p:nvCxnSpPr>
        <p:spPr bwMode="auto">
          <a:xfrm>
            <a:off x="6199828" y="4162276"/>
            <a:ext cx="0" cy="117338"/>
          </a:xfrm>
          <a:prstGeom prst="line">
            <a:avLst/>
          </a:prstGeom>
          <a:noFill/>
          <a:ln w="28575" cap="flat" cmpd="sng" algn="ctr">
            <a:solidFill>
              <a:schemeClr val="accent1"/>
            </a:solidFill>
            <a:prstDash val="solid"/>
            <a:round/>
            <a:headEnd type="none" w="med" len="med"/>
            <a:tailEnd type="none" w="med" len="med"/>
          </a:ln>
          <a:effectLst/>
        </p:spPr>
      </p:cxnSp>
      <p:cxnSp>
        <p:nvCxnSpPr>
          <p:cNvPr id="365" name="Straight Connector 364">
            <a:extLst>
              <a:ext uri="{FF2B5EF4-FFF2-40B4-BE49-F238E27FC236}">
                <a16:creationId xmlns:a16="http://schemas.microsoft.com/office/drawing/2014/main" id="{70FF10B4-E7A6-4D77-B8D4-29EFC4C22F43}"/>
              </a:ext>
            </a:extLst>
          </p:cNvPr>
          <p:cNvCxnSpPr>
            <a:cxnSpLocks/>
          </p:cNvCxnSpPr>
          <p:nvPr/>
        </p:nvCxnSpPr>
        <p:spPr bwMode="auto">
          <a:xfrm>
            <a:off x="6275645" y="417540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66" name="Straight Connector 365">
            <a:extLst>
              <a:ext uri="{FF2B5EF4-FFF2-40B4-BE49-F238E27FC236}">
                <a16:creationId xmlns:a16="http://schemas.microsoft.com/office/drawing/2014/main" id="{66673C5E-AB31-4FB8-8822-166AC2167D5B}"/>
              </a:ext>
            </a:extLst>
          </p:cNvPr>
          <p:cNvCxnSpPr>
            <a:cxnSpLocks/>
          </p:cNvCxnSpPr>
          <p:nvPr/>
        </p:nvCxnSpPr>
        <p:spPr bwMode="auto">
          <a:xfrm>
            <a:off x="6339807" y="417686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0C6C604D-D12C-4170-8CE1-90E34820257F}"/>
              </a:ext>
            </a:extLst>
          </p:cNvPr>
          <p:cNvCxnSpPr>
            <a:cxnSpLocks/>
          </p:cNvCxnSpPr>
          <p:nvPr/>
        </p:nvCxnSpPr>
        <p:spPr bwMode="auto">
          <a:xfrm>
            <a:off x="6369289" y="4177698"/>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68" name="Straight Connector 367">
            <a:extLst>
              <a:ext uri="{FF2B5EF4-FFF2-40B4-BE49-F238E27FC236}">
                <a16:creationId xmlns:a16="http://schemas.microsoft.com/office/drawing/2014/main" id="{20BA28C8-9BDE-4FB2-A33D-84741F873B50}"/>
              </a:ext>
            </a:extLst>
          </p:cNvPr>
          <p:cNvCxnSpPr>
            <a:cxnSpLocks/>
          </p:cNvCxnSpPr>
          <p:nvPr/>
        </p:nvCxnSpPr>
        <p:spPr bwMode="auto">
          <a:xfrm>
            <a:off x="6659480" y="424825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69" name="Straight Connector 368">
            <a:extLst>
              <a:ext uri="{FF2B5EF4-FFF2-40B4-BE49-F238E27FC236}">
                <a16:creationId xmlns:a16="http://schemas.microsoft.com/office/drawing/2014/main" id="{42590286-79AE-4169-8806-01B9219DE2E6}"/>
              </a:ext>
            </a:extLst>
          </p:cNvPr>
          <p:cNvCxnSpPr>
            <a:cxnSpLocks/>
          </p:cNvCxnSpPr>
          <p:nvPr/>
        </p:nvCxnSpPr>
        <p:spPr bwMode="auto">
          <a:xfrm>
            <a:off x="6714505" y="425027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7EE7867C-3ABE-40C0-B5C7-6798C2A0EB4E}"/>
              </a:ext>
            </a:extLst>
          </p:cNvPr>
          <p:cNvCxnSpPr>
            <a:cxnSpLocks/>
          </p:cNvCxnSpPr>
          <p:nvPr/>
        </p:nvCxnSpPr>
        <p:spPr bwMode="auto">
          <a:xfrm>
            <a:off x="6743152" y="4250549"/>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1" name="Straight Connector 370">
            <a:extLst>
              <a:ext uri="{FF2B5EF4-FFF2-40B4-BE49-F238E27FC236}">
                <a16:creationId xmlns:a16="http://schemas.microsoft.com/office/drawing/2014/main" id="{CD9A23B7-0228-4755-86F6-53045015133F}"/>
              </a:ext>
            </a:extLst>
          </p:cNvPr>
          <p:cNvCxnSpPr>
            <a:cxnSpLocks/>
          </p:cNvCxnSpPr>
          <p:nvPr/>
        </p:nvCxnSpPr>
        <p:spPr bwMode="auto">
          <a:xfrm>
            <a:off x="6815341" y="425292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2" name="Straight Connector 371">
            <a:extLst>
              <a:ext uri="{FF2B5EF4-FFF2-40B4-BE49-F238E27FC236}">
                <a16:creationId xmlns:a16="http://schemas.microsoft.com/office/drawing/2014/main" id="{4CF10BD2-EAB8-4802-B2AF-1025E212101B}"/>
              </a:ext>
            </a:extLst>
          </p:cNvPr>
          <p:cNvCxnSpPr>
            <a:cxnSpLocks/>
          </p:cNvCxnSpPr>
          <p:nvPr/>
        </p:nvCxnSpPr>
        <p:spPr bwMode="auto">
          <a:xfrm>
            <a:off x="6841696" y="425292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F1645A8F-5E93-4C2F-9656-5CAFB9F01502}"/>
              </a:ext>
            </a:extLst>
          </p:cNvPr>
          <p:cNvCxnSpPr>
            <a:cxnSpLocks/>
          </p:cNvCxnSpPr>
          <p:nvPr/>
        </p:nvCxnSpPr>
        <p:spPr bwMode="auto">
          <a:xfrm>
            <a:off x="6862568" y="425292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4" name="Straight Connector 373">
            <a:extLst>
              <a:ext uri="{FF2B5EF4-FFF2-40B4-BE49-F238E27FC236}">
                <a16:creationId xmlns:a16="http://schemas.microsoft.com/office/drawing/2014/main" id="{4916EF8E-7169-449A-9237-8E0885058DE9}"/>
              </a:ext>
            </a:extLst>
          </p:cNvPr>
          <p:cNvCxnSpPr>
            <a:cxnSpLocks/>
          </p:cNvCxnSpPr>
          <p:nvPr/>
        </p:nvCxnSpPr>
        <p:spPr bwMode="auto">
          <a:xfrm>
            <a:off x="6907127" y="4290587"/>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5" name="Straight Connector 374">
            <a:extLst>
              <a:ext uri="{FF2B5EF4-FFF2-40B4-BE49-F238E27FC236}">
                <a16:creationId xmlns:a16="http://schemas.microsoft.com/office/drawing/2014/main" id="{2DC9F5F8-2595-406E-A4EE-1676ECFCCD5D}"/>
              </a:ext>
            </a:extLst>
          </p:cNvPr>
          <p:cNvCxnSpPr>
            <a:cxnSpLocks/>
          </p:cNvCxnSpPr>
          <p:nvPr/>
        </p:nvCxnSpPr>
        <p:spPr bwMode="auto">
          <a:xfrm>
            <a:off x="7292020" y="4329866"/>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D330043F-4B69-497E-B3F1-3BC71F390F4D}"/>
              </a:ext>
            </a:extLst>
          </p:cNvPr>
          <p:cNvCxnSpPr>
            <a:cxnSpLocks/>
          </p:cNvCxnSpPr>
          <p:nvPr/>
        </p:nvCxnSpPr>
        <p:spPr bwMode="auto">
          <a:xfrm>
            <a:off x="7955476" y="4326233"/>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7" name="Straight Connector 376">
            <a:extLst>
              <a:ext uri="{FF2B5EF4-FFF2-40B4-BE49-F238E27FC236}">
                <a16:creationId xmlns:a16="http://schemas.microsoft.com/office/drawing/2014/main" id="{F2666BDA-5D5A-4278-BC44-0E9D094C84DB}"/>
              </a:ext>
            </a:extLst>
          </p:cNvPr>
          <p:cNvCxnSpPr>
            <a:cxnSpLocks/>
          </p:cNvCxnSpPr>
          <p:nvPr/>
        </p:nvCxnSpPr>
        <p:spPr bwMode="auto">
          <a:xfrm>
            <a:off x="8002457" y="4327574"/>
            <a:ext cx="0" cy="117338"/>
          </a:xfrm>
          <a:prstGeom prst="line">
            <a:avLst/>
          </a:prstGeom>
          <a:noFill/>
          <a:ln w="19050" cap="flat" cmpd="sng" algn="ctr">
            <a:solidFill>
              <a:schemeClr val="accent1"/>
            </a:solidFill>
            <a:prstDash val="solid"/>
            <a:round/>
            <a:headEnd type="none" w="med" len="med"/>
            <a:tailEnd type="none" w="med" len="med"/>
          </a:ln>
          <a:effectLst/>
        </p:spPr>
      </p:cxnSp>
      <p:cxnSp>
        <p:nvCxnSpPr>
          <p:cNvPr id="378" name="Straight Connector 377">
            <a:extLst>
              <a:ext uri="{FF2B5EF4-FFF2-40B4-BE49-F238E27FC236}">
                <a16:creationId xmlns:a16="http://schemas.microsoft.com/office/drawing/2014/main" id="{CB6E2613-AF8E-402C-BF1C-7FA8C05A8211}"/>
              </a:ext>
            </a:extLst>
          </p:cNvPr>
          <p:cNvCxnSpPr>
            <a:cxnSpLocks/>
          </p:cNvCxnSpPr>
          <p:nvPr/>
        </p:nvCxnSpPr>
        <p:spPr bwMode="auto">
          <a:xfrm>
            <a:off x="4335830" y="3873289"/>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022A797D-CC71-4BCF-AE8E-AF88A7F4C44D}"/>
              </a:ext>
            </a:extLst>
          </p:cNvPr>
          <p:cNvCxnSpPr>
            <a:cxnSpLocks/>
          </p:cNvCxnSpPr>
          <p:nvPr/>
        </p:nvCxnSpPr>
        <p:spPr bwMode="auto">
          <a:xfrm>
            <a:off x="4366353" y="3882664"/>
            <a:ext cx="0" cy="117338"/>
          </a:xfrm>
          <a:prstGeom prst="line">
            <a:avLst/>
          </a:prstGeom>
          <a:noFill/>
          <a:ln w="28575" cap="flat" cmpd="sng" algn="ctr">
            <a:solidFill>
              <a:schemeClr val="accent3"/>
            </a:solidFill>
            <a:prstDash val="solid"/>
            <a:round/>
            <a:headEnd type="none" w="med" len="med"/>
            <a:tailEnd type="none" w="med" len="med"/>
          </a:ln>
          <a:effectLst/>
        </p:spPr>
      </p:cxnSp>
      <p:cxnSp>
        <p:nvCxnSpPr>
          <p:cNvPr id="380" name="Straight Connector 379">
            <a:extLst>
              <a:ext uri="{FF2B5EF4-FFF2-40B4-BE49-F238E27FC236}">
                <a16:creationId xmlns:a16="http://schemas.microsoft.com/office/drawing/2014/main" id="{4FE5DB1D-E7A9-486E-8C4E-FE54D69BB8E4}"/>
              </a:ext>
            </a:extLst>
          </p:cNvPr>
          <p:cNvCxnSpPr>
            <a:cxnSpLocks/>
          </p:cNvCxnSpPr>
          <p:nvPr/>
        </p:nvCxnSpPr>
        <p:spPr bwMode="auto">
          <a:xfrm>
            <a:off x="4390677" y="3903458"/>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1" name="Straight Connector 380">
            <a:extLst>
              <a:ext uri="{FF2B5EF4-FFF2-40B4-BE49-F238E27FC236}">
                <a16:creationId xmlns:a16="http://schemas.microsoft.com/office/drawing/2014/main" id="{288655FA-2EAB-4D46-AD00-B44AD67657F1}"/>
              </a:ext>
            </a:extLst>
          </p:cNvPr>
          <p:cNvCxnSpPr>
            <a:cxnSpLocks/>
          </p:cNvCxnSpPr>
          <p:nvPr/>
        </p:nvCxnSpPr>
        <p:spPr bwMode="auto">
          <a:xfrm>
            <a:off x="4425409" y="3975162"/>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AEF2BB34-FD53-42FF-9D6B-51682C573E60}"/>
              </a:ext>
            </a:extLst>
          </p:cNvPr>
          <p:cNvCxnSpPr>
            <a:cxnSpLocks/>
          </p:cNvCxnSpPr>
          <p:nvPr/>
        </p:nvCxnSpPr>
        <p:spPr bwMode="auto">
          <a:xfrm>
            <a:off x="4452597" y="4023088"/>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3" name="Straight Connector 382">
            <a:extLst>
              <a:ext uri="{FF2B5EF4-FFF2-40B4-BE49-F238E27FC236}">
                <a16:creationId xmlns:a16="http://schemas.microsoft.com/office/drawing/2014/main" id="{4CF9AE7B-BC15-4433-B4B8-1212DA655E0A}"/>
              </a:ext>
            </a:extLst>
          </p:cNvPr>
          <p:cNvCxnSpPr>
            <a:cxnSpLocks/>
          </p:cNvCxnSpPr>
          <p:nvPr/>
        </p:nvCxnSpPr>
        <p:spPr bwMode="auto">
          <a:xfrm>
            <a:off x="4529610" y="4119708"/>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4" name="Straight Connector 383">
            <a:extLst>
              <a:ext uri="{FF2B5EF4-FFF2-40B4-BE49-F238E27FC236}">
                <a16:creationId xmlns:a16="http://schemas.microsoft.com/office/drawing/2014/main" id="{745506CE-228A-4A48-8FAB-70C3C43DF9E1}"/>
              </a:ext>
            </a:extLst>
          </p:cNvPr>
          <p:cNvCxnSpPr>
            <a:cxnSpLocks/>
          </p:cNvCxnSpPr>
          <p:nvPr/>
        </p:nvCxnSpPr>
        <p:spPr bwMode="auto">
          <a:xfrm>
            <a:off x="4547946" y="4140426"/>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864CDB9F-C934-4D71-BD7F-CB39768406C4}"/>
              </a:ext>
            </a:extLst>
          </p:cNvPr>
          <p:cNvCxnSpPr>
            <a:cxnSpLocks/>
          </p:cNvCxnSpPr>
          <p:nvPr/>
        </p:nvCxnSpPr>
        <p:spPr bwMode="auto">
          <a:xfrm>
            <a:off x="4558337" y="4153487"/>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6" name="Straight Connector 385">
            <a:extLst>
              <a:ext uri="{FF2B5EF4-FFF2-40B4-BE49-F238E27FC236}">
                <a16:creationId xmlns:a16="http://schemas.microsoft.com/office/drawing/2014/main" id="{47FBE979-0621-44F1-A390-2181EBA9592D}"/>
              </a:ext>
            </a:extLst>
          </p:cNvPr>
          <p:cNvCxnSpPr>
            <a:cxnSpLocks/>
          </p:cNvCxnSpPr>
          <p:nvPr/>
        </p:nvCxnSpPr>
        <p:spPr bwMode="auto">
          <a:xfrm>
            <a:off x="4621801" y="4198838"/>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7" name="Straight Connector 386">
            <a:extLst>
              <a:ext uri="{FF2B5EF4-FFF2-40B4-BE49-F238E27FC236}">
                <a16:creationId xmlns:a16="http://schemas.microsoft.com/office/drawing/2014/main" id="{95FACA76-E91F-4CAF-A84D-BD1BB7964846}"/>
              </a:ext>
            </a:extLst>
          </p:cNvPr>
          <p:cNvCxnSpPr>
            <a:cxnSpLocks/>
          </p:cNvCxnSpPr>
          <p:nvPr/>
        </p:nvCxnSpPr>
        <p:spPr bwMode="auto">
          <a:xfrm>
            <a:off x="4649752" y="4241186"/>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B6550FA5-7EC5-49B1-A259-61A683C82745}"/>
              </a:ext>
            </a:extLst>
          </p:cNvPr>
          <p:cNvCxnSpPr>
            <a:cxnSpLocks/>
          </p:cNvCxnSpPr>
          <p:nvPr/>
        </p:nvCxnSpPr>
        <p:spPr bwMode="auto">
          <a:xfrm>
            <a:off x="4671354" y="4241381"/>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89" name="Straight Connector 388">
            <a:extLst>
              <a:ext uri="{FF2B5EF4-FFF2-40B4-BE49-F238E27FC236}">
                <a16:creationId xmlns:a16="http://schemas.microsoft.com/office/drawing/2014/main" id="{41195AEE-D82F-472B-AF77-2C77AC1FA7AB}"/>
              </a:ext>
            </a:extLst>
          </p:cNvPr>
          <p:cNvCxnSpPr>
            <a:cxnSpLocks/>
          </p:cNvCxnSpPr>
          <p:nvPr/>
        </p:nvCxnSpPr>
        <p:spPr bwMode="auto">
          <a:xfrm>
            <a:off x="4707499" y="4255774"/>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90" name="Straight Connector 389">
            <a:extLst>
              <a:ext uri="{FF2B5EF4-FFF2-40B4-BE49-F238E27FC236}">
                <a16:creationId xmlns:a16="http://schemas.microsoft.com/office/drawing/2014/main" id="{994D6CCF-34C6-4AB5-8A36-8700B6A7283D}"/>
              </a:ext>
            </a:extLst>
          </p:cNvPr>
          <p:cNvCxnSpPr>
            <a:cxnSpLocks/>
          </p:cNvCxnSpPr>
          <p:nvPr/>
        </p:nvCxnSpPr>
        <p:spPr bwMode="auto">
          <a:xfrm>
            <a:off x="4740546" y="4290587"/>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65EEBB1A-3644-48F2-97B2-C5A9C9F0BEDF}"/>
              </a:ext>
            </a:extLst>
          </p:cNvPr>
          <p:cNvCxnSpPr>
            <a:cxnSpLocks/>
          </p:cNvCxnSpPr>
          <p:nvPr/>
        </p:nvCxnSpPr>
        <p:spPr bwMode="auto">
          <a:xfrm>
            <a:off x="4793565" y="4304634"/>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92" name="Straight Connector 391">
            <a:extLst>
              <a:ext uri="{FF2B5EF4-FFF2-40B4-BE49-F238E27FC236}">
                <a16:creationId xmlns:a16="http://schemas.microsoft.com/office/drawing/2014/main" id="{62D28E98-7741-4986-8800-39338BA7D25B}"/>
              </a:ext>
            </a:extLst>
          </p:cNvPr>
          <p:cNvCxnSpPr>
            <a:cxnSpLocks/>
          </p:cNvCxnSpPr>
          <p:nvPr/>
        </p:nvCxnSpPr>
        <p:spPr bwMode="auto">
          <a:xfrm>
            <a:off x="5187242" y="4448061"/>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93" name="Straight Connector 392">
            <a:extLst>
              <a:ext uri="{FF2B5EF4-FFF2-40B4-BE49-F238E27FC236}">
                <a16:creationId xmlns:a16="http://schemas.microsoft.com/office/drawing/2014/main" id="{8036CA7D-9DEE-4D64-B700-A06F9D7D829C}"/>
              </a:ext>
            </a:extLst>
          </p:cNvPr>
          <p:cNvCxnSpPr>
            <a:cxnSpLocks/>
          </p:cNvCxnSpPr>
          <p:nvPr/>
        </p:nvCxnSpPr>
        <p:spPr bwMode="auto">
          <a:xfrm>
            <a:off x="5565178" y="4512013"/>
            <a:ext cx="0" cy="117338"/>
          </a:xfrm>
          <a:prstGeom prst="line">
            <a:avLst/>
          </a:prstGeom>
          <a:noFill/>
          <a:ln w="19050" cap="flat" cmpd="sng" algn="ctr">
            <a:solidFill>
              <a:schemeClr val="accent3"/>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0742A525-55A5-4485-B60D-E838BEEBAB0F}"/>
              </a:ext>
            </a:extLst>
          </p:cNvPr>
          <p:cNvCxnSpPr>
            <a:cxnSpLocks/>
          </p:cNvCxnSpPr>
          <p:nvPr/>
        </p:nvCxnSpPr>
        <p:spPr bwMode="auto">
          <a:xfrm>
            <a:off x="6199828" y="4560333"/>
            <a:ext cx="0" cy="117338"/>
          </a:xfrm>
          <a:prstGeom prst="line">
            <a:avLst/>
          </a:prstGeom>
          <a:noFill/>
          <a:ln w="1905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334057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Isosceles Triangle 21">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a:extLst>
              <a:ext uri="{FF2B5EF4-FFF2-40B4-BE49-F238E27FC236}">
                <a16:creationId xmlns:a16="http://schemas.microsoft.com/office/drawing/2014/main" id="{ED6AFA86-F124-534E-A298-B9A6CFEDD71D}"/>
              </a:ext>
            </a:extLst>
          </p:cNvPr>
          <p:cNvPicPr>
            <a:picLocks noChangeAspect="1"/>
          </p:cNvPicPr>
          <p:nvPr/>
        </p:nvPicPr>
        <p:blipFill>
          <a:blip r:embed="rId2"/>
          <a:stretch>
            <a:fillRect/>
          </a:stretch>
        </p:blipFill>
        <p:spPr>
          <a:xfrm>
            <a:off x="840277" y="643467"/>
            <a:ext cx="10511446" cy="5571065"/>
          </a:xfrm>
          <a:prstGeom prst="rect">
            <a:avLst/>
          </a:prstGeom>
          <a:ln>
            <a:noFill/>
          </a:ln>
        </p:spPr>
      </p:pic>
      <p:sp>
        <p:nvSpPr>
          <p:cNvPr id="24" name="Isosceles Triangle 23">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4542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6312604-E36A-D147-A650-D69DCE305F0F}"/>
              </a:ext>
            </a:extLst>
          </p:cNvPr>
          <p:cNvPicPr>
            <a:picLocks noChangeAspect="1"/>
          </p:cNvPicPr>
          <p:nvPr/>
        </p:nvPicPr>
        <p:blipFill>
          <a:blip r:embed="rId2"/>
          <a:stretch>
            <a:fillRect/>
          </a:stretch>
        </p:blipFill>
        <p:spPr>
          <a:xfrm>
            <a:off x="476749" y="10510"/>
            <a:ext cx="11238503" cy="6858000"/>
          </a:xfrm>
          <a:prstGeom prst="rect">
            <a:avLst/>
          </a:prstGeom>
        </p:spPr>
      </p:pic>
      <p:sp>
        <p:nvSpPr>
          <p:cNvPr id="5" name="Ellipse 4">
            <a:extLst>
              <a:ext uri="{FF2B5EF4-FFF2-40B4-BE49-F238E27FC236}">
                <a16:creationId xmlns:a16="http://schemas.microsoft.com/office/drawing/2014/main" id="{B62D59B1-135E-DB4F-AD99-31829B5A8CF2}"/>
              </a:ext>
            </a:extLst>
          </p:cNvPr>
          <p:cNvSpPr/>
          <p:nvPr/>
        </p:nvSpPr>
        <p:spPr>
          <a:xfrm>
            <a:off x="6803471" y="1155583"/>
            <a:ext cx="5293453" cy="454683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homme, personne, portant, complet&#10;&#10;Description générée automatiquement">
            <a:extLst>
              <a:ext uri="{FF2B5EF4-FFF2-40B4-BE49-F238E27FC236}">
                <a16:creationId xmlns:a16="http://schemas.microsoft.com/office/drawing/2014/main" id="{6B67D6B1-64FF-1342-A6F6-275A8B269577}"/>
              </a:ext>
            </a:extLst>
          </p:cNvPr>
          <p:cNvPicPr>
            <a:picLocks noChangeAspect="1"/>
          </p:cNvPicPr>
          <p:nvPr/>
        </p:nvPicPr>
        <p:blipFill>
          <a:blip r:embed="rId3"/>
          <a:stretch>
            <a:fillRect/>
          </a:stretch>
        </p:blipFill>
        <p:spPr>
          <a:xfrm>
            <a:off x="9450197" y="922789"/>
            <a:ext cx="2603383" cy="2002933"/>
          </a:xfrm>
          <a:prstGeom prst="rect">
            <a:avLst/>
          </a:prstGeom>
        </p:spPr>
      </p:pic>
      <p:sp>
        <p:nvSpPr>
          <p:cNvPr id="8" name="ZoneTexte 7">
            <a:extLst>
              <a:ext uri="{FF2B5EF4-FFF2-40B4-BE49-F238E27FC236}">
                <a16:creationId xmlns:a16="http://schemas.microsoft.com/office/drawing/2014/main" id="{239CF9AA-FB83-A24C-9AC8-CAD08A9C5B2D}"/>
              </a:ext>
            </a:extLst>
          </p:cNvPr>
          <p:cNvSpPr txBox="1"/>
          <p:nvPr/>
        </p:nvSpPr>
        <p:spPr>
          <a:xfrm>
            <a:off x="8514826" y="3045204"/>
            <a:ext cx="3200425" cy="461665"/>
          </a:xfrm>
          <a:prstGeom prst="rect">
            <a:avLst/>
          </a:prstGeom>
          <a:noFill/>
        </p:spPr>
        <p:txBody>
          <a:bodyPr wrap="square" rtlCol="0">
            <a:spAutoFit/>
          </a:bodyPr>
          <a:lstStyle/>
          <a:p>
            <a:r>
              <a:rPr lang="fr-FR" sz="2400" b="1" dirty="0">
                <a:solidFill>
                  <a:srgbClr val="00B050"/>
                </a:solidFill>
              </a:rPr>
              <a:t>YES WE CRY</a:t>
            </a:r>
          </a:p>
        </p:txBody>
      </p:sp>
      <p:sp>
        <p:nvSpPr>
          <p:cNvPr id="6" name="ZoneTexte 5">
            <a:extLst>
              <a:ext uri="{FF2B5EF4-FFF2-40B4-BE49-F238E27FC236}">
                <a16:creationId xmlns:a16="http://schemas.microsoft.com/office/drawing/2014/main" id="{485EBF5D-AB71-D2C7-DF29-13012CDF61BF}"/>
              </a:ext>
            </a:extLst>
          </p:cNvPr>
          <p:cNvSpPr txBox="1"/>
          <p:nvPr/>
        </p:nvSpPr>
        <p:spPr>
          <a:xfrm>
            <a:off x="4939861" y="5002923"/>
            <a:ext cx="2732689" cy="923330"/>
          </a:xfrm>
          <a:prstGeom prst="rect">
            <a:avLst/>
          </a:prstGeom>
          <a:noFill/>
        </p:spPr>
        <p:txBody>
          <a:bodyPr wrap="square" rtlCol="0">
            <a:spAutoFit/>
          </a:bodyPr>
          <a:lstStyle/>
          <a:p>
            <a:r>
              <a:rPr lang="fr-FR" dirty="0" err="1"/>
              <a:t>IsaPomDex</a:t>
            </a:r>
            <a:endParaRPr lang="fr-FR" dirty="0"/>
          </a:p>
          <a:p>
            <a:r>
              <a:rPr lang="fr-FR" dirty="0"/>
              <a:t>KCD</a:t>
            </a:r>
          </a:p>
          <a:p>
            <a:r>
              <a:rPr lang="fr-FR" dirty="0" err="1"/>
              <a:t>Belantamab</a:t>
            </a:r>
            <a:r>
              <a:rPr lang="fr-FR" dirty="0"/>
              <a:t> </a:t>
            </a:r>
            <a:r>
              <a:rPr lang="fr-FR" dirty="0" err="1"/>
              <a:t>mafodotine</a:t>
            </a:r>
            <a:endParaRPr lang="fr-FR" dirty="0"/>
          </a:p>
        </p:txBody>
      </p:sp>
    </p:spTree>
    <p:extLst>
      <p:ext uri="{BB962C8B-B14F-4D97-AF65-F5344CB8AC3E}">
        <p14:creationId xmlns:p14="http://schemas.microsoft.com/office/powerpoint/2010/main" val="32085747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02CF6C-5145-6746-B299-DF5A57D0DF1C}"/>
              </a:ext>
            </a:extLst>
          </p:cNvPr>
          <p:cNvSpPr>
            <a:spLocks noGrp="1"/>
          </p:cNvSpPr>
          <p:nvPr>
            <p:ph type="title"/>
          </p:nvPr>
        </p:nvSpPr>
        <p:spPr>
          <a:xfrm>
            <a:off x="558140" y="190005"/>
            <a:ext cx="11329060" cy="914400"/>
          </a:xfrm>
        </p:spPr>
        <p:txBody>
          <a:bodyPr>
            <a:normAutofit/>
          </a:bodyPr>
          <a:lstStyle/>
          <a:p>
            <a:r>
              <a:rPr lang="fr-FR" dirty="0"/>
              <a:t>Patients penta-réfractaires</a:t>
            </a:r>
          </a:p>
        </p:txBody>
      </p:sp>
      <p:sp>
        <p:nvSpPr>
          <p:cNvPr id="3" name="Espace réservé du contenu 2">
            <a:extLst>
              <a:ext uri="{FF2B5EF4-FFF2-40B4-BE49-F238E27FC236}">
                <a16:creationId xmlns:a16="http://schemas.microsoft.com/office/drawing/2014/main" id="{22DA6860-F3D4-9A4D-8D42-C072868A0FE5}"/>
              </a:ext>
            </a:extLst>
          </p:cNvPr>
          <p:cNvSpPr>
            <a:spLocks noGrp="1"/>
          </p:cNvSpPr>
          <p:nvPr>
            <p:ph idx="1"/>
          </p:nvPr>
        </p:nvSpPr>
        <p:spPr>
          <a:xfrm>
            <a:off x="451262" y="1104405"/>
            <a:ext cx="10902538" cy="5343896"/>
          </a:xfrm>
        </p:spPr>
        <p:txBody>
          <a:bodyPr>
            <a:normAutofit fontScale="92500" lnSpcReduction="10000"/>
          </a:bodyPr>
          <a:lstStyle/>
          <a:p>
            <a:r>
              <a:rPr lang="fr-FR" dirty="0" err="1"/>
              <a:t>Selinexor</a:t>
            </a:r>
            <a:endParaRPr lang="fr-FR" dirty="0"/>
          </a:p>
          <a:p>
            <a:r>
              <a:rPr lang="fr-FR" dirty="0" err="1">
                <a:solidFill>
                  <a:srgbClr val="FF0000"/>
                </a:solidFill>
              </a:rPr>
              <a:t>Belantamab-mafodotine</a:t>
            </a:r>
            <a:endParaRPr lang="fr-FR" dirty="0">
              <a:solidFill>
                <a:srgbClr val="FF0000"/>
              </a:solidFill>
            </a:endParaRPr>
          </a:p>
          <a:p>
            <a:r>
              <a:rPr lang="fr-FR" dirty="0">
                <a:solidFill>
                  <a:srgbClr val="FF0000"/>
                </a:solidFill>
              </a:rPr>
              <a:t>BITES et AC bispécifiques</a:t>
            </a:r>
          </a:p>
          <a:p>
            <a:r>
              <a:rPr lang="fr-FR" dirty="0">
                <a:solidFill>
                  <a:srgbClr val="FF0000"/>
                </a:solidFill>
              </a:rPr>
              <a:t>Car </a:t>
            </a:r>
            <a:r>
              <a:rPr lang="fr-FR" dirty="0" err="1">
                <a:solidFill>
                  <a:srgbClr val="FF0000"/>
                </a:solidFill>
              </a:rPr>
              <a:t>T</a:t>
            </a:r>
            <a:r>
              <a:rPr lang="fr-FR" dirty="0">
                <a:solidFill>
                  <a:srgbClr val="FF0000"/>
                </a:solidFill>
              </a:rPr>
              <a:t> </a:t>
            </a:r>
            <a:r>
              <a:rPr lang="fr-FR" dirty="0" err="1">
                <a:solidFill>
                  <a:srgbClr val="FF0000"/>
                </a:solidFill>
              </a:rPr>
              <a:t>cells</a:t>
            </a:r>
            <a:endParaRPr lang="fr-FR" dirty="0">
              <a:solidFill>
                <a:srgbClr val="FF0000"/>
              </a:solidFill>
            </a:endParaRPr>
          </a:p>
          <a:p>
            <a:r>
              <a:rPr lang="fr-FR" dirty="0" err="1"/>
              <a:t>Melflufen</a:t>
            </a:r>
            <a:endParaRPr lang="fr-FR" dirty="0"/>
          </a:p>
          <a:p>
            <a:r>
              <a:rPr lang="fr-FR" dirty="0" err="1"/>
              <a:t>Iberdomide</a:t>
            </a:r>
            <a:endParaRPr lang="fr-FR" dirty="0"/>
          </a:p>
          <a:p>
            <a:endParaRPr lang="fr-FR" dirty="0"/>
          </a:p>
          <a:p>
            <a:r>
              <a:rPr lang="fr-FR" dirty="0" err="1"/>
              <a:t>Venetoclax</a:t>
            </a:r>
            <a:endParaRPr lang="fr-FR" dirty="0"/>
          </a:p>
          <a:p>
            <a:r>
              <a:rPr lang="fr-FR" dirty="0" err="1"/>
              <a:t>Bendamustine</a:t>
            </a:r>
            <a:endParaRPr lang="fr-FR" dirty="0"/>
          </a:p>
          <a:p>
            <a:r>
              <a:rPr lang="fr-FR" dirty="0" err="1"/>
              <a:t>Panabinostat</a:t>
            </a:r>
            <a:endParaRPr lang="fr-FR" dirty="0"/>
          </a:p>
          <a:p>
            <a:r>
              <a:rPr lang="fr-FR" dirty="0"/>
              <a:t>VDT PACE</a:t>
            </a:r>
          </a:p>
          <a:p>
            <a:r>
              <a:rPr lang="fr-FR" dirty="0" err="1"/>
              <a:t>Alkeran</a:t>
            </a:r>
            <a:r>
              <a:rPr lang="fr-FR" dirty="0"/>
              <a:t> / </a:t>
            </a:r>
            <a:r>
              <a:rPr lang="fr-FR" dirty="0" err="1"/>
              <a:t>cyclophosphamide</a:t>
            </a:r>
            <a:endParaRPr lang="fr-FR" dirty="0"/>
          </a:p>
        </p:txBody>
      </p:sp>
      <p:pic>
        <p:nvPicPr>
          <p:cNvPr id="5" name="Image 4">
            <a:extLst>
              <a:ext uri="{FF2B5EF4-FFF2-40B4-BE49-F238E27FC236}">
                <a16:creationId xmlns:a16="http://schemas.microsoft.com/office/drawing/2014/main" id="{575AAD3F-98F1-3F4D-916D-8FE3544F5FDA}"/>
              </a:ext>
            </a:extLst>
          </p:cNvPr>
          <p:cNvPicPr>
            <a:picLocks noChangeAspect="1"/>
          </p:cNvPicPr>
          <p:nvPr/>
        </p:nvPicPr>
        <p:blipFill>
          <a:blip r:embed="rId2"/>
          <a:stretch>
            <a:fillRect/>
          </a:stretch>
        </p:blipFill>
        <p:spPr>
          <a:xfrm>
            <a:off x="4764946" y="1623636"/>
            <a:ext cx="7122253" cy="4700964"/>
          </a:xfrm>
          <a:prstGeom prst="rect">
            <a:avLst/>
          </a:prstGeom>
        </p:spPr>
      </p:pic>
      <p:sp>
        <p:nvSpPr>
          <p:cNvPr id="6" name="ZoneTexte 5">
            <a:extLst>
              <a:ext uri="{FF2B5EF4-FFF2-40B4-BE49-F238E27FC236}">
                <a16:creationId xmlns:a16="http://schemas.microsoft.com/office/drawing/2014/main" id="{A71060CD-D8ED-9848-A59C-B80516DB567A}"/>
              </a:ext>
            </a:extLst>
          </p:cNvPr>
          <p:cNvSpPr txBox="1"/>
          <p:nvPr/>
        </p:nvSpPr>
        <p:spPr>
          <a:xfrm>
            <a:off x="4521200" y="6448301"/>
            <a:ext cx="7670800" cy="369332"/>
          </a:xfrm>
          <a:prstGeom prst="rect">
            <a:avLst/>
          </a:prstGeom>
          <a:noFill/>
        </p:spPr>
        <p:txBody>
          <a:bodyPr wrap="square" rtlCol="0">
            <a:spAutoFit/>
          </a:bodyPr>
          <a:lstStyle/>
          <a:p>
            <a:r>
              <a:rPr lang="fr-FR" dirty="0" err="1"/>
              <a:t>Ramasamy</a:t>
            </a:r>
            <a:r>
              <a:rPr lang="fr-FR" dirty="0"/>
              <a:t> et al. Blood </a:t>
            </a:r>
            <a:r>
              <a:rPr lang="fr-FR" dirty="0" err="1"/>
              <a:t>Reviews</a:t>
            </a:r>
            <a:r>
              <a:rPr lang="fr-FR" dirty="0"/>
              <a:t> 2021</a:t>
            </a:r>
          </a:p>
        </p:txBody>
      </p:sp>
      <p:sp>
        <p:nvSpPr>
          <p:cNvPr id="7" name="ZoneTexte 6">
            <a:extLst>
              <a:ext uri="{FF2B5EF4-FFF2-40B4-BE49-F238E27FC236}">
                <a16:creationId xmlns:a16="http://schemas.microsoft.com/office/drawing/2014/main" id="{7FBE7A34-0758-1D4F-94E8-6BA15CE8EAEB}"/>
              </a:ext>
            </a:extLst>
          </p:cNvPr>
          <p:cNvSpPr txBox="1"/>
          <p:nvPr/>
        </p:nvSpPr>
        <p:spPr>
          <a:xfrm>
            <a:off x="7353300" y="1043440"/>
            <a:ext cx="4533900" cy="369332"/>
          </a:xfrm>
          <a:prstGeom prst="rect">
            <a:avLst/>
          </a:prstGeom>
          <a:noFill/>
        </p:spPr>
        <p:txBody>
          <a:bodyPr wrap="square" rtlCol="0">
            <a:spAutoFit/>
          </a:bodyPr>
          <a:lstStyle/>
          <a:p>
            <a:r>
              <a:rPr lang="fr-FR" b="1" dirty="0">
                <a:solidFill>
                  <a:srgbClr val="FF0000"/>
                </a:solidFill>
              </a:rPr>
              <a:t>NEW NEW AGENTS</a:t>
            </a:r>
          </a:p>
        </p:txBody>
      </p:sp>
    </p:spTree>
    <p:extLst>
      <p:ext uri="{BB962C8B-B14F-4D97-AF65-F5344CB8AC3E}">
        <p14:creationId xmlns:p14="http://schemas.microsoft.com/office/powerpoint/2010/main" val="34772474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 1">
            <a:extLst>
              <a:ext uri="{FF2B5EF4-FFF2-40B4-BE49-F238E27FC236}">
                <a16:creationId xmlns:a16="http://schemas.microsoft.com/office/drawing/2014/main" id="{FDC14E97-AA6D-5F4A-919B-78F4B827D59D}"/>
              </a:ext>
            </a:extLst>
          </p:cNvPr>
          <p:cNvPicPr>
            <a:picLocks noChangeAspect="1"/>
          </p:cNvPicPr>
          <p:nvPr/>
        </p:nvPicPr>
        <p:blipFill>
          <a:blip r:embed="rId2"/>
          <a:stretch>
            <a:fillRect/>
          </a:stretch>
        </p:blipFill>
        <p:spPr>
          <a:xfrm>
            <a:off x="2349826" y="914400"/>
            <a:ext cx="7416147" cy="4968819"/>
          </a:xfrm>
          <a:prstGeom prst="rect">
            <a:avLst/>
          </a:prstGeom>
        </p:spPr>
      </p:pic>
    </p:spTree>
    <p:extLst>
      <p:ext uri="{BB962C8B-B14F-4D97-AF65-F5344CB8AC3E}">
        <p14:creationId xmlns:p14="http://schemas.microsoft.com/office/powerpoint/2010/main" val="2836742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8C072D-81A3-4C20-A1AA-1FBF56EE9825}"/>
              </a:ext>
            </a:extLst>
          </p:cNvPr>
          <p:cNvSpPr>
            <a:spLocks noGrp="1"/>
          </p:cNvSpPr>
          <p:nvPr>
            <p:ph type="title"/>
          </p:nvPr>
        </p:nvSpPr>
        <p:spPr/>
        <p:txBody>
          <a:bodyPr/>
          <a:lstStyle/>
          <a:p>
            <a:r>
              <a:rPr lang="en-US" altLang="en-US" sz="3600">
                <a:ea typeface="Avenir Book" charset="0"/>
                <a:cs typeface="Avenir Book" charset="0"/>
              </a:rPr>
              <a:t>Immunotherapeutic Approaches in MM</a:t>
            </a:r>
            <a:endParaRPr lang="en-GB" dirty="0"/>
          </a:p>
        </p:txBody>
      </p:sp>
      <p:pic>
        <p:nvPicPr>
          <p:cNvPr id="3" name="Picture 2">
            <a:extLst>
              <a:ext uri="{FF2B5EF4-FFF2-40B4-BE49-F238E27FC236}">
                <a16:creationId xmlns:a16="http://schemas.microsoft.com/office/drawing/2014/main" id="{3CF24558-55DC-4F70-9AC1-1E800A0DDC9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7449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B19896A-F310-2AE8-C3AB-EE4CC2A1BCB7}"/>
              </a:ext>
            </a:extLst>
          </p:cNvPr>
          <p:cNvSpPr>
            <a:spLocks noGrp="1"/>
          </p:cNvSpPr>
          <p:nvPr>
            <p:ph type="title"/>
          </p:nvPr>
        </p:nvSpPr>
        <p:spPr>
          <a:xfrm>
            <a:off x="466722" y="586855"/>
            <a:ext cx="3201366" cy="3387497"/>
          </a:xfrm>
        </p:spPr>
        <p:txBody>
          <a:bodyPr anchor="b">
            <a:normAutofit/>
          </a:bodyPr>
          <a:lstStyle/>
          <a:p>
            <a:pPr algn="r"/>
            <a:r>
              <a:rPr lang="fr-FR" sz="3400">
                <a:solidFill>
                  <a:srgbClr val="FFFFFF"/>
                </a:solidFill>
              </a:rPr>
              <a:t>Immunothérapie</a:t>
            </a:r>
          </a:p>
        </p:txBody>
      </p:sp>
      <p:sp>
        <p:nvSpPr>
          <p:cNvPr id="3" name="Espace réservé du contenu 2">
            <a:extLst>
              <a:ext uri="{FF2B5EF4-FFF2-40B4-BE49-F238E27FC236}">
                <a16:creationId xmlns:a16="http://schemas.microsoft.com/office/drawing/2014/main" id="{BDA16F03-8583-4093-4E56-20FDC4AE4AE2}"/>
              </a:ext>
            </a:extLst>
          </p:cNvPr>
          <p:cNvSpPr>
            <a:spLocks noGrp="1"/>
          </p:cNvSpPr>
          <p:nvPr>
            <p:ph idx="1"/>
          </p:nvPr>
        </p:nvSpPr>
        <p:spPr>
          <a:xfrm>
            <a:off x="4810259" y="649480"/>
            <a:ext cx="6555347" cy="5546047"/>
          </a:xfrm>
        </p:spPr>
        <p:txBody>
          <a:bodyPr anchor="ctr">
            <a:normAutofit/>
          </a:bodyPr>
          <a:lstStyle/>
          <a:p>
            <a:r>
              <a:rPr lang="fr-BE" sz="2000" b="0" i="0" u="none" strike="noStrike">
                <a:effectLst/>
                <a:latin typeface="Open Sans" panose="020B0606030504020204" pitchFamily="34" charset="0"/>
              </a:rPr>
              <a:t>Les </a:t>
            </a:r>
            <a:r>
              <a:rPr lang="fr-BE" sz="2000" i="0" u="none" strike="noStrike">
                <a:effectLst/>
                <a:latin typeface="Open Sans" panose="020B0606030504020204" pitchFamily="34" charset="0"/>
              </a:rPr>
              <a:t>cytokines</a:t>
            </a:r>
            <a:r>
              <a:rPr lang="fr-BE" sz="2000" b="1" i="0" u="none" strike="noStrike">
                <a:effectLst/>
                <a:latin typeface="Open Sans" panose="020B0606030504020204" pitchFamily="34" charset="0"/>
              </a:rPr>
              <a:t> </a:t>
            </a:r>
            <a:r>
              <a:rPr lang="fr-BE" sz="2000" i="0" u="none" strike="noStrike">
                <a:effectLst/>
                <a:latin typeface="Open Sans" panose="020B0606030504020204" pitchFamily="34" charset="0"/>
              </a:rPr>
              <a:t>(IFN, IL2, …).</a:t>
            </a:r>
            <a:endParaRPr lang="fr-BE" sz="2000" b="1" i="0" u="none" strike="noStrike">
              <a:effectLst/>
              <a:latin typeface="Open Sans" panose="020B0606030504020204" pitchFamily="34" charset="0"/>
            </a:endParaRPr>
          </a:p>
          <a:p>
            <a:r>
              <a:rPr lang="fr-BE" sz="2000" b="0" i="0" u="none" strike="noStrike">
                <a:effectLst/>
                <a:latin typeface="Open Sans" panose="020B0606030504020204" pitchFamily="34" charset="0"/>
              </a:rPr>
              <a:t>Les </a:t>
            </a:r>
            <a:r>
              <a:rPr lang="fr-BE" sz="2000" b="1" i="0" u="none" strike="noStrike">
                <a:effectLst/>
                <a:latin typeface="Open Sans" panose="020B0606030504020204" pitchFamily="34" charset="0"/>
              </a:rPr>
              <a:t>anticorps monoclonaux</a:t>
            </a:r>
          </a:p>
          <a:p>
            <a:r>
              <a:rPr lang="fr-BE" sz="2000" b="0" i="0" u="none" strike="noStrike">
                <a:effectLst/>
                <a:latin typeface="Open Sans" panose="020B0606030504020204" pitchFamily="34" charset="0"/>
              </a:rPr>
              <a:t>Les inhibiteurs de checkpoint immunitaire</a:t>
            </a:r>
          </a:p>
          <a:p>
            <a:r>
              <a:rPr lang="fr-BE" sz="2000" b="0" i="0" u="none" strike="noStrike">
                <a:effectLst/>
                <a:latin typeface="Open Sans" panose="020B0606030504020204" pitchFamily="34" charset="0"/>
              </a:rPr>
              <a:t>Les vaccins anticancéreux thérapeutiques</a:t>
            </a:r>
          </a:p>
          <a:p>
            <a:r>
              <a:rPr lang="fr-BE" sz="2000">
                <a:latin typeface="Open Sans" panose="020B0606030504020204" pitchFamily="34" charset="0"/>
              </a:rPr>
              <a:t>Les BITES</a:t>
            </a:r>
            <a:endParaRPr lang="fr-BE" sz="2000" b="0" i="0" u="none" strike="noStrike">
              <a:effectLst/>
              <a:latin typeface="Open Sans" panose="020B0606030504020204" pitchFamily="34" charset="0"/>
            </a:endParaRPr>
          </a:p>
          <a:p>
            <a:r>
              <a:rPr lang="fr-BE" sz="2000" b="0" i="0" u="none" strike="noStrike">
                <a:effectLst/>
                <a:latin typeface="Open Sans" panose="020B0606030504020204" pitchFamily="34" charset="0"/>
              </a:rPr>
              <a:t>La thérapie cellulaire CAR-T</a:t>
            </a:r>
          </a:p>
          <a:p>
            <a:r>
              <a:rPr lang="fr-BE" sz="2000" b="0" i="0" u="none" strike="noStrike">
                <a:effectLst/>
                <a:latin typeface="Open Sans" panose="020B0606030504020204" pitchFamily="34" charset="0"/>
              </a:rPr>
              <a:t>D’autres immunothérapies (BCG, imiquimod).</a:t>
            </a:r>
          </a:p>
          <a:p>
            <a:pPr marL="0" indent="0">
              <a:buNone/>
            </a:pPr>
            <a:endParaRPr lang="fr-FR" sz="2000">
              <a:latin typeface="Open Sans" panose="020F0502020204030204" pitchFamily="34" charset="0"/>
            </a:endParaRPr>
          </a:p>
          <a:p>
            <a:pPr marL="0" indent="0">
              <a:buNone/>
            </a:pPr>
            <a:r>
              <a:rPr lang="fr-BE" sz="2000">
                <a:latin typeface="Open Sans" panose="020F0502020204030204" pitchFamily="34" charset="0"/>
              </a:rPr>
              <a:t>https://www.cancer.be/les-cancers/traitements/immunoth-rapie</a:t>
            </a:r>
          </a:p>
        </p:txBody>
      </p:sp>
    </p:spTree>
    <p:extLst>
      <p:ext uri="{BB962C8B-B14F-4D97-AF65-F5344CB8AC3E}">
        <p14:creationId xmlns:p14="http://schemas.microsoft.com/office/powerpoint/2010/main" val="398290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FECD2F-5E91-1A42-AB6C-7ADBD76138A5}"/>
              </a:ext>
            </a:extLst>
          </p:cNvPr>
          <p:cNvPicPr>
            <a:picLocks noChangeAspect="1"/>
          </p:cNvPicPr>
          <p:nvPr/>
        </p:nvPicPr>
        <p:blipFill>
          <a:blip r:embed="rId2"/>
          <a:stretch>
            <a:fillRect/>
          </a:stretch>
        </p:blipFill>
        <p:spPr>
          <a:xfrm>
            <a:off x="0" y="251252"/>
            <a:ext cx="12192000" cy="6355495"/>
          </a:xfrm>
          <a:prstGeom prst="rect">
            <a:avLst/>
          </a:prstGeom>
        </p:spPr>
      </p:pic>
      <p:sp>
        <p:nvSpPr>
          <p:cNvPr id="4" name="ZoneTexte 3">
            <a:extLst>
              <a:ext uri="{FF2B5EF4-FFF2-40B4-BE49-F238E27FC236}">
                <a16:creationId xmlns:a16="http://schemas.microsoft.com/office/drawing/2014/main" id="{B82C4213-B93C-DB44-A6E3-CE2779CBE10C}"/>
              </a:ext>
            </a:extLst>
          </p:cNvPr>
          <p:cNvSpPr txBox="1"/>
          <p:nvPr/>
        </p:nvSpPr>
        <p:spPr>
          <a:xfrm>
            <a:off x="7062952" y="6032938"/>
            <a:ext cx="4876800" cy="646331"/>
          </a:xfrm>
          <a:prstGeom prst="rect">
            <a:avLst/>
          </a:prstGeom>
          <a:noFill/>
        </p:spPr>
        <p:txBody>
          <a:bodyPr wrap="square" rtlCol="0">
            <a:spAutoFit/>
          </a:bodyPr>
          <a:lstStyle/>
          <a:p>
            <a:r>
              <a:rPr lang="fr-FR" dirty="0"/>
              <a:t>ADCC: </a:t>
            </a:r>
            <a:r>
              <a:rPr lang="fr-FR" dirty="0" err="1"/>
              <a:t>antibody</a:t>
            </a:r>
            <a:r>
              <a:rPr lang="fr-FR" dirty="0"/>
              <a:t> </a:t>
            </a:r>
            <a:r>
              <a:rPr lang="fr-FR" dirty="0" err="1"/>
              <a:t>dependant</a:t>
            </a:r>
            <a:r>
              <a:rPr lang="fr-FR" dirty="0"/>
              <a:t> cellular </a:t>
            </a:r>
            <a:r>
              <a:rPr lang="fr-FR" dirty="0" err="1"/>
              <a:t>cytotoxicity</a:t>
            </a:r>
            <a:endParaRPr lang="fr-FR" dirty="0"/>
          </a:p>
          <a:p>
            <a:r>
              <a:rPr lang="fr-FR" dirty="0"/>
              <a:t>ADCP: </a:t>
            </a:r>
            <a:r>
              <a:rPr lang="fr-FR" dirty="0" err="1"/>
              <a:t>antibody</a:t>
            </a:r>
            <a:r>
              <a:rPr lang="fr-FR" dirty="0"/>
              <a:t> </a:t>
            </a:r>
            <a:r>
              <a:rPr lang="fr-FR" dirty="0" err="1"/>
              <a:t>dependant</a:t>
            </a:r>
            <a:r>
              <a:rPr lang="fr-FR" dirty="0"/>
              <a:t> cellular </a:t>
            </a:r>
            <a:r>
              <a:rPr lang="fr-FR" dirty="0" err="1"/>
              <a:t>phagocytosis</a:t>
            </a:r>
            <a:endParaRPr lang="fr-FR" dirty="0"/>
          </a:p>
        </p:txBody>
      </p:sp>
    </p:spTree>
    <p:extLst>
      <p:ext uri="{BB962C8B-B14F-4D97-AF65-F5344CB8AC3E}">
        <p14:creationId xmlns:p14="http://schemas.microsoft.com/office/powerpoint/2010/main" val="502491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texte&#10;&#10;Description générée automatiquement">
            <a:extLst>
              <a:ext uri="{FF2B5EF4-FFF2-40B4-BE49-F238E27FC236}">
                <a16:creationId xmlns:a16="http://schemas.microsoft.com/office/drawing/2014/main" id="{B6BAC44B-F301-CB44-9B54-3DD937BAE243}"/>
              </a:ext>
            </a:extLst>
          </p:cNvPr>
          <p:cNvPicPr>
            <a:picLocks noChangeAspect="1"/>
          </p:cNvPicPr>
          <p:nvPr/>
        </p:nvPicPr>
        <p:blipFill>
          <a:blip r:embed="rId2"/>
          <a:stretch>
            <a:fillRect/>
          </a:stretch>
        </p:blipFill>
        <p:spPr>
          <a:xfrm>
            <a:off x="537663" y="215336"/>
            <a:ext cx="10905066" cy="5561584"/>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573B3AD5-2EE3-9647-A920-D373B41F6DC0}"/>
              </a:ext>
            </a:extLst>
          </p:cNvPr>
          <p:cNvSpPr txBox="1"/>
          <p:nvPr/>
        </p:nvSpPr>
        <p:spPr>
          <a:xfrm>
            <a:off x="152400" y="5873705"/>
            <a:ext cx="11887199" cy="923330"/>
          </a:xfrm>
          <a:prstGeom prst="rect">
            <a:avLst/>
          </a:prstGeom>
          <a:noFill/>
        </p:spPr>
        <p:txBody>
          <a:bodyPr wrap="square" rtlCol="0">
            <a:spAutoFit/>
          </a:bodyPr>
          <a:lstStyle/>
          <a:p>
            <a:r>
              <a:rPr lang="fr-FR" dirty="0"/>
              <a:t>1. </a:t>
            </a:r>
            <a:r>
              <a:rPr lang="fr-FR" dirty="0" err="1"/>
              <a:t>Dimopoulos</a:t>
            </a:r>
            <a:r>
              <a:rPr lang="fr-FR" dirty="0"/>
              <a:t> MA et al. </a:t>
            </a:r>
            <a:r>
              <a:rPr lang="fr-FR" dirty="0" err="1"/>
              <a:t>Hemasphere</a:t>
            </a:r>
            <a:r>
              <a:rPr lang="fr-FR" dirty="0"/>
              <a:t> 2021;5:2 (e528) 2. </a:t>
            </a:r>
            <a:r>
              <a:rPr lang="fr-FR" dirty="0" err="1"/>
              <a:t>Lonial</a:t>
            </a:r>
            <a:r>
              <a:rPr lang="fr-FR" dirty="0"/>
              <a:t> S et al. Lancet Oncol2020;21(2):207-221</a:t>
            </a:r>
          </a:p>
          <a:p>
            <a:r>
              <a:rPr lang="fr-FR" dirty="0"/>
              <a:t>3.Lonial S. et al. Cancer 2021 </a:t>
            </a:r>
          </a:p>
          <a:p>
            <a:r>
              <a:rPr lang="fr-FR" dirty="0"/>
              <a:t>4. </a:t>
            </a:r>
            <a:r>
              <a:rPr lang="fr-FR" dirty="0" err="1"/>
              <a:t>Lonial</a:t>
            </a:r>
            <a:r>
              <a:rPr lang="fr-FR" dirty="0"/>
              <a:t> S et al. Society of </a:t>
            </a:r>
            <a:r>
              <a:rPr lang="fr-FR" dirty="0" err="1"/>
              <a:t>Hematoloic</a:t>
            </a:r>
            <a:r>
              <a:rPr lang="fr-FR" dirty="0"/>
              <a:t> </a:t>
            </a:r>
            <a:r>
              <a:rPr lang="fr-FR" dirty="0" err="1"/>
              <a:t>Oncology</a:t>
            </a:r>
            <a:r>
              <a:rPr lang="fr-FR" dirty="0"/>
              <a:t> </a:t>
            </a:r>
            <a:r>
              <a:rPr lang="fr-FR" dirty="0" err="1"/>
              <a:t>Annual</a:t>
            </a:r>
            <a:r>
              <a:rPr lang="fr-FR" dirty="0"/>
              <a:t> Meeting </a:t>
            </a:r>
            <a:r>
              <a:rPr lang="fr-FR" dirty="0" err="1"/>
              <a:t>September</a:t>
            </a:r>
            <a:r>
              <a:rPr lang="fr-FR" dirty="0"/>
              <a:t> 9-12 2020, poster MM-219</a:t>
            </a:r>
          </a:p>
        </p:txBody>
      </p:sp>
      <p:sp>
        <p:nvSpPr>
          <p:cNvPr id="2" name="Ellipse 1">
            <a:extLst>
              <a:ext uri="{FF2B5EF4-FFF2-40B4-BE49-F238E27FC236}">
                <a16:creationId xmlns:a16="http://schemas.microsoft.com/office/drawing/2014/main" id="{CB888218-DFCB-C123-7A59-C3AB1C804DFC}"/>
              </a:ext>
            </a:extLst>
          </p:cNvPr>
          <p:cNvSpPr/>
          <p:nvPr/>
        </p:nvSpPr>
        <p:spPr>
          <a:xfrm>
            <a:off x="5917324" y="3016469"/>
            <a:ext cx="1303283" cy="1082565"/>
          </a:xfrm>
          <a:prstGeom prst="ellipse">
            <a:avLst/>
          </a:prstGeom>
          <a:noFill/>
          <a:ln w="889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62088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6971C050-7FB2-8747-A8B1-9DA082B943F3}"/>
              </a:ext>
            </a:extLst>
          </p:cNvPr>
          <p:cNvPicPr>
            <a:picLocks noGrp="1" noChangeAspect="1"/>
          </p:cNvPicPr>
          <p:nvPr>
            <p:ph sz="half" idx="1"/>
          </p:nvPr>
        </p:nvPicPr>
        <p:blipFill>
          <a:blip r:embed="rId2"/>
          <a:stretch>
            <a:fillRect/>
          </a:stretch>
        </p:blipFill>
        <p:spPr>
          <a:xfrm>
            <a:off x="428419" y="2850383"/>
            <a:ext cx="5181600" cy="2848084"/>
          </a:xfrm>
        </p:spPr>
      </p:pic>
      <p:pic>
        <p:nvPicPr>
          <p:cNvPr id="8" name="Espace réservé du contenu 7">
            <a:extLst>
              <a:ext uri="{FF2B5EF4-FFF2-40B4-BE49-F238E27FC236}">
                <a16:creationId xmlns:a16="http://schemas.microsoft.com/office/drawing/2014/main" id="{DA3AE85E-35AA-814A-9B00-752E22CFE249}"/>
              </a:ext>
            </a:extLst>
          </p:cNvPr>
          <p:cNvPicPr>
            <a:picLocks noGrp="1" noChangeAspect="1"/>
          </p:cNvPicPr>
          <p:nvPr>
            <p:ph sz="half" idx="2"/>
          </p:nvPr>
        </p:nvPicPr>
        <p:blipFill>
          <a:blip r:embed="rId3"/>
          <a:stretch>
            <a:fillRect/>
          </a:stretch>
        </p:blipFill>
        <p:spPr>
          <a:xfrm>
            <a:off x="6130719" y="2557354"/>
            <a:ext cx="5181600" cy="3141113"/>
          </a:xfrm>
        </p:spPr>
      </p:pic>
      <p:pic>
        <p:nvPicPr>
          <p:cNvPr id="10" name="Image 9" descr="Une image contenant texte&#10;&#10;Description générée automatiquement">
            <a:extLst>
              <a:ext uri="{FF2B5EF4-FFF2-40B4-BE49-F238E27FC236}">
                <a16:creationId xmlns:a16="http://schemas.microsoft.com/office/drawing/2014/main" id="{EDBBDD4F-53B9-CF4A-930D-6864F5DA09E2}"/>
              </a:ext>
            </a:extLst>
          </p:cNvPr>
          <p:cNvPicPr>
            <a:picLocks noChangeAspect="1"/>
          </p:cNvPicPr>
          <p:nvPr/>
        </p:nvPicPr>
        <p:blipFill>
          <a:blip r:embed="rId4"/>
          <a:stretch>
            <a:fillRect/>
          </a:stretch>
        </p:blipFill>
        <p:spPr>
          <a:xfrm>
            <a:off x="428419" y="0"/>
            <a:ext cx="10883900" cy="2298700"/>
          </a:xfrm>
          <a:prstGeom prst="rect">
            <a:avLst/>
          </a:prstGeom>
        </p:spPr>
      </p:pic>
      <p:sp>
        <p:nvSpPr>
          <p:cNvPr id="13" name="Rectangle 12">
            <a:extLst>
              <a:ext uri="{FF2B5EF4-FFF2-40B4-BE49-F238E27FC236}">
                <a16:creationId xmlns:a16="http://schemas.microsoft.com/office/drawing/2014/main" id="{DFFDA5AC-7EB6-154A-98AE-6FB343DBAECA}"/>
              </a:ext>
            </a:extLst>
          </p:cNvPr>
          <p:cNvSpPr/>
          <p:nvPr/>
        </p:nvSpPr>
        <p:spPr>
          <a:xfrm>
            <a:off x="5785442" y="5871920"/>
            <a:ext cx="5650393" cy="369332"/>
          </a:xfrm>
          <a:prstGeom prst="rect">
            <a:avLst/>
          </a:prstGeom>
        </p:spPr>
        <p:txBody>
          <a:bodyPr wrap="none">
            <a:spAutoFit/>
          </a:bodyPr>
          <a:lstStyle/>
          <a:p>
            <a:r>
              <a:rPr lang="fr-BE" dirty="0" err="1">
                <a:solidFill>
                  <a:srgbClr val="4D8055"/>
                </a:solidFill>
                <a:latin typeface="BlinkMacSystemFont"/>
              </a:rPr>
              <a:t>Lonial</a:t>
            </a:r>
            <a:r>
              <a:rPr lang="fr-BE" dirty="0">
                <a:solidFill>
                  <a:srgbClr val="4D8055"/>
                </a:solidFill>
                <a:latin typeface="BlinkMacSystemFont"/>
              </a:rPr>
              <a:t>  S et al. Cancer. 2021 </a:t>
            </a:r>
            <a:r>
              <a:rPr lang="fr-BE" dirty="0" err="1">
                <a:solidFill>
                  <a:srgbClr val="4D8055"/>
                </a:solidFill>
                <a:latin typeface="BlinkMacSystemFont"/>
              </a:rPr>
              <a:t>Jul</a:t>
            </a:r>
            <a:r>
              <a:rPr lang="fr-BE" dirty="0">
                <a:solidFill>
                  <a:srgbClr val="4D8055"/>
                </a:solidFill>
                <a:latin typeface="BlinkMacSystemFont"/>
              </a:rPr>
              <a:t> 27. </a:t>
            </a:r>
            <a:r>
              <a:rPr lang="fr-BE" dirty="0" err="1">
                <a:solidFill>
                  <a:srgbClr val="4D8055"/>
                </a:solidFill>
                <a:latin typeface="BlinkMacSystemFont"/>
              </a:rPr>
              <a:t>doi</a:t>
            </a:r>
            <a:r>
              <a:rPr lang="fr-BE" dirty="0">
                <a:solidFill>
                  <a:srgbClr val="4D8055"/>
                </a:solidFill>
                <a:latin typeface="BlinkMacSystemFont"/>
              </a:rPr>
              <a:t>: 10.1002/cncr.33809</a:t>
            </a:r>
            <a:endParaRPr lang="fr-FR" dirty="0"/>
          </a:p>
        </p:txBody>
      </p:sp>
    </p:spTree>
    <p:extLst>
      <p:ext uri="{BB962C8B-B14F-4D97-AF65-F5344CB8AC3E}">
        <p14:creationId xmlns:p14="http://schemas.microsoft.com/office/powerpoint/2010/main" val="7429058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8C072D-81A3-4C20-A1AA-1FBF56EE9825}"/>
              </a:ext>
            </a:extLst>
          </p:cNvPr>
          <p:cNvSpPr>
            <a:spLocks noGrp="1"/>
          </p:cNvSpPr>
          <p:nvPr>
            <p:ph type="title"/>
          </p:nvPr>
        </p:nvSpPr>
        <p:spPr/>
        <p:txBody>
          <a:bodyPr/>
          <a:lstStyle/>
          <a:p>
            <a:r>
              <a:rPr lang="en-US" altLang="en-US" sz="3600">
                <a:ea typeface="Avenir Book" charset="0"/>
                <a:cs typeface="Avenir Book" charset="0"/>
              </a:rPr>
              <a:t>Immunotherapeutic Approaches in MM</a:t>
            </a:r>
            <a:endParaRPr lang="en-GB" dirty="0"/>
          </a:p>
        </p:txBody>
      </p:sp>
      <p:pic>
        <p:nvPicPr>
          <p:cNvPr id="3" name="Picture 2">
            <a:extLst>
              <a:ext uri="{FF2B5EF4-FFF2-40B4-BE49-F238E27FC236}">
                <a16:creationId xmlns:a16="http://schemas.microsoft.com/office/drawing/2014/main" id="{3CF24558-55DC-4F70-9AC1-1E800A0DDC9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6409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8A06CF-343F-4EA9-CFA7-863BF19097B2}"/>
              </a:ext>
            </a:extLst>
          </p:cNvPr>
          <p:cNvSpPr>
            <a:spLocks noGrp="1"/>
          </p:cNvSpPr>
          <p:nvPr>
            <p:ph type="title"/>
          </p:nvPr>
        </p:nvSpPr>
        <p:spPr/>
        <p:txBody>
          <a:bodyPr>
            <a:normAutofit/>
          </a:bodyPr>
          <a:lstStyle/>
          <a:p>
            <a:r>
              <a:rPr lang="fr-FR" sz="3200" dirty="0"/>
              <a:t>Antigènes de surface étudiés dans les essais cliniques myélome</a:t>
            </a:r>
          </a:p>
        </p:txBody>
      </p:sp>
      <p:pic>
        <p:nvPicPr>
          <p:cNvPr id="4" name="Image 3">
            <a:extLst>
              <a:ext uri="{FF2B5EF4-FFF2-40B4-BE49-F238E27FC236}">
                <a16:creationId xmlns:a16="http://schemas.microsoft.com/office/drawing/2014/main" id="{EADF15F0-8031-D0AC-4047-4F88EF2885E2}"/>
              </a:ext>
            </a:extLst>
          </p:cNvPr>
          <p:cNvPicPr>
            <a:picLocks noChangeAspect="1"/>
          </p:cNvPicPr>
          <p:nvPr/>
        </p:nvPicPr>
        <p:blipFill>
          <a:blip r:embed="rId2"/>
          <a:stretch>
            <a:fillRect/>
          </a:stretch>
        </p:blipFill>
        <p:spPr>
          <a:xfrm>
            <a:off x="725214" y="1527980"/>
            <a:ext cx="10515600" cy="4620608"/>
          </a:xfrm>
          <a:prstGeom prst="rect">
            <a:avLst/>
          </a:prstGeom>
        </p:spPr>
      </p:pic>
      <p:sp>
        <p:nvSpPr>
          <p:cNvPr id="5" name="ZoneTexte 4">
            <a:extLst>
              <a:ext uri="{FF2B5EF4-FFF2-40B4-BE49-F238E27FC236}">
                <a16:creationId xmlns:a16="http://schemas.microsoft.com/office/drawing/2014/main" id="{E41188DF-924B-8981-A6DC-7058F83E9286}"/>
              </a:ext>
            </a:extLst>
          </p:cNvPr>
          <p:cNvSpPr txBox="1"/>
          <p:nvPr/>
        </p:nvSpPr>
        <p:spPr>
          <a:xfrm>
            <a:off x="4056993" y="6400800"/>
            <a:ext cx="7296807" cy="369332"/>
          </a:xfrm>
          <a:prstGeom prst="rect">
            <a:avLst/>
          </a:prstGeom>
          <a:noFill/>
        </p:spPr>
        <p:txBody>
          <a:bodyPr wrap="square" rtlCol="0">
            <a:spAutoFit/>
          </a:bodyPr>
          <a:lstStyle/>
          <a:p>
            <a:r>
              <a:rPr lang="fr-FR" dirty="0"/>
              <a:t>Journal of </a:t>
            </a:r>
            <a:r>
              <a:rPr lang="fr-FR" dirty="0" err="1"/>
              <a:t>Hematology</a:t>
            </a:r>
            <a:r>
              <a:rPr lang="fr-FR" dirty="0"/>
              <a:t> and </a:t>
            </a:r>
            <a:r>
              <a:rPr lang="fr-FR" dirty="0" err="1"/>
              <a:t>Oncology</a:t>
            </a:r>
            <a:r>
              <a:rPr lang="fr-FR" dirty="0"/>
              <a:t> 2022;15:78</a:t>
            </a:r>
          </a:p>
        </p:txBody>
      </p:sp>
    </p:spTree>
    <p:extLst>
      <p:ext uri="{BB962C8B-B14F-4D97-AF65-F5344CB8AC3E}">
        <p14:creationId xmlns:p14="http://schemas.microsoft.com/office/powerpoint/2010/main" val="420384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DB9FFD10-E494-BE43-81A9-49044DA37B39}"/>
              </a:ext>
            </a:extLst>
          </p:cNvPr>
          <p:cNvPicPr>
            <a:picLocks noChangeAspect="1"/>
          </p:cNvPicPr>
          <p:nvPr/>
        </p:nvPicPr>
        <p:blipFill>
          <a:blip r:embed="rId2"/>
          <a:stretch>
            <a:fillRect/>
          </a:stretch>
        </p:blipFill>
        <p:spPr>
          <a:xfrm>
            <a:off x="5902036" y="93832"/>
            <a:ext cx="6289963" cy="1174450"/>
          </a:xfrm>
          <a:prstGeom prst="rect">
            <a:avLst/>
          </a:prstGeom>
        </p:spPr>
      </p:pic>
      <p:sp>
        <p:nvSpPr>
          <p:cNvPr id="6" name="Rectangle 5">
            <a:extLst>
              <a:ext uri="{FF2B5EF4-FFF2-40B4-BE49-F238E27FC236}">
                <a16:creationId xmlns:a16="http://schemas.microsoft.com/office/drawing/2014/main" id="{8DD60507-8999-6F49-A019-94A1057144B3}"/>
              </a:ext>
            </a:extLst>
          </p:cNvPr>
          <p:cNvSpPr/>
          <p:nvPr/>
        </p:nvSpPr>
        <p:spPr>
          <a:xfrm>
            <a:off x="372094" y="314418"/>
            <a:ext cx="6289963" cy="646331"/>
          </a:xfrm>
          <a:prstGeom prst="rect">
            <a:avLst/>
          </a:prstGeom>
        </p:spPr>
        <p:txBody>
          <a:bodyPr wrap="square">
            <a:spAutoFit/>
          </a:bodyPr>
          <a:lstStyle/>
          <a:p>
            <a:r>
              <a:rPr lang="fr-BE" i="1" dirty="0">
                <a:solidFill>
                  <a:srgbClr val="222222"/>
                </a:solidFill>
                <a:latin typeface="Arial" panose="020B0604020202020204" pitchFamily="34" charset="0"/>
              </a:rPr>
              <a:t>J. Clin. Med.</a:t>
            </a:r>
            <a:r>
              <a:rPr lang="fr-BE" dirty="0">
                <a:solidFill>
                  <a:srgbClr val="222222"/>
                </a:solidFill>
                <a:latin typeface="Arial" panose="020B0604020202020204" pitchFamily="34" charset="0"/>
              </a:rPr>
              <a:t> </a:t>
            </a:r>
            <a:r>
              <a:rPr lang="fr-BE" b="1" dirty="0">
                <a:solidFill>
                  <a:srgbClr val="222222"/>
                </a:solidFill>
                <a:latin typeface="Arial" panose="020B0604020202020204" pitchFamily="34" charset="0"/>
              </a:rPr>
              <a:t>2021</a:t>
            </a:r>
            <a:r>
              <a:rPr lang="fr-BE" dirty="0">
                <a:solidFill>
                  <a:srgbClr val="222222"/>
                </a:solidFill>
                <a:latin typeface="Arial" panose="020B0604020202020204" pitchFamily="34" charset="0"/>
              </a:rPr>
              <a:t>, </a:t>
            </a:r>
            <a:r>
              <a:rPr lang="fr-BE" i="1" dirty="0">
                <a:solidFill>
                  <a:srgbClr val="222222"/>
                </a:solidFill>
                <a:latin typeface="Arial" panose="020B0604020202020204" pitchFamily="34" charset="0"/>
              </a:rPr>
              <a:t>10</a:t>
            </a:r>
            <a:r>
              <a:rPr lang="fr-BE" dirty="0">
                <a:solidFill>
                  <a:srgbClr val="222222"/>
                </a:solidFill>
                <a:latin typeface="Arial" panose="020B0604020202020204" pitchFamily="34" charset="0"/>
              </a:rPr>
              <a:t>(19), 4593; </a:t>
            </a:r>
          </a:p>
          <a:p>
            <a:r>
              <a:rPr lang="fr-BE" b="1" dirty="0">
                <a:latin typeface="Arial" panose="020B0604020202020204" pitchFamily="34" charset="0"/>
                <a:hlinkClick r:id="rId3"/>
              </a:rPr>
              <a:t>https://doi.org/10.3390/jcm10194593</a:t>
            </a:r>
            <a:endParaRPr lang="fr-FR" dirty="0"/>
          </a:p>
        </p:txBody>
      </p:sp>
      <p:pic>
        <p:nvPicPr>
          <p:cNvPr id="8" name="Image 7">
            <a:extLst>
              <a:ext uri="{FF2B5EF4-FFF2-40B4-BE49-F238E27FC236}">
                <a16:creationId xmlns:a16="http://schemas.microsoft.com/office/drawing/2014/main" id="{A1627648-B28E-2249-8EA2-24720AB8D06C}"/>
              </a:ext>
            </a:extLst>
          </p:cNvPr>
          <p:cNvPicPr>
            <a:picLocks noChangeAspect="1"/>
          </p:cNvPicPr>
          <p:nvPr/>
        </p:nvPicPr>
        <p:blipFill>
          <a:blip r:embed="rId4"/>
          <a:stretch>
            <a:fillRect/>
          </a:stretch>
        </p:blipFill>
        <p:spPr>
          <a:xfrm>
            <a:off x="0" y="1294787"/>
            <a:ext cx="12192000" cy="5271889"/>
          </a:xfrm>
          <a:prstGeom prst="rect">
            <a:avLst/>
          </a:prstGeom>
        </p:spPr>
      </p:pic>
      <p:sp>
        <p:nvSpPr>
          <p:cNvPr id="9" name="Ellipse 8">
            <a:extLst>
              <a:ext uri="{FF2B5EF4-FFF2-40B4-BE49-F238E27FC236}">
                <a16:creationId xmlns:a16="http://schemas.microsoft.com/office/drawing/2014/main" id="{BDBFD8A4-235D-2048-9543-B9A37DC9811C}"/>
              </a:ext>
            </a:extLst>
          </p:cNvPr>
          <p:cNvSpPr/>
          <p:nvPr/>
        </p:nvSpPr>
        <p:spPr>
          <a:xfrm>
            <a:off x="6293922" y="2731325"/>
            <a:ext cx="1472540" cy="1199407"/>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CF831F6-22A5-C74A-B8AD-8E2C62CA868A}"/>
              </a:ext>
            </a:extLst>
          </p:cNvPr>
          <p:cNvSpPr txBox="1"/>
          <p:nvPr/>
        </p:nvSpPr>
        <p:spPr>
          <a:xfrm>
            <a:off x="5774706" y="1368091"/>
            <a:ext cx="6150594" cy="923330"/>
          </a:xfrm>
          <a:prstGeom prst="rect">
            <a:avLst/>
          </a:prstGeom>
          <a:noFill/>
        </p:spPr>
        <p:txBody>
          <a:bodyPr wrap="square" rtlCol="0">
            <a:spAutoFit/>
          </a:bodyPr>
          <a:lstStyle/>
          <a:p>
            <a:r>
              <a:rPr lang="fr-FR" dirty="0"/>
              <a:t>Le fragment </a:t>
            </a:r>
            <a:r>
              <a:rPr lang="fr-FR" dirty="0" err="1"/>
              <a:t>Fc</a:t>
            </a:r>
            <a:r>
              <a:rPr lang="fr-FR" dirty="0"/>
              <a:t> augmente la demi-vie</a:t>
            </a:r>
          </a:p>
          <a:p>
            <a:endParaRPr lang="fr-FR" dirty="0"/>
          </a:p>
          <a:p>
            <a:r>
              <a:rPr lang="fr-FR" dirty="0"/>
              <a:t>La taille du BITE permet une meilleure pénétration tissulaire</a:t>
            </a:r>
          </a:p>
        </p:txBody>
      </p:sp>
    </p:spTree>
    <p:extLst>
      <p:ext uri="{BB962C8B-B14F-4D97-AF65-F5344CB8AC3E}">
        <p14:creationId xmlns:p14="http://schemas.microsoft.com/office/powerpoint/2010/main" val="1344309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3DD55EF-49F8-EBB3-8A3A-0F1D8C93D3B2}"/>
              </a:ext>
            </a:extLst>
          </p:cNvPr>
          <p:cNvPicPr>
            <a:picLocks noChangeAspect="1"/>
          </p:cNvPicPr>
          <p:nvPr/>
        </p:nvPicPr>
        <p:blipFill>
          <a:blip r:embed="rId2"/>
          <a:stretch>
            <a:fillRect/>
          </a:stretch>
        </p:blipFill>
        <p:spPr>
          <a:xfrm>
            <a:off x="2209800" y="1517415"/>
            <a:ext cx="7772400" cy="5081953"/>
          </a:xfrm>
          <a:prstGeom prst="rect">
            <a:avLst/>
          </a:prstGeom>
        </p:spPr>
      </p:pic>
      <p:pic>
        <p:nvPicPr>
          <p:cNvPr id="3" name="Image 2">
            <a:extLst>
              <a:ext uri="{FF2B5EF4-FFF2-40B4-BE49-F238E27FC236}">
                <a16:creationId xmlns:a16="http://schemas.microsoft.com/office/drawing/2014/main" id="{8ADE4C94-670A-C2ED-5B1C-F064592686AA}"/>
              </a:ext>
            </a:extLst>
          </p:cNvPr>
          <p:cNvPicPr>
            <a:picLocks noChangeAspect="1"/>
          </p:cNvPicPr>
          <p:nvPr/>
        </p:nvPicPr>
        <p:blipFill>
          <a:blip r:embed="rId3"/>
          <a:stretch>
            <a:fillRect/>
          </a:stretch>
        </p:blipFill>
        <p:spPr>
          <a:xfrm>
            <a:off x="2649187" y="265838"/>
            <a:ext cx="7772400" cy="1251577"/>
          </a:xfrm>
          <a:prstGeom prst="rect">
            <a:avLst/>
          </a:prstGeom>
        </p:spPr>
      </p:pic>
      <p:sp>
        <p:nvSpPr>
          <p:cNvPr id="4" name="ZoneTexte 3">
            <a:extLst>
              <a:ext uri="{FF2B5EF4-FFF2-40B4-BE49-F238E27FC236}">
                <a16:creationId xmlns:a16="http://schemas.microsoft.com/office/drawing/2014/main" id="{15C30FA1-FB6A-0C78-AFA8-F11D3A08BAD3}"/>
              </a:ext>
            </a:extLst>
          </p:cNvPr>
          <p:cNvSpPr txBox="1"/>
          <p:nvPr/>
        </p:nvSpPr>
        <p:spPr>
          <a:xfrm>
            <a:off x="5023262" y="6365174"/>
            <a:ext cx="6626432" cy="368135"/>
          </a:xfrm>
          <a:prstGeom prst="rect">
            <a:avLst/>
          </a:prstGeom>
          <a:noFill/>
        </p:spPr>
        <p:txBody>
          <a:bodyPr wrap="square" rtlCol="0">
            <a:spAutoFit/>
          </a:bodyPr>
          <a:lstStyle/>
          <a:p>
            <a:r>
              <a:rPr lang="fr-FR" dirty="0"/>
              <a:t>Am J </a:t>
            </a:r>
            <a:r>
              <a:rPr lang="fr-FR" dirty="0" err="1"/>
              <a:t>Hematol</a:t>
            </a:r>
            <a:r>
              <a:rPr lang="fr-FR" dirty="0"/>
              <a:t> 2023;98:S13-S21</a:t>
            </a:r>
          </a:p>
        </p:txBody>
      </p:sp>
    </p:spTree>
    <p:extLst>
      <p:ext uri="{BB962C8B-B14F-4D97-AF65-F5344CB8AC3E}">
        <p14:creationId xmlns:p14="http://schemas.microsoft.com/office/powerpoint/2010/main" val="34088075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F89854B-485E-5211-73CA-1886BC1B47A1}"/>
              </a:ext>
            </a:extLst>
          </p:cNvPr>
          <p:cNvSpPr>
            <a:spLocks noGrp="1"/>
          </p:cNvSpPr>
          <p:nvPr>
            <p:ph type="title"/>
          </p:nvPr>
        </p:nvSpPr>
        <p:spPr/>
        <p:txBody>
          <a:bodyPr/>
          <a:lstStyle/>
          <a:p>
            <a:r>
              <a:rPr lang="en-US"/>
              <a:t>Teclistamab</a:t>
            </a:r>
            <a:br>
              <a:rPr lang="en-US"/>
            </a:br>
            <a:r>
              <a:rPr lang="en-US" sz="3100" i="1"/>
              <a:t>Novel BCMA × CD3 T-Cell Redirecting Bispecific Antibody</a:t>
            </a:r>
            <a:endParaRPr lang="en-US" i="1" dirty="0"/>
          </a:p>
        </p:txBody>
      </p:sp>
      <p:pic>
        <p:nvPicPr>
          <p:cNvPr id="3" name="Picture 2">
            <a:extLst>
              <a:ext uri="{FF2B5EF4-FFF2-40B4-BE49-F238E27FC236}">
                <a16:creationId xmlns:a16="http://schemas.microsoft.com/office/drawing/2014/main" id="{1310538B-5E46-4F40-B4FF-8F086497149C}"/>
              </a:ext>
            </a:extLst>
          </p:cNvPr>
          <p:cNvPicPr/>
          <p:nvPr/>
        </p:nvPicPr>
        <p:blipFill>
          <a:blip r:embed="rId2"/>
          <a:stretch>
            <a:fillRect/>
          </a:stretch>
        </p:blipFill>
        <p:spPr>
          <a:xfrm>
            <a:off x="21020" y="10510"/>
            <a:ext cx="12192000" cy="6858000"/>
          </a:xfrm>
          <a:prstGeom prst="rect">
            <a:avLst/>
          </a:prstGeom>
        </p:spPr>
      </p:pic>
    </p:spTree>
    <p:extLst>
      <p:ext uri="{BB962C8B-B14F-4D97-AF65-F5344CB8AC3E}">
        <p14:creationId xmlns:p14="http://schemas.microsoft.com/office/powerpoint/2010/main" val="24644153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3D22178-EDCA-F2BE-C333-62AB44DCE431}"/>
              </a:ext>
            </a:extLst>
          </p:cNvPr>
          <p:cNvSpPr>
            <a:spLocks noGrp="1"/>
          </p:cNvSpPr>
          <p:nvPr>
            <p:ph type="title"/>
          </p:nvPr>
        </p:nvSpPr>
        <p:spPr/>
        <p:txBody>
          <a:bodyPr/>
          <a:lstStyle/>
          <a:p>
            <a:r>
              <a:rPr lang="en-GB"/>
              <a:t>Talquetamab Mode of Action</a:t>
            </a:r>
            <a:br>
              <a:rPr lang="en-GB"/>
            </a:br>
            <a:r>
              <a:rPr lang="en-GB" sz="3100" i="1"/>
              <a:t>GPRC5D × CD3 Bispecific Antibody</a:t>
            </a:r>
            <a:endParaRPr lang="en-GB" i="1" dirty="0"/>
          </a:p>
        </p:txBody>
      </p:sp>
      <p:pic>
        <p:nvPicPr>
          <p:cNvPr id="3" name="Picture 2">
            <a:extLst>
              <a:ext uri="{FF2B5EF4-FFF2-40B4-BE49-F238E27FC236}">
                <a16:creationId xmlns:a16="http://schemas.microsoft.com/office/drawing/2014/main" id="{294A7774-FA4B-B315-AE20-1F9EB835D00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94821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F69F71A-662D-05C7-D4B5-9EE80247FECC}"/>
              </a:ext>
            </a:extLst>
          </p:cNvPr>
          <p:cNvSpPr>
            <a:spLocks noGrp="1"/>
          </p:cNvSpPr>
          <p:nvPr>
            <p:ph type="title"/>
          </p:nvPr>
        </p:nvSpPr>
        <p:spPr/>
        <p:txBody>
          <a:bodyPr/>
          <a:lstStyle/>
          <a:p>
            <a:r>
              <a:rPr lang="en-US"/>
              <a:t>MajesTEC-1</a:t>
            </a:r>
            <a:br>
              <a:rPr lang="en-US"/>
            </a:br>
            <a:r>
              <a:rPr lang="en-US" i="1"/>
              <a:t>Overall Response to Teclistamab</a:t>
            </a:r>
            <a:endParaRPr lang="en-US" i="1" dirty="0"/>
          </a:p>
        </p:txBody>
      </p:sp>
      <p:pic>
        <p:nvPicPr>
          <p:cNvPr id="3" name="Picture 2">
            <a:extLst>
              <a:ext uri="{FF2B5EF4-FFF2-40B4-BE49-F238E27FC236}">
                <a16:creationId xmlns:a16="http://schemas.microsoft.com/office/drawing/2014/main" id="{84D37733-E784-CB02-CD1C-66FF30C079C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915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4EA7250-E9F7-0D24-A7F0-CE23068FB248}"/>
              </a:ext>
            </a:extLst>
          </p:cNvPr>
          <p:cNvPicPr>
            <a:picLocks noChangeAspect="1"/>
          </p:cNvPicPr>
          <p:nvPr/>
        </p:nvPicPr>
        <p:blipFill>
          <a:blip r:embed="rId2"/>
          <a:stretch>
            <a:fillRect/>
          </a:stretch>
        </p:blipFill>
        <p:spPr>
          <a:xfrm>
            <a:off x="2303930" y="639274"/>
            <a:ext cx="7772400" cy="5398156"/>
          </a:xfrm>
          <a:prstGeom prst="rect">
            <a:avLst/>
          </a:prstGeom>
        </p:spPr>
      </p:pic>
      <p:pic>
        <p:nvPicPr>
          <p:cNvPr id="5" name="Image 4">
            <a:extLst>
              <a:ext uri="{FF2B5EF4-FFF2-40B4-BE49-F238E27FC236}">
                <a16:creationId xmlns:a16="http://schemas.microsoft.com/office/drawing/2014/main" id="{943D7679-218E-9365-4ED9-06F61B4C9362}"/>
              </a:ext>
            </a:extLst>
          </p:cNvPr>
          <p:cNvPicPr>
            <a:picLocks noChangeAspect="1"/>
          </p:cNvPicPr>
          <p:nvPr/>
        </p:nvPicPr>
        <p:blipFill>
          <a:blip r:embed="rId3"/>
          <a:stretch>
            <a:fillRect/>
          </a:stretch>
        </p:blipFill>
        <p:spPr>
          <a:xfrm>
            <a:off x="9117480" y="6128078"/>
            <a:ext cx="1917700" cy="393700"/>
          </a:xfrm>
          <a:prstGeom prst="rect">
            <a:avLst/>
          </a:prstGeom>
        </p:spPr>
      </p:pic>
      <p:sp>
        <p:nvSpPr>
          <p:cNvPr id="6" name="ZoneTexte 5">
            <a:extLst>
              <a:ext uri="{FF2B5EF4-FFF2-40B4-BE49-F238E27FC236}">
                <a16:creationId xmlns:a16="http://schemas.microsoft.com/office/drawing/2014/main" id="{D5E8311E-F73F-5956-0EF3-382DAD1AE1FE}"/>
              </a:ext>
            </a:extLst>
          </p:cNvPr>
          <p:cNvSpPr txBox="1"/>
          <p:nvPr/>
        </p:nvSpPr>
        <p:spPr>
          <a:xfrm>
            <a:off x="672353" y="179294"/>
            <a:ext cx="11250706" cy="369332"/>
          </a:xfrm>
          <a:prstGeom prst="rect">
            <a:avLst/>
          </a:prstGeom>
          <a:noFill/>
        </p:spPr>
        <p:txBody>
          <a:bodyPr wrap="square" rtlCol="0">
            <a:spAutoFit/>
          </a:bodyPr>
          <a:lstStyle/>
          <a:p>
            <a:pPr algn="ctr"/>
            <a:r>
              <a:rPr lang="fr-FR" b="1" dirty="0"/>
              <a:t>Mécanismes d’action du rituximab</a:t>
            </a:r>
          </a:p>
        </p:txBody>
      </p:sp>
      <p:sp>
        <p:nvSpPr>
          <p:cNvPr id="7" name="ZoneTexte 6">
            <a:extLst>
              <a:ext uri="{FF2B5EF4-FFF2-40B4-BE49-F238E27FC236}">
                <a16:creationId xmlns:a16="http://schemas.microsoft.com/office/drawing/2014/main" id="{1D59F382-26DE-2EA0-3793-F0544A475BEC}"/>
              </a:ext>
            </a:extLst>
          </p:cNvPr>
          <p:cNvSpPr txBox="1"/>
          <p:nvPr/>
        </p:nvSpPr>
        <p:spPr>
          <a:xfrm>
            <a:off x="6365966" y="818606"/>
            <a:ext cx="4275908" cy="369332"/>
          </a:xfrm>
          <a:prstGeom prst="rect">
            <a:avLst/>
          </a:prstGeom>
          <a:noFill/>
        </p:spPr>
        <p:txBody>
          <a:bodyPr wrap="square" rtlCol="0">
            <a:spAutoFit/>
          </a:bodyPr>
          <a:lstStyle/>
          <a:p>
            <a:r>
              <a:rPr lang="fr-FR" dirty="0"/>
              <a:t>Cytotoxicité induite par le complément</a:t>
            </a:r>
          </a:p>
        </p:txBody>
      </p:sp>
      <p:sp>
        <p:nvSpPr>
          <p:cNvPr id="8" name="Ellipse 7">
            <a:extLst>
              <a:ext uri="{FF2B5EF4-FFF2-40B4-BE49-F238E27FC236}">
                <a16:creationId xmlns:a16="http://schemas.microsoft.com/office/drawing/2014/main" id="{00CADE3A-2210-572E-F94D-73B54877204F}"/>
              </a:ext>
            </a:extLst>
          </p:cNvPr>
          <p:cNvSpPr/>
          <p:nvPr/>
        </p:nvSpPr>
        <p:spPr>
          <a:xfrm>
            <a:off x="5826034" y="794238"/>
            <a:ext cx="539932" cy="393700"/>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56FD997-1D86-CBEB-67B8-684220F403BD}"/>
              </a:ext>
            </a:extLst>
          </p:cNvPr>
          <p:cNvSpPr txBox="1"/>
          <p:nvPr/>
        </p:nvSpPr>
        <p:spPr>
          <a:xfrm>
            <a:off x="672352" y="6191794"/>
            <a:ext cx="4178321" cy="369332"/>
          </a:xfrm>
          <a:prstGeom prst="rect">
            <a:avLst/>
          </a:prstGeom>
          <a:noFill/>
        </p:spPr>
        <p:txBody>
          <a:bodyPr wrap="square" rtlCol="0">
            <a:spAutoFit/>
          </a:bodyPr>
          <a:lstStyle/>
          <a:p>
            <a:r>
              <a:rPr lang="fr-FR" dirty="0"/>
              <a:t>MAC = complexe d’attaque membranaire</a:t>
            </a:r>
          </a:p>
        </p:txBody>
      </p:sp>
      <p:sp>
        <p:nvSpPr>
          <p:cNvPr id="10" name="Ellipse 9">
            <a:extLst>
              <a:ext uri="{FF2B5EF4-FFF2-40B4-BE49-F238E27FC236}">
                <a16:creationId xmlns:a16="http://schemas.microsoft.com/office/drawing/2014/main" id="{8E529FFD-1B4B-BD19-17EA-6C80C0BFD75A}"/>
              </a:ext>
            </a:extLst>
          </p:cNvPr>
          <p:cNvSpPr/>
          <p:nvPr/>
        </p:nvSpPr>
        <p:spPr>
          <a:xfrm>
            <a:off x="7881257" y="2490651"/>
            <a:ext cx="992778" cy="50884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2111B1B0-2020-6CE8-072B-52E594320F2B}"/>
              </a:ext>
            </a:extLst>
          </p:cNvPr>
          <p:cNvSpPr/>
          <p:nvPr/>
        </p:nvSpPr>
        <p:spPr>
          <a:xfrm>
            <a:off x="3744686" y="2569029"/>
            <a:ext cx="609600" cy="339634"/>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A0C8A517-5BE6-69BF-AE66-502E692DC0D0}"/>
              </a:ext>
            </a:extLst>
          </p:cNvPr>
          <p:cNvSpPr/>
          <p:nvPr/>
        </p:nvSpPr>
        <p:spPr>
          <a:xfrm>
            <a:off x="3631474" y="5068389"/>
            <a:ext cx="2002972" cy="809897"/>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9BBC8212-B26F-4154-781D-B115E39808E6}"/>
              </a:ext>
            </a:extLst>
          </p:cNvPr>
          <p:cNvSpPr txBox="1"/>
          <p:nvPr/>
        </p:nvSpPr>
        <p:spPr>
          <a:xfrm>
            <a:off x="191590" y="2264229"/>
            <a:ext cx="3169920" cy="646331"/>
          </a:xfrm>
          <a:prstGeom prst="rect">
            <a:avLst/>
          </a:prstGeom>
          <a:noFill/>
        </p:spPr>
        <p:txBody>
          <a:bodyPr wrap="square" rtlCol="0">
            <a:spAutoFit/>
          </a:bodyPr>
          <a:lstStyle/>
          <a:p>
            <a:r>
              <a:rPr lang="fr-FR" dirty="0" err="1"/>
              <a:t>Antibody</a:t>
            </a:r>
            <a:r>
              <a:rPr lang="fr-FR" dirty="0"/>
              <a:t> </a:t>
            </a:r>
            <a:r>
              <a:rPr lang="fr-FR" dirty="0" err="1"/>
              <a:t>dependent</a:t>
            </a:r>
            <a:r>
              <a:rPr lang="fr-FR" dirty="0"/>
              <a:t> </a:t>
            </a:r>
            <a:r>
              <a:rPr lang="fr-FR" dirty="0" err="1"/>
              <a:t>cytotoxic</a:t>
            </a:r>
            <a:r>
              <a:rPr lang="fr-FR" dirty="0"/>
              <a:t> </a:t>
            </a:r>
            <a:r>
              <a:rPr lang="fr-FR" dirty="0" err="1"/>
              <a:t>cytotoxicity</a:t>
            </a:r>
            <a:r>
              <a:rPr lang="fr-FR" dirty="0"/>
              <a:t> </a:t>
            </a:r>
          </a:p>
        </p:txBody>
      </p:sp>
      <p:cxnSp>
        <p:nvCxnSpPr>
          <p:cNvPr id="17" name="Connecteur droit avec flèche 16">
            <a:extLst>
              <a:ext uri="{FF2B5EF4-FFF2-40B4-BE49-F238E27FC236}">
                <a16:creationId xmlns:a16="http://schemas.microsoft.com/office/drawing/2014/main" id="{DC367CD7-695A-74A0-7F0A-4B3D6E6CF56E}"/>
              </a:ext>
            </a:extLst>
          </p:cNvPr>
          <p:cNvCxnSpPr>
            <a:stCxn id="4" idx="1"/>
          </p:cNvCxnSpPr>
          <p:nvPr/>
        </p:nvCxnSpPr>
        <p:spPr>
          <a:xfrm flipV="1">
            <a:off x="2303930" y="3117669"/>
            <a:ext cx="2050356" cy="22068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0A92642B-DCB1-3B33-957B-C693D5BAEA5A}"/>
              </a:ext>
            </a:extLst>
          </p:cNvPr>
          <p:cNvSpPr txBox="1"/>
          <p:nvPr/>
        </p:nvSpPr>
        <p:spPr>
          <a:xfrm>
            <a:off x="548640" y="3338352"/>
            <a:ext cx="1868501" cy="369332"/>
          </a:xfrm>
          <a:prstGeom prst="rect">
            <a:avLst/>
          </a:prstGeom>
          <a:noFill/>
        </p:spPr>
        <p:txBody>
          <a:bodyPr wrap="square" rtlCol="0">
            <a:spAutoFit/>
          </a:bodyPr>
          <a:lstStyle/>
          <a:p>
            <a:r>
              <a:rPr lang="fr-FR" dirty="0" err="1"/>
              <a:t>Fc</a:t>
            </a:r>
            <a:r>
              <a:rPr lang="fr-FR" dirty="0"/>
              <a:t> </a:t>
            </a:r>
            <a:r>
              <a:rPr lang="fr-FR" dirty="0" err="1"/>
              <a:t>receptor</a:t>
            </a:r>
            <a:r>
              <a:rPr lang="fr-FR" dirty="0"/>
              <a:t> III</a:t>
            </a:r>
          </a:p>
        </p:txBody>
      </p:sp>
    </p:spTree>
    <p:extLst>
      <p:ext uri="{BB962C8B-B14F-4D97-AF65-F5344CB8AC3E}">
        <p14:creationId xmlns:p14="http://schemas.microsoft.com/office/powerpoint/2010/main" val="100881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CD8E91-2B74-FF90-04B6-A37DF8D6C604}"/>
              </a:ext>
            </a:extLst>
          </p:cNvPr>
          <p:cNvSpPr>
            <a:spLocks noGrp="1"/>
          </p:cNvSpPr>
          <p:nvPr>
            <p:ph type="title"/>
          </p:nvPr>
        </p:nvSpPr>
        <p:spPr/>
        <p:txBody>
          <a:bodyPr/>
          <a:lstStyle/>
          <a:p>
            <a:r>
              <a:rPr lang="en-US"/>
              <a:t>MajesTEC-1 Cohort C</a:t>
            </a:r>
            <a:br>
              <a:rPr lang="en-US"/>
            </a:br>
            <a:r>
              <a:rPr lang="en-US" i="1"/>
              <a:t>ORR</a:t>
            </a:r>
            <a:endParaRPr lang="en-US" i="1" dirty="0"/>
          </a:p>
        </p:txBody>
      </p:sp>
      <p:pic>
        <p:nvPicPr>
          <p:cNvPr id="3" name="Picture 2">
            <a:extLst>
              <a:ext uri="{FF2B5EF4-FFF2-40B4-BE49-F238E27FC236}">
                <a16:creationId xmlns:a16="http://schemas.microsoft.com/office/drawing/2014/main" id="{B6DCA17C-5843-824A-7F80-33AA3642C664}"/>
              </a:ext>
            </a:extLst>
          </p:cNvPr>
          <p:cNvPicPr/>
          <p:nvPr/>
        </p:nvPicPr>
        <p:blipFill>
          <a:blip r:embed="rId2"/>
          <a:stretch>
            <a:fillRect/>
          </a:stretch>
        </p:blipFill>
        <p:spPr>
          <a:xfrm>
            <a:off x="0" y="-62345"/>
            <a:ext cx="12192000" cy="6858000"/>
          </a:xfrm>
          <a:prstGeom prst="rect">
            <a:avLst/>
          </a:prstGeom>
        </p:spPr>
      </p:pic>
    </p:spTree>
    <p:extLst>
      <p:ext uri="{BB962C8B-B14F-4D97-AF65-F5344CB8AC3E}">
        <p14:creationId xmlns:p14="http://schemas.microsoft.com/office/powerpoint/2010/main" val="38102209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4" name="Image 3">
            <a:extLst>
              <a:ext uri="{FF2B5EF4-FFF2-40B4-BE49-F238E27FC236}">
                <a16:creationId xmlns:a16="http://schemas.microsoft.com/office/drawing/2014/main" id="{A3C11AE6-B9D9-6A92-9EB4-527AB9AD6AF8}"/>
              </a:ext>
            </a:extLst>
          </p:cNvPr>
          <p:cNvPicPr>
            <a:picLocks noChangeAspect="1"/>
          </p:cNvPicPr>
          <p:nvPr/>
        </p:nvPicPr>
        <p:blipFill>
          <a:blip r:embed="rId2"/>
          <a:stretch>
            <a:fillRect/>
          </a:stretch>
        </p:blipFill>
        <p:spPr>
          <a:xfrm>
            <a:off x="132132" y="1897207"/>
            <a:ext cx="5498675" cy="4096512"/>
          </a:xfrm>
          <a:prstGeom prst="rect">
            <a:avLst/>
          </a:prstGeom>
        </p:spPr>
      </p:pic>
      <p:pic>
        <p:nvPicPr>
          <p:cNvPr id="3" name="Picture 2">
            <a:extLst>
              <a:ext uri="{FF2B5EF4-FFF2-40B4-BE49-F238E27FC236}">
                <a16:creationId xmlns:a16="http://schemas.microsoft.com/office/drawing/2014/main" id="{9DE49148-87BA-E929-2A38-32D159456204}"/>
              </a:ext>
            </a:extLst>
          </p:cNvPr>
          <p:cNvPicPr/>
          <p:nvPr/>
        </p:nvPicPr>
        <p:blipFill>
          <a:blip r:embed="rId3"/>
          <a:stretch>
            <a:fillRect/>
          </a:stretch>
        </p:blipFill>
        <p:spPr>
          <a:xfrm>
            <a:off x="5762939" y="1968208"/>
            <a:ext cx="6103240" cy="4432591"/>
          </a:xfrm>
          <a:prstGeom prst="rect">
            <a:avLst/>
          </a:prstGeom>
        </p:spPr>
      </p:pic>
      <p:sp>
        <p:nvSpPr>
          <p:cNvPr id="2" name="Title 1" hidden="1">
            <a:extLst>
              <a:ext uri="{FF2B5EF4-FFF2-40B4-BE49-F238E27FC236}">
                <a16:creationId xmlns:a16="http://schemas.microsoft.com/office/drawing/2014/main" id="{08B074EF-B21C-4379-DF26-2207D87CDE7A}"/>
              </a:ext>
            </a:extLst>
          </p:cNvPr>
          <p:cNvSpPr>
            <a:spLocks noGrp="1"/>
          </p:cNvSpPr>
          <p:nvPr>
            <p:ph type="title"/>
          </p:nvPr>
        </p:nvSpPr>
        <p:spPr/>
        <p:txBody>
          <a:bodyPr/>
          <a:lstStyle/>
          <a:p>
            <a:r>
              <a:rPr lang="en-US"/>
              <a:t>MajesTEC-1</a:t>
            </a:r>
            <a:br>
              <a:rPr lang="en-US"/>
            </a:br>
            <a:r>
              <a:rPr lang="en-US" i="1"/>
              <a:t>PFS</a:t>
            </a:r>
            <a:endParaRPr lang="en-US" i="1" dirty="0"/>
          </a:p>
        </p:txBody>
      </p:sp>
      <p:sp>
        <p:nvSpPr>
          <p:cNvPr id="6" name="ZoneTexte 5">
            <a:extLst>
              <a:ext uri="{FF2B5EF4-FFF2-40B4-BE49-F238E27FC236}">
                <a16:creationId xmlns:a16="http://schemas.microsoft.com/office/drawing/2014/main" id="{797A4BD0-C20F-D7D3-2836-448CA54E0872}"/>
              </a:ext>
            </a:extLst>
          </p:cNvPr>
          <p:cNvSpPr txBox="1"/>
          <p:nvPr/>
        </p:nvSpPr>
        <p:spPr>
          <a:xfrm>
            <a:off x="3048000" y="3251129"/>
            <a:ext cx="6096000" cy="360996"/>
          </a:xfrm>
          <a:prstGeom prst="rect">
            <a:avLst/>
          </a:prstGeom>
          <a:noFill/>
        </p:spPr>
        <p:txBody>
          <a:bodyPr wrap="square">
            <a:spAutoFit/>
          </a:bodyPr>
          <a:lstStyle/>
          <a:p>
            <a:pPr>
              <a:lnSpc>
                <a:spcPct val="97000"/>
              </a:lnSpc>
              <a:buClr>
                <a:srgbClr val="FFFFFF"/>
              </a:buClr>
              <a:buSzPct val="45000"/>
              <a:tabLst>
                <a:tab pos="656722" algn="l"/>
                <a:tab pos="1313444" algn="l"/>
                <a:tab pos="1970166" algn="l"/>
                <a:tab pos="2626888" algn="l"/>
                <a:tab pos="3283610" algn="l"/>
              </a:tabLst>
            </a:pPr>
            <a:r>
              <a:rPr lang="en-GB" sz="1800" b="1" dirty="0">
                <a:solidFill>
                  <a:srgbClr val="FFFFFF"/>
                </a:solidFill>
                <a:latin typeface="Arial" charset="0"/>
              </a:rPr>
              <a:t>Moreau P et al. N </a:t>
            </a:r>
            <a:r>
              <a:rPr lang="en-GB" sz="1800" b="1" dirty="0" err="1">
                <a:solidFill>
                  <a:srgbClr val="FFFFFF"/>
                </a:solidFill>
                <a:latin typeface="Arial" charset="0"/>
              </a:rPr>
              <a:t>Engl</a:t>
            </a:r>
            <a:r>
              <a:rPr lang="en-GB" sz="1800" b="1" dirty="0">
                <a:solidFill>
                  <a:srgbClr val="FFFFFF"/>
                </a:solidFill>
                <a:latin typeface="Arial" charset="0"/>
              </a:rPr>
              <a:t> J Med2022;387:495-505</a:t>
            </a:r>
          </a:p>
        </p:txBody>
      </p:sp>
      <p:sp>
        <p:nvSpPr>
          <p:cNvPr id="7" name="ZoneTexte 6">
            <a:extLst>
              <a:ext uri="{FF2B5EF4-FFF2-40B4-BE49-F238E27FC236}">
                <a16:creationId xmlns:a16="http://schemas.microsoft.com/office/drawing/2014/main" id="{E88D1DAB-3DF0-F479-636E-68B5F04E7771}"/>
              </a:ext>
            </a:extLst>
          </p:cNvPr>
          <p:cNvSpPr txBox="1"/>
          <p:nvPr/>
        </p:nvSpPr>
        <p:spPr>
          <a:xfrm>
            <a:off x="693683" y="6190593"/>
            <a:ext cx="3857296" cy="553998"/>
          </a:xfrm>
          <a:prstGeom prst="rect">
            <a:avLst/>
          </a:prstGeom>
          <a:noFill/>
        </p:spPr>
        <p:txBody>
          <a:bodyPr wrap="square" rtlCol="0">
            <a:spAutoFit/>
          </a:bodyPr>
          <a:lstStyle/>
          <a:p>
            <a:r>
              <a:rPr lang="en-GB" sz="1200" b="1" dirty="0">
                <a:latin typeface="Arial" charset="0"/>
              </a:rPr>
              <a:t>Moreau P et al. N </a:t>
            </a:r>
            <a:r>
              <a:rPr lang="en-GB" sz="1200" b="1" dirty="0" err="1">
                <a:latin typeface="Arial" charset="0"/>
              </a:rPr>
              <a:t>Engl</a:t>
            </a:r>
            <a:r>
              <a:rPr lang="en-GB" sz="1200" b="1" dirty="0">
                <a:latin typeface="Arial" charset="0"/>
              </a:rPr>
              <a:t> J Med2022;387:495-505</a:t>
            </a:r>
          </a:p>
          <a:p>
            <a:endParaRPr lang="fr-FR" dirty="0"/>
          </a:p>
        </p:txBody>
      </p:sp>
    </p:spTree>
    <p:extLst>
      <p:ext uri="{BB962C8B-B14F-4D97-AF65-F5344CB8AC3E}">
        <p14:creationId xmlns:p14="http://schemas.microsoft.com/office/powerpoint/2010/main" val="422668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4E40504-CD8A-595F-A064-7092C0FFADA7}"/>
              </a:ext>
            </a:extLst>
          </p:cNvPr>
          <p:cNvSpPr>
            <a:spLocks noGrp="1"/>
          </p:cNvSpPr>
          <p:nvPr>
            <p:ph type="title"/>
          </p:nvPr>
        </p:nvSpPr>
        <p:spPr/>
        <p:txBody>
          <a:bodyPr/>
          <a:lstStyle/>
          <a:p>
            <a:r>
              <a:rPr lang="en-US" sz="3200"/>
              <a:t>MajesTEC-3: Phase 3 Study of Tec + Dara vs DPd or DVd in Patients With R/R MM</a:t>
            </a:r>
            <a:endParaRPr lang="en-US" sz="3200" dirty="0"/>
          </a:p>
        </p:txBody>
      </p:sp>
      <p:pic>
        <p:nvPicPr>
          <p:cNvPr id="3" name="Picture 2">
            <a:extLst>
              <a:ext uri="{FF2B5EF4-FFF2-40B4-BE49-F238E27FC236}">
                <a16:creationId xmlns:a16="http://schemas.microsoft.com/office/drawing/2014/main" id="{E4A8C010-A13F-3724-9A4F-8425066EA7F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77560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0DB9A43-BC34-B87A-16A8-0D575E4201F2}"/>
              </a:ext>
            </a:extLst>
          </p:cNvPr>
          <p:cNvSpPr>
            <a:spLocks noGrp="1"/>
          </p:cNvSpPr>
          <p:nvPr>
            <p:ph type="title"/>
          </p:nvPr>
        </p:nvSpPr>
        <p:spPr/>
        <p:txBody>
          <a:bodyPr/>
          <a:lstStyle/>
          <a:p>
            <a:r>
              <a:rPr lang="en-US"/>
              <a:t>MajesTEC-1 </a:t>
            </a:r>
            <a:br>
              <a:rPr lang="en-US"/>
            </a:br>
            <a:r>
              <a:rPr lang="en-US" i="1"/>
              <a:t>Safety Profile</a:t>
            </a:r>
            <a:endParaRPr lang="en-US" i="1" dirty="0"/>
          </a:p>
        </p:txBody>
      </p:sp>
      <p:pic>
        <p:nvPicPr>
          <p:cNvPr id="3" name="Picture 2">
            <a:extLst>
              <a:ext uri="{FF2B5EF4-FFF2-40B4-BE49-F238E27FC236}">
                <a16:creationId xmlns:a16="http://schemas.microsoft.com/office/drawing/2014/main" id="{D4CE65F3-8B0A-C8E2-0639-909C47154300}"/>
              </a:ext>
            </a:extLst>
          </p:cNvPr>
          <p:cNvPicPr/>
          <p:nvPr/>
        </p:nvPicPr>
        <p:blipFill>
          <a:blip r:embed="rId2"/>
          <a:stretch>
            <a:fillRect/>
          </a:stretch>
        </p:blipFill>
        <p:spPr>
          <a:xfrm>
            <a:off x="0" y="0"/>
            <a:ext cx="12192000" cy="6858000"/>
          </a:xfrm>
          <a:prstGeom prst="rect">
            <a:avLst/>
          </a:prstGeom>
        </p:spPr>
      </p:pic>
      <p:sp>
        <p:nvSpPr>
          <p:cNvPr id="4" name="Ellipse 3">
            <a:extLst>
              <a:ext uri="{FF2B5EF4-FFF2-40B4-BE49-F238E27FC236}">
                <a16:creationId xmlns:a16="http://schemas.microsoft.com/office/drawing/2014/main" id="{84B4C398-8ABC-EB9F-90BD-E4A00854B8E0}"/>
              </a:ext>
            </a:extLst>
          </p:cNvPr>
          <p:cNvSpPr/>
          <p:nvPr/>
        </p:nvSpPr>
        <p:spPr>
          <a:xfrm>
            <a:off x="4361793" y="3289738"/>
            <a:ext cx="2617076" cy="430924"/>
          </a:xfrm>
          <a:prstGeom prst="ellipse">
            <a:avLst/>
          </a:prstGeom>
          <a:noFill/>
          <a:ln w="952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72358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2ACC6F9-37F7-49C5-B6CE-1B7C728E36B5}"/>
              </a:ext>
            </a:extLst>
          </p:cNvPr>
          <p:cNvSpPr>
            <a:spLocks noGrp="1"/>
          </p:cNvSpPr>
          <p:nvPr>
            <p:ph type="title"/>
          </p:nvPr>
        </p:nvSpPr>
        <p:spPr/>
        <p:txBody>
          <a:bodyPr/>
          <a:lstStyle/>
          <a:p>
            <a:r>
              <a:rPr lang="en-GB"/>
              <a:t>Bispecific Antibodies</a:t>
            </a:r>
            <a:br>
              <a:rPr lang="en-GB"/>
            </a:br>
            <a:r>
              <a:rPr lang="en-GB" i="1"/>
              <a:t>AEs</a:t>
            </a:r>
            <a:endParaRPr lang="en-GB"/>
          </a:p>
        </p:txBody>
      </p:sp>
      <p:pic>
        <p:nvPicPr>
          <p:cNvPr id="3" name="Picture 2">
            <a:extLst>
              <a:ext uri="{FF2B5EF4-FFF2-40B4-BE49-F238E27FC236}">
                <a16:creationId xmlns:a16="http://schemas.microsoft.com/office/drawing/2014/main" id="{DF6E2167-465C-4395-A68B-20FAA9EB321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391941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48CEE8D-CA75-419D-B898-3D99DB52A4F3}"/>
              </a:ext>
            </a:extLst>
          </p:cNvPr>
          <p:cNvSpPr>
            <a:spLocks noGrp="1"/>
          </p:cNvSpPr>
          <p:nvPr>
            <p:ph type="title"/>
          </p:nvPr>
        </p:nvSpPr>
        <p:spPr/>
        <p:txBody>
          <a:bodyPr/>
          <a:lstStyle/>
          <a:p>
            <a:r>
              <a:rPr lang="fr-FR"/>
              <a:t>Grading Criteria for CRS</a:t>
            </a:r>
            <a:endParaRPr lang="fr-FR" dirty="0"/>
          </a:p>
        </p:txBody>
      </p:sp>
      <p:pic>
        <p:nvPicPr>
          <p:cNvPr id="3" name="Picture 2">
            <a:extLst>
              <a:ext uri="{FF2B5EF4-FFF2-40B4-BE49-F238E27FC236}">
                <a16:creationId xmlns:a16="http://schemas.microsoft.com/office/drawing/2014/main" id="{B94150B0-4613-4E13-B71D-D878A602330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2950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0BF16F8-637D-461D-BB6B-35F94B6A14C4}"/>
              </a:ext>
            </a:extLst>
          </p:cNvPr>
          <p:cNvSpPr>
            <a:spLocks noGrp="1"/>
          </p:cNvSpPr>
          <p:nvPr>
            <p:ph type="title"/>
          </p:nvPr>
        </p:nvSpPr>
        <p:spPr/>
        <p:txBody>
          <a:bodyPr/>
          <a:lstStyle/>
          <a:p>
            <a:r>
              <a:rPr lang="en-US"/>
              <a:t>Step-Up Doses to Mitigate the Risk of CRS</a:t>
            </a:r>
            <a:br>
              <a:rPr lang="en-US"/>
            </a:br>
            <a:r>
              <a:rPr lang="en-US" i="1"/>
              <a:t>Bispecific Antibodies</a:t>
            </a:r>
            <a:endParaRPr lang="en-GB" i="1" dirty="0"/>
          </a:p>
        </p:txBody>
      </p:sp>
      <p:pic>
        <p:nvPicPr>
          <p:cNvPr id="3" name="Picture 2">
            <a:extLst>
              <a:ext uri="{FF2B5EF4-FFF2-40B4-BE49-F238E27FC236}">
                <a16:creationId xmlns:a16="http://schemas.microsoft.com/office/drawing/2014/main" id="{58DED10F-5EF3-4F8A-8170-2527DC015D2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60009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8006E3-065C-6249-A13D-36AD0462E3C7}"/>
              </a:ext>
            </a:extLst>
          </p:cNvPr>
          <p:cNvSpPr>
            <a:spLocks noGrp="1"/>
          </p:cNvSpPr>
          <p:nvPr>
            <p:ph type="title"/>
          </p:nvPr>
        </p:nvSpPr>
        <p:spPr>
          <a:xfrm>
            <a:off x="570016" y="127619"/>
            <a:ext cx="10261270" cy="869909"/>
          </a:xfrm>
        </p:spPr>
        <p:txBody>
          <a:bodyPr/>
          <a:lstStyle/>
          <a:p>
            <a:r>
              <a:rPr lang="fr-FR" dirty="0"/>
              <a:t>AC bispécifiques: </a:t>
            </a:r>
            <a:r>
              <a:rPr lang="fr-FR"/>
              <a:t>quelques considérations.</a:t>
            </a:r>
            <a:endParaRPr lang="fr-FR" dirty="0"/>
          </a:p>
        </p:txBody>
      </p:sp>
      <p:sp>
        <p:nvSpPr>
          <p:cNvPr id="3" name="Espace réservé du contenu 2">
            <a:extLst>
              <a:ext uri="{FF2B5EF4-FFF2-40B4-BE49-F238E27FC236}">
                <a16:creationId xmlns:a16="http://schemas.microsoft.com/office/drawing/2014/main" id="{546DB790-69D5-7043-BB24-EB2F2A3464EB}"/>
              </a:ext>
            </a:extLst>
          </p:cNvPr>
          <p:cNvSpPr>
            <a:spLocks noGrp="1"/>
          </p:cNvSpPr>
          <p:nvPr>
            <p:ph idx="1"/>
          </p:nvPr>
        </p:nvSpPr>
        <p:spPr>
          <a:xfrm>
            <a:off x="439387" y="1211283"/>
            <a:ext cx="10902538" cy="5179435"/>
          </a:xfrm>
        </p:spPr>
        <p:txBody>
          <a:bodyPr/>
          <a:lstStyle/>
          <a:p>
            <a:r>
              <a:rPr lang="fr-FR" dirty="0"/>
              <a:t>Activité augmentée par les </a:t>
            </a:r>
            <a:r>
              <a:rPr lang="fr-FR" dirty="0" err="1"/>
              <a:t>IMIDs</a:t>
            </a:r>
            <a:endParaRPr lang="fr-FR" dirty="0"/>
          </a:p>
          <a:p>
            <a:pPr lvl="1"/>
            <a:r>
              <a:rPr lang="fr-FR" dirty="0"/>
              <a:t>Essais cliniques en cours</a:t>
            </a:r>
          </a:p>
          <a:p>
            <a:r>
              <a:rPr lang="fr-FR" dirty="0"/>
              <a:t>Fonction lymphocytaire </a:t>
            </a:r>
            <a:r>
              <a:rPr lang="fr-FR" dirty="0" err="1"/>
              <a:t>T</a:t>
            </a:r>
            <a:r>
              <a:rPr lang="fr-FR" dirty="0"/>
              <a:t> meilleure dans premières lignes de traitement.</a:t>
            </a:r>
          </a:p>
          <a:p>
            <a:pPr lvl="1"/>
            <a:r>
              <a:rPr lang="fr-FR" dirty="0"/>
              <a:t>Essais cliniques en première ligne et dans rechutes précoces</a:t>
            </a:r>
          </a:p>
          <a:p>
            <a:r>
              <a:rPr lang="fr-FR" dirty="0"/>
              <a:t>Action inhibée par les lymphocytes </a:t>
            </a:r>
            <a:r>
              <a:rPr lang="fr-FR" dirty="0" err="1"/>
              <a:t>T</a:t>
            </a:r>
            <a:r>
              <a:rPr lang="fr-FR" dirty="0"/>
              <a:t> régulateurs</a:t>
            </a:r>
          </a:p>
          <a:p>
            <a:pPr lvl="1"/>
            <a:r>
              <a:rPr lang="fr-FR" dirty="0"/>
              <a:t>Combinaison avec le </a:t>
            </a:r>
            <a:r>
              <a:rPr lang="fr-FR" dirty="0" err="1"/>
              <a:t>daratumumab</a:t>
            </a:r>
            <a:endParaRPr lang="fr-FR" dirty="0"/>
          </a:p>
          <a:p>
            <a:r>
              <a:rPr lang="fr-FR" dirty="0"/>
              <a:t>Toxicité</a:t>
            </a:r>
          </a:p>
          <a:p>
            <a:pPr lvl="1"/>
            <a:r>
              <a:rPr lang="fr-FR" dirty="0"/>
              <a:t>CRS</a:t>
            </a:r>
          </a:p>
          <a:p>
            <a:pPr lvl="1"/>
            <a:r>
              <a:rPr lang="fr-FR" dirty="0"/>
              <a:t>Atteinte neurologique</a:t>
            </a:r>
          </a:p>
          <a:p>
            <a:endParaRPr lang="fr-FR" dirty="0"/>
          </a:p>
          <a:p>
            <a:endParaRPr lang="fr-FR" dirty="0"/>
          </a:p>
          <a:p>
            <a:endParaRPr lang="fr-FR" dirty="0"/>
          </a:p>
        </p:txBody>
      </p:sp>
    </p:spTree>
    <p:extLst>
      <p:ext uri="{BB962C8B-B14F-4D97-AF65-F5344CB8AC3E}">
        <p14:creationId xmlns:p14="http://schemas.microsoft.com/office/powerpoint/2010/main" val="3496769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8C072D-81A3-4C20-A1AA-1FBF56EE9825}"/>
              </a:ext>
            </a:extLst>
          </p:cNvPr>
          <p:cNvSpPr>
            <a:spLocks noGrp="1"/>
          </p:cNvSpPr>
          <p:nvPr>
            <p:ph type="title"/>
          </p:nvPr>
        </p:nvSpPr>
        <p:spPr/>
        <p:txBody>
          <a:bodyPr/>
          <a:lstStyle/>
          <a:p>
            <a:r>
              <a:rPr lang="en-US" altLang="en-US" sz="3600">
                <a:ea typeface="Avenir Book" charset="0"/>
                <a:cs typeface="Avenir Book" charset="0"/>
              </a:rPr>
              <a:t>Immunotherapeutic Approaches in MM</a:t>
            </a:r>
            <a:endParaRPr lang="en-GB" dirty="0"/>
          </a:p>
        </p:txBody>
      </p:sp>
      <p:pic>
        <p:nvPicPr>
          <p:cNvPr id="3" name="Picture 2">
            <a:extLst>
              <a:ext uri="{FF2B5EF4-FFF2-40B4-BE49-F238E27FC236}">
                <a16:creationId xmlns:a16="http://schemas.microsoft.com/office/drawing/2014/main" id="{3CF24558-55DC-4F70-9AC1-1E800A0DDC92}"/>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67940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8BAF7B0-D954-DA41-91FC-E7566FBAF3AA}"/>
              </a:ext>
            </a:extLst>
          </p:cNvPr>
          <p:cNvPicPr>
            <a:picLocks noChangeAspect="1"/>
          </p:cNvPicPr>
          <p:nvPr/>
        </p:nvPicPr>
        <p:blipFill>
          <a:blip r:embed="rId2"/>
          <a:stretch>
            <a:fillRect/>
          </a:stretch>
        </p:blipFill>
        <p:spPr>
          <a:xfrm>
            <a:off x="0" y="148794"/>
            <a:ext cx="12192000" cy="6560411"/>
          </a:xfrm>
          <a:prstGeom prst="rect">
            <a:avLst/>
          </a:prstGeom>
        </p:spPr>
      </p:pic>
    </p:spTree>
    <p:extLst>
      <p:ext uri="{BB962C8B-B14F-4D97-AF65-F5344CB8AC3E}">
        <p14:creationId xmlns:p14="http://schemas.microsoft.com/office/powerpoint/2010/main" val="395115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Shape 1"/>
          <p:cNvSpPr txBox="1"/>
          <p:nvPr/>
        </p:nvSpPr>
        <p:spPr>
          <a:xfrm>
            <a:off x="1884000" y="6154028"/>
            <a:ext cx="8640000" cy="508680"/>
          </a:xfrm>
          <a:prstGeom prst="rect">
            <a:avLst/>
          </a:prstGeom>
          <a:noFill/>
          <a:ln>
            <a:noFill/>
          </a:ln>
        </p:spPr>
        <p:txBody>
          <a:bodyPr lIns="90000" tIns="46800" rIns="90000" bIns="46800"/>
          <a:lstStyle/>
          <a:p>
            <a:r>
              <a:rPr lang="en-US" sz="1200" i="1" spc="-1" baseline="-25000" dirty="0">
                <a:solidFill>
                  <a:srgbClr val="000000"/>
                </a:solidFill>
                <a:latin typeface="Arial"/>
              </a:rPr>
              <a:t>Fig 1. (A) Event-free survival, (B) progression-free survival, and (C) overall survival with a median follow-up of 5 years in patients treated with cyclophosphamide, doxorubicin, vincristine, and prednisone (CHOP), and rituximab plus CHOP (R-CHOP). Log-rank test P values are = .00002, &lt; .00001, and = .0073, respectively.</a:t>
            </a:r>
            <a:endParaRPr lang="en-US" sz="1200" spc="-1" dirty="0">
              <a:solidFill>
                <a:srgbClr val="000000"/>
              </a:solidFill>
              <a:latin typeface="Arial"/>
            </a:endParaRPr>
          </a:p>
        </p:txBody>
      </p:sp>
      <p:pic>
        <p:nvPicPr>
          <p:cNvPr id="40" name="Main graphic"/>
          <p:cNvPicPr/>
          <p:nvPr/>
        </p:nvPicPr>
        <p:blipFill>
          <a:blip r:embed="rId2"/>
          <a:stretch/>
        </p:blipFill>
        <p:spPr>
          <a:xfrm>
            <a:off x="2836799" y="1784533"/>
            <a:ext cx="5753811" cy="4369495"/>
          </a:xfrm>
          <a:prstGeom prst="rect">
            <a:avLst/>
          </a:prstGeom>
          <a:ln>
            <a:noFill/>
          </a:ln>
        </p:spPr>
      </p:pic>
      <p:pic>
        <p:nvPicPr>
          <p:cNvPr id="4" name="Image 3">
            <a:extLst>
              <a:ext uri="{FF2B5EF4-FFF2-40B4-BE49-F238E27FC236}">
                <a16:creationId xmlns:a16="http://schemas.microsoft.com/office/drawing/2014/main" id="{96D671F8-80E8-8C40-0FD5-C63DD2F084DE}"/>
              </a:ext>
            </a:extLst>
          </p:cNvPr>
          <p:cNvPicPr>
            <a:picLocks noChangeAspect="1"/>
          </p:cNvPicPr>
          <p:nvPr/>
        </p:nvPicPr>
        <p:blipFill>
          <a:blip r:embed="rId3"/>
          <a:stretch>
            <a:fillRect/>
          </a:stretch>
        </p:blipFill>
        <p:spPr>
          <a:xfrm>
            <a:off x="150585" y="31945"/>
            <a:ext cx="5180823" cy="799327"/>
          </a:xfrm>
          <a:prstGeom prst="rect">
            <a:avLst/>
          </a:prstGeom>
        </p:spPr>
      </p:pic>
      <p:pic>
        <p:nvPicPr>
          <p:cNvPr id="5" name="Image 4">
            <a:extLst>
              <a:ext uri="{FF2B5EF4-FFF2-40B4-BE49-F238E27FC236}">
                <a16:creationId xmlns:a16="http://schemas.microsoft.com/office/drawing/2014/main" id="{32F8B63E-9F00-5EE7-67E6-6CCBA87711FC}"/>
              </a:ext>
            </a:extLst>
          </p:cNvPr>
          <p:cNvPicPr>
            <a:picLocks noChangeAspect="1"/>
          </p:cNvPicPr>
          <p:nvPr/>
        </p:nvPicPr>
        <p:blipFill>
          <a:blip r:embed="rId4"/>
          <a:stretch>
            <a:fillRect/>
          </a:stretch>
        </p:blipFill>
        <p:spPr>
          <a:xfrm>
            <a:off x="6096000" y="195292"/>
            <a:ext cx="5215680" cy="1589241"/>
          </a:xfrm>
          <a:prstGeom prst="rect">
            <a:avLst/>
          </a:prstGeom>
        </p:spPr>
      </p:pic>
      <p:sp>
        <p:nvSpPr>
          <p:cNvPr id="2" name="ZoneTexte 1">
            <a:extLst>
              <a:ext uri="{FF2B5EF4-FFF2-40B4-BE49-F238E27FC236}">
                <a16:creationId xmlns:a16="http://schemas.microsoft.com/office/drawing/2014/main" id="{216E8EA5-AD4F-731B-51F7-2B14CF9EC8A5}"/>
              </a:ext>
            </a:extLst>
          </p:cNvPr>
          <p:cNvSpPr txBox="1"/>
          <p:nvPr/>
        </p:nvSpPr>
        <p:spPr>
          <a:xfrm>
            <a:off x="3863788" y="1936376"/>
            <a:ext cx="627530" cy="369332"/>
          </a:xfrm>
          <a:prstGeom prst="rect">
            <a:avLst/>
          </a:prstGeom>
          <a:noFill/>
        </p:spPr>
        <p:txBody>
          <a:bodyPr wrap="square" rtlCol="0">
            <a:spAutoFit/>
          </a:bodyPr>
          <a:lstStyle/>
          <a:p>
            <a:r>
              <a:rPr lang="fr-FR" dirty="0"/>
              <a:t>EFS</a:t>
            </a:r>
          </a:p>
        </p:txBody>
      </p:sp>
      <p:sp>
        <p:nvSpPr>
          <p:cNvPr id="3" name="ZoneTexte 2">
            <a:extLst>
              <a:ext uri="{FF2B5EF4-FFF2-40B4-BE49-F238E27FC236}">
                <a16:creationId xmlns:a16="http://schemas.microsoft.com/office/drawing/2014/main" id="{6D392862-0584-CED1-7328-FDEFF3DCCB67}"/>
              </a:ext>
            </a:extLst>
          </p:cNvPr>
          <p:cNvSpPr txBox="1"/>
          <p:nvPr/>
        </p:nvSpPr>
        <p:spPr>
          <a:xfrm>
            <a:off x="6580094" y="1936376"/>
            <a:ext cx="564777" cy="369332"/>
          </a:xfrm>
          <a:prstGeom prst="rect">
            <a:avLst/>
          </a:prstGeom>
          <a:noFill/>
        </p:spPr>
        <p:txBody>
          <a:bodyPr wrap="square" rtlCol="0">
            <a:spAutoFit/>
          </a:bodyPr>
          <a:lstStyle/>
          <a:p>
            <a:r>
              <a:rPr lang="fr-FR" dirty="0"/>
              <a:t>PFS</a:t>
            </a:r>
          </a:p>
        </p:txBody>
      </p:sp>
      <p:sp>
        <p:nvSpPr>
          <p:cNvPr id="6" name="ZoneTexte 5">
            <a:extLst>
              <a:ext uri="{FF2B5EF4-FFF2-40B4-BE49-F238E27FC236}">
                <a16:creationId xmlns:a16="http://schemas.microsoft.com/office/drawing/2014/main" id="{1A2681D4-290F-6773-CBC1-BA18F2242A96}"/>
              </a:ext>
            </a:extLst>
          </p:cNvPr>
          <p:cNvSpPr txBox="1"/>
          <p:nvPr/>
        </p:nvSpPr>
        <p:spPr>
          <a:xfrm>
            <a:off x="6015317" y="4876801"/>
            <a:ext cx="493059" cy="369332"/>
          </a:xfrm>
          <a:prstGeom prst="rect">
            <a:avLst/>
          </a:prstGeom>
          <a:noFill/>
        </p:spPr>
        <p:txBody>
          <a:bodyPr wrap="square" rtlCol="0">
            <a:spAutoFit/>
          </a:bodyPr>
          <a:lstStyle/>
          <a:p>
            <a:r>
              <a:rPr lang="fr-FR" dirty="0"/>
              <a:t>OS</a:t>
            </a: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9E7B6C78-D760-3879-DBB1-799E7C78E7F1}"/>
              </a:ext>
            </a:extLst>
          </p:cNvPr>
          <p:cNvSpPr txBox="1"/>
          <p:nvPr/>
        </p:nvSpPr>
        <p:spPr>
          <a:xfrm>
            <a:off x="7938533" y="978619"/>
            <a:ext cx="3404594" cy="110642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a:solidFill>
                  <a:schemeClr val="tx1"/>
                </a:solidFill>
                <a:latin typeface="+mj-lt"/>
                <a:ea typeface="+mj-ea"/>
                <a:cs typeface="+mj-cs"/>
              </a:rPr>
              <a:t>Processus de fabrication CAR T cell</a:t>
            </a:r>
          </a:p>
        </p:txBody>
      </p:sp>
      <p:pic>
        <p:nvPicPr>
          <p:cNvPr id="5" name="Image 4">
            <a:extLst>
              <a:ext uri="{FF2B5EF4-FFF2-40B4-BE49-F238E27FC236}">
                <a16:creationId xmlns:a16="http://schemas.microsoft.com/office/drawing/2014/main" id="{E27BDB08-6B8B-F070-C89D-05456CF9FFFC}"/>
              </a:ext>
            </a:extLst>
          </p:cNvPr>
          <p:cNvPicPr>
            <a:picLocks noChangeAspect="1"/>
          </p:cNvPicPr>
          <p:nvPr/>
        </p:nvPicPr>
        <p:blipFill>
          <a:blip r:embed="rId2"/>
          <a:stretch>
            <a:fillRect/>
          </a:stretch>
        </p:blipFill>
        <p:spPr>
          <a:xfrm>
            <a:off x="20165" y="1559859"/>
            <a:ext cx="7450872" cy="4116605"/>
          </a:xfrm>
          <a:prstGeom prst="rect">
            <a:avLst/>
          </a:prstGeom>
        </p:spPr>
      </p:pic>
      <p:sp>
        <p:nvSpPr>
          <p:cNvPr id="18" name="Rectangle 17">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ZoneTexte 7">
            <a:extLst>
              <a:ext uri="{FF2B5EF4-FFF2-40B4-BE49-F238E27FC236}">
                <a16:creationId xmlns:a16="http://schemas.microsoft.com/office/drawing/2014/main" id="{DC6FC691-BAC7-E240-82E4-7B55D2A18D75}"/>
              </a:ext>
            </a:extLst>
          </p:cNvPr>
          <p:cNvSpPr txBox="1"/>
          <p:nvPr/>
        </p:nvSpPr>
        <p:spPr>
          <a:xfrm>
            <a:off x="7938532" y="2252870"/>
            <a:ext cx="3404594" cy="355701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a:t>Front Immunol 2022;13:991092</a:t>
            </a:r>
          </a:p>
          <a:p>
            <a:pPr indent="-228600">
              <a:lnSpc>
                <a:spcPct val="9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772996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65BDA9A-7BAF-3CEE-D492-4A4C1A87F80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Mode d’action CAR T cell</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B557D941-48D7-D6E4-985C-5ACAEFCDBC25}"/>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Front Immunol 2022;13:991092</a:t>
            </a:r>
          </a:p>
          <a:p>
            <a:pPr indent="-228600">
              <a:lnSpc>
                <a:spcPct val="90000"/>
              </a:lnSpc>
              <a:spcAft>
                <a:spcPts val="600"/>
              </a:spcAft>
              <a:buFont typeface="Arial" panose="020B0604020202020204" pitchFamily="34" charset="0"/>
              <a:buChar char="•"/>
            </a:pPr>
            <a:endParaRPr lang="en-US" sz="2200"/>
          </a:p>
        </p:txBody>
      </p:sp>
      <p:pic>
        <p:nvPicPr>
          <p:cNvPr id="3" name="Image 2">
            <a:extLst>
              <a:ext uri="{FF2B5EF4-FFF2-40B4-BE49-F238E27FC236}">
                <a16:creationId xmlns:a16="http://schemas.microsoft.com/office/drawing/2014/main" id="{3693082A-E901-F7F5-08F0-02C9DA30BF25}"/>
              </a:ext>
            </a:extLst>
          </p:cNvPr>
          <p:cNvPicPr>
            <a:picLocks noChangeAspect="1"/>
          </p:cNvPicPr>
          <p:nvPr/>
        </p:nvPicPr>
        <p:blipFill rotWithShape="1">
          <a:blip r:embed="rId2"/>
          <a:srcRect l="5424" r="17373" b="2"/>
          <a:stretch/>
        </p:blipFill>
        <p:spPr>
          <a:xfrm>
            <a:off x="6840188" y="1748352"/>
            <a:ext cx="4788410" cy="4977280"/>
          </a:xfrm>
          <a:prstGeom prst="rect">
            <a:avLst/>
          </a:prstGeom>
        </p:spPr>
      </p:pic>
    </p:spTree>
    <p:extLst>
      <p:ext uri="{BB962C8B-B14F-4D97-AF65-F5344CB8AC3E}">
        <p14:creationId xmlns:p14="http://schemas.microsoft.com/office/powerpoint/2010/main" val="17427373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5FB6D1B-D48C-D8AE-0936-D08DAC680347}"/>
              </a:ext>
            </a:extLst>
          </p:cNvPr>
          <p:cNvPicPr>
            <a:picLocks noChangeAspect="1"/>
          </p:cNvPicPr>
          <p:nvPr/>
        </p:nvPicPr>
        <p:blipFill>
          <a:blip r:embed="rId2"/>
          <a:stretch>
            <a:fillRect/>
          </a:stretch>
        </p:blipFill>
        <p:spPr>
          <a:xfrm>
            <a:off x="718855" y="1650670"/>
            <a:ext cx="11029800" cy="4595750"/>
          </a:xfrm>
          <a:prstGeom prst="rect">
            <a:avLst/>
          </a:prstGeom>
        </p:spPr>
      </p:pic>
      <p:pic>
        <p:nvPicPr>
          <p:cNvPr id="4" name="Image 3">
            <a:extLst>
              <a:ext uri="{FF2B5EF4-FFF2-40B4-BE49-F238E27FC236}">
                <a16:creationId xmlns:a16="http://schemas.microsoft.com/office/drawing/2014/main" id="{DE219068-5C2A-0C54-1D91-897948D2B045}"/>
              </a:ext>
            </a:extLst>
          </p:cNvPr>
          <p:cNvPicPr>
            <a:picLocks noChangeAspect="1"/>
          </p:cNvPicPr>
          <p:nvPr/>
        </p:nvPicPr>
        <p:blipFill>
          <a:blip r:embed="rId3"/>
          <a:stretch>
            <a:fillRect/>
          </a:stretch>
        </p:blipFill>
        <p:spPr>
          <a:xfrm>
            <a:off x="2209800" y="206095"/>
            <a:ext cx="7772400" cy="1315669"/>
          </a:xfrm>
          <a:prstGeom prst="rect">
            <a:avLst/>
          </a:prstGeom>
        </p:spPr>
      </p:pic>
      <p:sp>
        <p:nvSpPr>
          <p:cNvPr id="6" name="ZoneTexte 5">
            <a:extLst>
              <a:ext uri="{FF2B5EF4-FFF2-40B4-BE49-F238E27FC236}">
                <a16:creationId xmlns:a16="http://schemas.microsoft.com/office/drawing/2014/main" id="{7BF97FC1-632E-6B68-A0C0-BFA5D90B691A}"/>
              </a:ext>
            </a:extLst>
          </p:cNvPr>
          <p:cNvSpPr txBox="1"/>
          <p:nvPr/>
        </p:nvSpPr>
        <p:spPr>
          <a:xfrm>
            <a:off x="4773880" y="6211669"/>
            <a:ext cx="6614556" cy="646331"/>
          </a:xfrm>
          <a:prstGeom prst="rect">
            <a:avLst/>
          </a:prstGeom>
          <a:noFill/>
        </p:spPr>
        <p:txBody>
          <a:bodyPr wrap="square" rtlCol="0">
            <a:spAutoFit/>
          </a:bodyPr>
          <a:lstStyle/>
          <a:p>
            <a:r>
              <a:rPr lang="fr-FR" dirty="0"/>
              <a:t>Cancers 2023;15:1929</a:t>
            </a:r>
          </a:p>
          <a:p>
            <a:endParaRPr lang="fr-FR" dirty="0"/>
          </a:p>
        </p:txBody>
      </p:sp>
    </p:spTree>
    <p:extLst>
      <p:ext uri="{BB962C8B-B14F-4D97-AF65-F5344CB8AC3E}">
        <p14:creationId xmlns:p14="http://schemas.microsoft.com/office/powerpoint/2010/main" val="33520881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able&#10;&#10;Description générée automatiquement">
            <a:extLst>
              <a:ext uri="{FF2B5EF4-FFF2-40B4-BE49-F238E27FC236}">
                <a16:creationId xmlns:a16="http://schemas.microsoft.com/office/drawing/2014/main" id="{267F683B-D282-AB80-1946-156E57A6DC48}"/>
              </a:ext>
            </a:extLst>
          </p:cNvPr>
          <p:cNvPicPr>
            <a:picLocks noChangeAspect="1"/>
          </p:cNvPicPr>
          <p:nvPr/>
        </p:nvPicPr>
        <p:blipFill>
          <a:blip r:embed="rId2"/>
          <a:stretch>
            <a:fillRect/>
          </a:stretch>
        </p:blipFill>
        <p:spPr>
          <a:xfrm>
            <a:off x="259333" y="1408386"/>
            <a:ext cx="11637715" cy="3394841"/>
          </a:xfrm>
          <a:prstGeom prst="rect">
            <a:avLst/>
          </a:prstGeom>
        </p:spPr>
      </p:pic>
      <p:sp>
        <p:nvSpPr>
          <p:cNvPr id="4" name="ZoneTexte 3">
            <a:extLst>
              <a:ext uri="{FF2B5EF4-FFF2-40B4-BE49-F238E27FC236}">
                <a16:creationId xmlns:a16="http://schemas.microsoft.com/office/drawing/2014/main" id="{BC6A7596-DFE9-14B1-E471-50082EA4D2AF}"/>
              </a:ext>
            </a:extLst>
          </p:cNvPr>
          <p:cNvSpPr txBox="1"/>
          <p:nvPr/>
        </p:nvSpPr>
        <p:spPr>
          <a:xfrm>
            <a:off x="6526924" y="5213131"/>
            <a:ext cx="4456386" cy="369332"/>
          </a:xfrm>
          <a:prstGeom prst="rect">
            <a:avLst/>
          </a:prstGeom>
          <a:noFill/>
        </p:spPr>
        <p:txBody>
          <a:bodyPr wrap="square" rtlCol="0">
            <a:spAutoFit/>
          </a:bodyPr>
          <a:lstStyle/>
          <a:p>
            <a:r>
              <a:rPr lang="fr-FR" dirty="0"/>
              <a:t>Front </a:t>
            </a:r>
            <a:r>
              <a:rPr lang="fr-FR" dirty="0" err="1"/>
              <a:t>Immunol</a:t>
            </a:r>
            <a:r>
              <a:rPr lang="fr-FR" dirty="0"/>
              <a:t> 2022;13:991092</a:t>
            </a:r>
          </a:p>
        </p:txBody>
      </p:sp>
    </p:spTree>
    <p:extLst>
      <p:ext uri="{BB962C8B-B14F-4D97-AF65-F5344CB8AC3E}">
        <p14:creationId xmlns:p14="http://schemas.microsoft.com/office/powerpoint/2010/main" val="22328725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E36F385-DE26-4AAB-BE72-8E81F6FC7ADE}"/>
              </a:ext>
            </a:extLst>
          </p:cNvPr>
          <p:cNvSpPr>
            <a:spLocks noGrp="1"/>
          </p:cNvSpPr>
          <p:nvPr>
            <p:ph type="title"/>
          </p:nvPr>
        </p:nvSpPr>
        <p:spPr/>
        <p:txBody>
          <a:bodyPr/>
          <a:lstStyle/>
          <a:p>
            <a:r>
              <a:rPr lang="en-US"/>
              <a:t>CRS With BCMA-Targeted CAR T-Cell Therapy</a:t>
            </a:r>
            <a:endParaRPr lang="en-US" i="1" dirty="0"/>
          </a:p>
        </p:txBody>
      </p:sp>
      <p:pic>
        <p:nvPicPr>
          <p:cNvPr id="3" name="Picture 2">
            <a:extLst>
              <a:ext uri="{FF2B5EF4-FFF2-40B4-BE49-F238E27FC236}">
                <a16:creationId xmlns:a16="http://schemas.microsoft.com/office/drawing/2014/main" id="{E5B8C0BC-29BF-4F9D-836D-AF879F33611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42831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EA00169-F55A-4ABC-B47C-AC25A7650380}"/>
              </a:ext>
            </a:extLst>
          </p:cNvPr>
          <p:cNvSpPr>
            <a:spLocks noGrp="1"/>
          </p:cNvSpPr>
          <p:nvPr>
            <p:ph type="title"/>
          </p:nvPr>
        </p:nvSpPr>
        <p:spPr/>
        <p:txBody>
          <a:bodyPr>
            <a:normAutofit fontScale="90000"/>
          </a:bodyPr>
          <a:lstStyle/>
          <a:p>
            <a:r>
              <a:rPr lang="en-GB"/>
              <a:t>Immune-Cell Associated Neurotoxicity Syndrome</a:t>
            </a:r>
            <a:br>
              <a:rPr lang="en-GB"/>
            </a:br>
            <a:r>
              <a:rPr lang="en-GB" i="1"/>
              <a:t>Overview</a:t>
            </a:r>
            <a:endParaRPr lang="en-US"/>
          </a:p>
        </p:txBody>
      </p:sp>
      <p:pic>
        <p:nvPicPr>
          <p:cNvPr id="3" name="Picture 2">
            <a:extLst>
              <a:ext uri="{FF2B5EF4-FFF2-40B4-BE49-F238E27FC236}">
                <a16:creationId xmlns:a16="http://schemas.microsoft.com/office/drawing/2014/main" id="{39D09162-D07E-430F-A306-DA1DFDA329C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71184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112CDC-7C03-490F-9B47-B7F4534B1C7C}"/>
              </a:ext>
            </a:extLst>
          </p:cNvPr>
          <p:cNvSpPr>
            <a:spLocks noGrp="1"/>
          </p:cNvSpPr>
          <p:nvPr>
            <p:ph type="title"/>
          </p:nvPr>
        </p:nvSpPr>
        <p:spPr/>
        <p:txBody>
          <a:bodyPr/>
          <a:lstStyle/>
          <a:p>
            <a:r>
              <a:rPr lang="en-GB"/>
              <a:t>Mechanisms Underpinning ICANS</a:t>
            </a:r>
          </a:p>
        </p:txBody>
      </p:sp>
      <p:pic>
        <p:nvPicPr>
          <p:cNvPr id="3" name="Picture 2">
            <a:extLst>
              <a:ext uri="{FF2B5EF4-FFF2-40B4-BE49-F238E27FC236}">
                <a16:creationId xmlns:a16="http://schemas.microsoft.com/office/drawing/2014/main" id="{EEAC1A26-09AE-44D2-BF7E-CC49C98F70C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51591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3949F6-8B17-4698-8298-F722358BC2FA}"/>
              </a:ext>
            </a:extLst>
          </p:cNvPr>
          <p:cNvSpPr>
            <a:spLocks noGrp="1"/>
          </p:cNvSpPr>
          <p:nvPr>
            <p:ph type="title"/>
          </p:nvPr>
        </p:nvSpPr>
        <p:spPr/>
        <p:txBody>
          <a:bodyPr/>
          <a:lstStyle/>
          <a:p>
            <a:r>
              <a:rPr lang="en-GB"/>
              <a:t>Timing of ICANS Onset</a:t>
            </a:r>
            <a:endParaRPr lang="en-GB" i="1"/>
          </a:p>
        </p:txBody>
      </p:sp>
      <p:pic>
        <p:nvPicPr>
          <p:cNvPr id="3" name="Picture 2">
            <a:extLst>
              <a:ext uri="{FF2B5EF4-FFF2-40B4-BE49-F238E27FC236}">
                <a16:creationId xmlns:a16="http://schemas.microsoft.com/office/drawing/2014/main" id="{D4C0CE87-6D76-46AA-94E0-8BAB19D526A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410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F85B6AE-500F-4A78-83B3-2154C6EF5C68}"/>
              </a:ext>
            </a:extLst>
          </p:cNvPr>
          <p:cNvSpPr>
            <a:spLocks noGrp="1"/>
          </p:cNvSpPr>
          <p:nvPr>
            <p:ph type="title"/>
          </p:nvPr>
        </p:nvSpPr>
        <p:spPr/>
        <p:txBody>
          <a:bodyPr/>
          <a:lstStyle/>
          <a:p>
            <a:r>
              <a:rPr lang="en-GB"/>
              <a:t>Symptoms of ICANS</a:t>
            </a:r>
          </a:p>
        </p:txBody>
      </p:sp>
      <p:pic>
        <p:nvPicPr>
          <p:cNvPr id="3" name="Picture 2">
            <a:extLst>
              <a:ext uri="{FF2B5EF4-FFF2-40B4-BE49-F238E27FC236}">
                <a16:creationId xmlns:a16="http://schemas.microsoft.com/office/drawing/2014/main" id="{06069ECD-B449-4111-8D95-13525F6AA43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25606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B87AC43-8AB5-4095-AE29-2C6C5385B3BB}"/>
              </a:ext>
            </a:extLst>
          </p:cNvPr>
          <p:cNvSpPr>
            <a:spLocks noGrp="1"/>
          </p:cNvSpPr>
          <p:nvPr>
            <p:ph type="title"/>
          </p:nvPr>
        </p:nvSpPr>
        <p:spPr/>
        <p:txBody>
          <a:bodyPr/>
          <a:lstStyle/>
          <a:p>
            <a:r>
              <a:rPr lang="en-GB"/>
              <a:t>Assessment of ICANS</a:t>
            </a:r>
          </a:p>
        </p:txBody>
      </p:sp>
      <p:pic>
        <p:nvPicPr>
          <p:cNvPr id="3" name="Picture 2">
            <a:extLst>
              <a:ext uri="{FF2B5EF4-FFF2-40B4-BE49-F238E27FC236}">
                <a16:creationId xmlns:a16="http://schemas.microsoft.com/office/drawing/2014/main" id="{E8D5EA69-DCC2-492D-8D23-8F33F9D6838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1521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2925</TotalTime>
  <Words>4654</Words>
  <Application>Microsoft Macintosh PowerPoint</Application>
  <PresentationFormat>Grand écran</PresentationFormat>
  <Paragraphs>906</Paragraphs>
  <Slides>108</Slides>
  <Notes>16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108</vt:i4>
      </vt:variant>
    </vt:vector>
  </HeadingPairs>
  <TitlesOfParts>
    <vt:vector size="118" baseType="lpstr">
      <vt:lpstr>Arial Unicode MS</vt:lpstr>
      <vt:lpstr>Arial</vt:lpstr>
      <vt:lpstr>Avenir Next LT Pro</vt:lpstr>
      <vt:lpstr>BlinkMacSystemFont</vt:lpstr>
      <vt:lpstr>Calibri</vt:lpstr>
      <vt:lpstr>Calibri Light</vt:lpstr>
      <vt:lpstr>Helvetica Neue</vt:lpstr>
      <vt:lpstr>Open Sans</vt:lpstr>
      <vt:lpstr>Wingdings</vt:lpstr>
      <vt:lpstr>Thème Office</vt:lpstr>
      <vt:lpstr>L’immunothérapie en hématologie. Un espoir pour les patients, un challenge pour les biologistes </vt:lpstr>
      <vt:lpstr>Immunothérapie</vt:lpstr>
      <vt:lpstr>Cancer</vt:lpstr>
      <vt:lpstr>Immunothérapie</vt:lpstr>
      <vt:lpstr>Présentation PowerPoint</vt:lpstr>
      <vt:lpstr>Présentation PowerPoint</vt:lpstr>
      <vt:lpstr>Immunothérapie</vt:lpstr>
      <vt:lpstr>Présentation PowerPoint</vt:lpstr>
      <vt:lpstr>Présentation PowerPoint</vt:lpstr>
      <vt:lpstr>Présentation PowerPoint</vt:lpstr>
      <vt:lpstr>Présentation PowerPoint</vt:lpstr>
      <vt:lpstr>Immunothérapie</vt:lpstr>
      <vt:lpstr>Présentation PowerPoint</vt:lpstr>
      <vt:lpstr>Présentation PowerPoint</vt:lpstr>
      <vt:lpstr>Immunothérapie</vt:lpstr>
      <vt:lpstr>Myélome</vt:lpstr>
      <vt:lpstr>Myélome multiple</vt:lpstr>
      <vt:lpstr>Myélome multiple: manifestations cliniques</vt:lpstr>
      <vt:lpstr>Présentation PowerPoint</vt:lpstr>
      <vt:lpstr>IMWG Criteria for Diagnosis of Multiple Myeloma</vt:lpstr>
      <vt:lpstr>IMWG Criteria for Diagnosis of Multiple Myeloma</vt:lpstr>
      <vt:lpstr>IMWG Criteria for Diagnosis of Multiple Myeloma</vt:lpstr>
      <vt:lpstr>Myélome multiple: évolution de la prise en charge</vt:lpstr>
      <vt:lpstr>Myélomes multiples.</vt:lpstr>
      <vt:lpstr>Présentation PowerPoint</vt:lpstr>
      <vt:lpstr>Présentation PowerPoint</vt:lpstr>
      <vt:lpstr>Principe de traitement.</vt:lpstr>
      <vt:lpstr>Présentation PowerPoint</vt:lpstr>
      <vt:lpstr>Présentation PowerPoint</vt:lpstr>
      <vt:lpstr>Phase III IFM/DFCI 2009: Frontline VRd ± ASCT in Younger Pts With MM</vt:lpstr>
      <vt:lpstr>Phase III IFM/DFCI 2009: VRd ± ASCT in Newly Diagnosed Myeloma</vt:lpstr>
      <vt:lpstr>Achieving ≥ VGPR or CR was the Goal of Therapy </vt:lpstr>
      <vt:lpstr>Importance de la maladie résiduelle</vt:lpstr>
      <vt:lpstr>Présentation PowerPoint</vt:lpstr>
      <vt:lpstr>IFM 2018-04: Phase 2 Study of Dara-KRd as Induction Therapy in Transplant-Eligible Patients With NDMM</vt:lpstr>
      <vt:lpstr>IFM 2018-04 Response Rates and MRD Negativity</vt:lpstr>
      <vt:lpstr>IFM 2018-04 PFS and OS</vt:lpstr>
      <vt:lpstr>Single vs Double ASCT: Analysis of 3 Studies</vt:lpstr>
      <vt:lpstr>Présentation PowerPoint</vt:lpstr>
      <vt:lpstr>Lenalidomide Maintenance After ASCT in Myeloma Improves OS (Meta-analysis)</vt:lpstr>
      <vt:lpstr>Présentation PowerPoint</vt:lpstr>
      <vt:lpstr>ATLAS: Phase 3 Trial of KRd vs LEN Alone After Stem Cell Transplant for MM</vt:lpstr>
      <vt:lpstr>ATLAS  PFS</vt:lpstr>
      <vt:lpstr>ATLAS MRD at Cycle 6</vt:lpstr>
      <vt:lpstr>ATLAS PFS in SR Patients by MRD Negativity</vt:lpstr>
      <vt:lpstr>Présentation PowerPoint</vt:lpstr>
      <vt:lpstr>Présentation PowerPoint</vt:lpstr>
      <vt:lpstr>Présentation PowerPoint</vt:lpstr>
      <vt:lpstr>Présentation PowerPoint</vt:lpstr>
      <vt:lpstr>Présentation PowerPoint</vt:lpstr>
      <vt:lpstr>Traitement optimal</vt:lpstr>
      <vt:lpstr>The IMWG frailty scoring system  </vt:lpstr>
      <vt:lpstr>Phase III MAIA Trial: Survival With DaraRd vs Rd in Older or ASCT-Ineligible Patients</vt:lpstr>
      <vt:lpstr>Proposed Drug Dosing by Frailty/Risk Score</vt:lpstr>
      <vt:lpstr>Présentation PowerPoint</vt:lpstr>
      <vt:lpstr>Présentation PowerPoint</vt:lpstr>
      <vt:lpstr>Myélome multiple: la rechute reste la règle</vt:lpstr>
      <vt:lpstr>Présentation PowerPoint</vt:lpstr>
      <vt:lpstr>Coût de la prise en charge du myélome</vt:lpstr>
      <vt:lpstr>Valeur nominale</vt:lpstr>
      <vt:lpstr>50-70% des patients avec RRMM aux USA ne sont pas incluables dans les essais cliniques de combinaisons approuvées ou recommandées</vt:lpstr>
      <vt:lpstr>Présentation PowerPoint</vt:lpstr>
      <vt:lpstr>Traitement de deuxième ligne: recommandations</vt:lpstr>
      <vt:lpstr>IMWG Study on Refractory Myeloma: Scope of the Problem</vt:lpstr>
      <vt:lpstr>Présentation PowerPoint</vt:lpstr>
      <vt:lpstr>Présentation PowerPoint</vt:lpstr>
      <vt:lpstr>Patients penta-réfractaires</vt:lpstr>
      <vt:lpstr>Présentation PowerPoint</vt:lpstr>
      <vt:lpstr>Immunotherapeutic Approaches in MM</vt:lpstr>
      <vt:lpstr>Présentation PowerPoint</vt:lpstr>
      <vt:lpstr>Présentation PowerPoint</vt:lpstr>
      <vt:lpstr>Présentation PowerPoint</vt:lpstr>
      <vt:lpstr>Immunotherapeutic Approaches in MM</vt:lpstr>
      <vt:lpstr>Antigènes de surface étudiés dans les essais cliniques myélome</vt:lpstr>
      <vt:lpstr>Présentation PowerPoint</vt:lpstr>
      <vt:lpstr>Présentation PowerPoint</vt:lpstr>
      <vt:lpstr>Teclistamab Novel BCMA × CD3 T-Cell Redirecting Bispecific Antibody</vt:lpstr>
      <vt:lpstr>Talquetamab Mode of Action GPRC5D × CD3 Bispecific Antibody</vt:lpstr>
      <vt:lpstr>MajesTEC-1 Overall Response to Teclistamab</vt:lpstr>
      <vt:lpstr>MajesTEC-1 Cohort C ORR</vt:lpstr>
      <vt:lpstr>MajesTEC-1 PFS</vt:lpstr>
      <vt:lpstr>MajesTEC-3: Phase 3 Study of Tec + Dara vs DPd or DVd in Patients With R/R MM</vt:lpstr>
      <vt:lpstr>MajesTEC-1  Safety Profile</vt:lpstr>
      <vt:lpstr>Bispecific Antibodies AEs</vt:lpstr>
      <vt:lpstr>Grading Criteria for CRS</vt:lpstr>
      <vt:lpstr>Step-Up Doses to Mitigate the Risk of CRS Bispecific Antibodies</vt:lpstr>
      <vt:lpstr>AC bispécifiques: quelques considérations.</vt:lpstr>
      <vt:lpstr>Immunotherapeutic Approaches in MM</vt:lpstr>
      <vt:lpstr>Présentation PowerPoint</vt:lpstr>
      <vt:lpstr>Présentation PowerPoint</vt:lpstr>
      <vt:lpstr>Mode d’action CAR T cell</vt:lpstr>
      <vt:lpstr>Présentation PowerPoint</vt:lpstr>
      <vt:lpstr>Présentation PowerPoint</vt:lpstr>
      <vt:lpstr>CRS With BCMA-Targeted CAR T-Cell Therapy</vt:lpstr>
      <vt:lpstr>Immune-Cell Associated Neurotoxicity Syndrome Overview</vt:lpstr>
      <vt:lpstr>Mechanisms Underpinning ICANS</vt:lpstr>
      <vt:lpstr>Timing of ICANS Onset</vt:lpstr>
      <vt:lpstr>Symptoms of ICANS</vt:lpstr>
      <vt:lpstr>Assessment of ICANS</vt:lpstr>
      <vt:lpstr>Grading and Management of ICANS Expert Recommendations</vt:lpstr>
      <vt:lpstr>Approved CAR T-Cell Therapies</vt:lpstr>
      <vt:lpstr>BCMA CAR T-Cell Therapy in a Heavily Pretreated Population AEs</vt:lpstr>
      <vt:lpstr>BCMA CAR T-Cell Therapy in a Heavily Pretreated Population AEs</vt:lpstr>
      <vt:lpstr>BCMA CAR T-Cell Therapy in a Heavily Pretreated Population AEs</vt:lpstr>
      <vt:lpstr>Présentation PowerPoint</vt:lpstr>
      <vt:lpstr>Présentation PowerPoint</vt:lpstr>
      <vt:lpstr>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Myélome multiple Les rechutes</dc:title>
  <dc:creator>Alain Kentos</dc:creator>
  <cp:lastModifiedBy>Alain Kentos</cp:lastModifiedBy>
  <cp:revision>22</cp:revision>
  <dcterms:created xsi:type="dcterms:W3CDTF">2021-10-19T19:18:38Z</dcterms:created>
  <dcterms:modified xsi:type="dcterms:W3CDTF">2023-05-25T02:54:31Z</dcterms:modified>
</cp:coreProperties>
</file>