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5" r:id="rId3"/>
    <p:sldId id="257" r:id="rId4"/>
    <p:sldId id="259" r:id="rId5"/>
    <p:sldId id="260" r:id="rId6"/>
    <p:sldId id="261" r:id="rId7"/>
    <p:sldId id="258" r:id="rId8"/>
    <p:sldId id="262" r:id="rId9"/>
    <p:sldId id="263" r:id="rId10"/>
    <p:sldId id="266" r:id="rId11"/>
    <p:sldId id="267" r:id="rId12"/>
    <p:sldId id="268" r:id="rId13"/>
    <p:sldId id="269" r:id="rId14"/>
    <p:sldId id="273" r:id="rId15"/>
    <p:sldId id="270" r:id="rId16"/>
    <p:sldId id="271" r:id="rId17"/>
    <p:sldId id="274" r:id="rId18"/>
    <p:sldId id="277" r:id="rId19"/>
    <p:sldId id="276" r:id="rId20"/>
    <p:sldId id="278" r:id="rId21"/>
    <p:sldId id="264" r:id="rId22"/>
    <p:sldId id="279"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89"/>
  </p:normalViewPr>
  <p:slideViewPr>
    <p:cSldViewPr snapToGrid="0" snapToObjects="1">
      <p:cViewPr varScale="1">
        <p:scale>
          <a:sx n="108" d="100"/>
          <a:sy n="108" d="100"/>
        </p:scale>
        <p:origin x="4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89730-35DC-994F-93FA-4B33D2973F39}" type="datetimeFigureOut">
              <a:rPr lang="fr-FR" smtClean="0"/>
              <a:t>21/03/2019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E1E73-D683-0748-800A-F3495AD739CD}" type="slidenum">
              <a:rPr lang="fr-FR" smtClean="0"/>
              <a:t>‹N°›</a:t>
            </a:fld>
            <a:endParaRPr lang="fr-FR"/>
          </a:p>
        </p:txBody>
      </p:sp>
    </p:spTree>
    <p:extLst>
      <p:ext uri="{BB962C8B-B14F-4D97-AF65-F5344CB8AC3E}">
        <p14:creationId xmlns:p14="http://schemas.microsoft.com/office/powerpoint/2010/main" val="67504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BFE1E73-D683-0748-800A-F3495AD739CD}" type="slidenum">
              <a:rPr lang="fr-FR" smtClean="0"/>
              <a:t>4</a:t>
            </a:fld>
            <a:endParaRPr lang="fr-FR"/>
          </a:p>
        </p:txBody>
      </p:sp>
    </p:spTree>
    <p:extLst>
      <p:ext uri="{BB962C8B-B14F-4D97-AF65-F5344CB8AC3E}">
        <p14:creationId xmlns:p14="http://schemas.microsoft.com/office/powerpoint/2010/main" val="173443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Vortex sur sperme frais ou préparation</a:t>
            </a:r>
          </a:p>
        </p:txBody>
      </p:sp>
      <p:sp>
        <p:nvSpPr>
          <p:cNvPr id="4" name="Espace réservé du numéro de diapositive 3"/>
          <p:cNvSpPr>
            <a:spLocks noGrp="1"/>
          </p:cNvSpPr>
          <p:nvPr>
            <p:ph type="sldNum" sz="quarter" idx="5"/>
          </p:nvPr>
        </p:nvSpPr>
        <p:spPr/>
        <p:txBody>
          <a:bodyPr/>
          <a:lstStyle/>
          <a:p>
            <a:fld id="{ABFE1E73-D683-0748-800A-F3495AD739CD}" type="slidenum">
              <a:rPr lang="fr-FR" smtClean="0"/>
              <a:t>10</a:t>
            </a:fld>
            <a:endParaRPr lang="fr-FR"/>
          </a:p>
        </p:txBody>
      </p:sp>
    </p:spTree>
    <p:extLst>
      <p:ext uri="{BB962C8B-B14F-4D97-AF65-F5344CB8AC3E}">
        <p14:creationId xmlns:p14="http://schemas.microsoft.com/office/powerpoint/2010/main" val="3018834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FAF0A-98CF-444F-973D-4F8AF84EBA7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25C0A41-D68E-374E-A8F8-4969F68D6D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476BFB-626A-6949-ABBB-6294F11270CC}"/>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5" name="Espace réservé du pied de page 4">
            <a:extLst>
              <a:ext uri="{FF2B5EF4-FFF2-40B4-BE49-F238E27FC236}">
                <a16:creationId xmlns:a16="http://schemas.microsoft.com/office/drawing/2014/main" id="{61823112-F980-0145-BC47-CE711FB02C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2B9A110-5AB0-A546-82BE-08C5CBC48985}"/>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347586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A81E9B-2689-F64C-A051-5DC127E2060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2ED04B2-D87D-2448-951D-0B91CAF91D0C}"/>
              </a:ext>
            </a:extLst>
          </p:cNvPr>
          <p:cNvSpPr>
            <a:spLocks noGrp="1"/>
          </p:cNvSpPr>
          <p:nvPr>
            <p:ph type="body" orient="vert" idx="1"/>
          </p:nvPr>
        </p:nvSpPr>
        <p:spPr/>
        <p:txBody>
          <a:bodyPr vert="eaVert"/>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2F7E990-BDA1-F34A-8532-8EF69005FD68}"/>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5" name="Espace réservé du pied de page 4">
            <a:extLst>
              <a:ext uri="{FF2B5EF4-FFF2-40B4-BE49-F238E27FC236}">
                <a16:creationId xmlns:a16="http://schemas.microsoft.com/office/drawing/2014/main" id="{D0685A2C-C7B4-D645-8571-8B63DEE6F2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2FE02D-DEB4-3D46-8E00-C52477735D2B}"/>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3332867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A4D914D-1F2B-E34F-931A-A2B02D230B3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8A46ECA-DAA3-734D-A27F-3AB251F43639}"/>
              </a:ext>
            </a:extLst>
          </p:cNvPr>
          <p:cNvSpPr>
            <a:spLocks noGrp="1"/>
          </p:cNvSpPr>
          <p:nvPr>
            <p:ph type="body" orient="vert" idx="1"/>
          </p:nvPr>
        </p:nvSpPr>
        <p:spPr>
          <a:xfrm>
            <a:off x="838200" y="365125"/>
            <a:ext cx="7734300" cy="5811838"/>
          </a:xfrm>
        </p:spPr>
        <p:txBody>
          <a:bodyPr vert="eaVert"/>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4E01764-DD60-8F42-9552-7106F872A1A2}"/>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5" name="Espace réservé du pied de page 4">
            <a:extLst>
              <a:ext uri="{FF2B5EF4-FFF2-40B4-BE49-F238E27FC236}">
                <a16:creationId xmlns:a16="http://schemas.microsoft.com/office/drawing/2014/main" id="{242117F8-0A4B-C547-BF3A-14A24F7588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9C0445-657B-0845-9516-8C0FA5CF012C}"/>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279828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2FB6F-6295-134D-99F6-F601FA72D1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FB02B7-AD83-3746-8464-5A308254B382}"/>
              </a:ext>
            </a:extLst>
          </p:cNvPr>
          <p:cNvSpPr>
            <a:spLocks noGrp="1"/>
          </p:cNvSpPr>
          <p:nvPr>
            <p:ph idx="1"/>
          </p:nvPr>
        </p:nvSpPr>
        <p:spPr/>
        <p:txBody>
          <a:bodyPr/>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B102975-8BA1-1F42-AAD3-232127DF13EF}"/>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5" name="Espace réservé du pied de page 4">
            <a:extLst>
              <a:ext uri="{FF2B5EF4-FFF2-40B4-BE49-F238E27FC236}">
                <a16:creationId xmlns:a16="http://schemas.microsoft.com/office/drawing/2014/main" id="{6500CB08-7880-FE47-993F-55597D1657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686354-CCBF-2F49-AE23-59ED5E806BC4}"/>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664039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C474D0-FED3-BD42-A3EC-A019E152E0D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B4CFC2B-4E9E-A846-978F-91268CF66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8106E09-2CAB-B641-B5B0-252A3BA6D826}"/>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5" name="Espace réservé du pied de page 4">
            <a:extLst>
              <a:ext uri="{FF2B5EF4-FFF2-40B4-BE49-F238E27FC236}">
                <a16:creationId xmlns:a16="http://schemas.microsoft.com/office/drawing/2014/main" id="{109D7D4A-CC6B-B549-8FD9-EF59267F2E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0DF0B1-3ED4-EB4C-9B1E-CD0573327231}"/>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257894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CC2C2-22F8-3748-B815-A8D4AFCD88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80B3672-42DF-F140-BA42-69AD4F8E1277}"/>
              </a:ext>
            </a:extLst>
          </p:cNvPr>
          <p:cNvSpPr>
            <a:spLocks noGrp="1"/>
          </p:cNvSpPr>
          <p:nvPr>
            <p:ph sz="half" idx="1"/>
          </p:nvPr>
        </p:nvSpPr>
        <p:spPr>
          <a:xfrm>
            <a:off x="838200" y="1825625"/>
            <a:ext cx="5181600" cy="4351338"/>
          </a:xfrm>
        </p:spPr>
        <p:txBody>
          <a:bodyPr/>
          <a:lstStyle/>
          <a:p>
            <a:r>
              <a:rPr lang="fr-FR"/>
              <a:t>Cliquez pour 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D58A9E23-4FC5-0848-81C8-9CC2977CD707}"/>
              </a:ext>
            </a:extLst>
          </p:cNvPr>
          <p:cNvSpPr>
            <a:spLocks noGrp="1"/>
          </p:cNvSpPr>
          <p:nvPr>
            <p:ph sz="half" idx="2"/>
          </p:nvPr>
        </p:nvSpPr>
        <p:spPr>
          <a:xfrm>
            <a:off x="6172200" y="1825625"/>
            <a:ext cx="5181600" cy="4351338"/>
          </a:xfrm>
        </p:spPr>
        <p:txBody>
          <a:bodyPr/>
          <a:lstStyle/>
          <a:p>
            <a:r>
              <a:rPr lang="fr-FR"/>
              <a:t>Cliquez pour 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754F93E-200B-3345-B7F6-7D574E84CCC7}"/>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6" name="Espace réservé du pied de page 5">
            <a:extLst>
              <a:ext uri="{FF2B5EF4-FFF2-40B4-BE49-F238E27FC236}">
                <a16:creationId xmlns:a16="http://schemas.microsoft.com/office/drawing/2014/main" id="{A09F2E65-B581-C74A-A301-63B6E406D97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8B2BB8C-5723-EC44-9653-3C8A12E70E30}"/>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117406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E7E153-7D3A-9B42-B819-72D913085D2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B5112F6-3285-ED40-9F0A-B40B513355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Cliquez pour 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FE47C4F4-05BF-E74C-AA5A-E6D4BDBE8C30}"/>
              </a:ext>
            </a:extLst>
          </p:cNvPr>
          <p:cNvSpPr>
            <a:spLocks noGrp="1"/>
          </p:cNvSpPr>
          <p:nvPr>
            <p:ph sz="half" idx="2"/>
          </p:nvPr>
        </p:nvSpPr>
        <p:spPr>
          <a:xfrm>
            <a:off x="839788" y="2505075"/>
            <a:ext cx="5157787" cy="3684588"/>
          </a:xfrm>
        </p:spPr>
        <p:txBody>
          <a:bodyPr/>
          <a:lstStyle/>
          <a:p>
            <a:r>
              <a:rPr lang="fr-FR"/>
              <a:t>Cliquez pour 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80AE32F1-8C7F-4B47-8350-A1BCA114E3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Cliquez pour 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458C7C3D-73E0-CD41-8281-C3D341C00791}"/>
              </a:ext>
            </a:extLst>
          </p:cNvPr>
          <p:cNvSpPr>
            <a:spLocks noGrp="1"/>
          </p:cNvSpPr>
          <p:nvPr>
            <p:ph sz="quarter" idx="4"/>
          </p:nvPr>
        </p:nvSpPr>
        <p:spPr>
          <a:xfrm>
            <a:off x="6172200" y="2505075"/>
            <a:ext cx="5183188" cy="3684588"/>
          </a:xfrm>
        </p:spPr>
        <p:txBody>
          <a:bodyPr/>
          <a:lstStyle/>
          <a:p>
            <a:r>
              <a:rPr lang="fr-FR"/>
              <a:t>Cliquez pour 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EB1D850B-A1FD-D842-BAF1-B0873DC87282}"/>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8" name="Espace réservé du pied de page 7">
            <a:extLst>
              <a:ext uri="{FF2B5EF4-FFF2-40B4-BE49-F238E27FC236}">
                <a16:creationId xmlns:a16="http://schemas.microsoft.com/office/drawing/2014/main" id="{1E7718E1-C1ED-9B4F-8B2F-1FDA6642877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49A6900-017E-D444-A3BA-42596BB2A905}"/>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14805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F284C-4B83-4D42-9E0D-B26F586AA5C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FBAFD2A-27D9-1F4D-9077-7D3E77CE1A57}"/>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4" name="Espace réservé du pied de page 3">
            <a:extLst>
              <a:ext uri="{FF2B5EF4-FFF2-40B4-BE49-F238E27FC236}">
                <a16:creationId xmlns:a16="http://schemas.microsoft.com/office/drawing/2014/main" id="{A7C3C8E0-73E0-BF42-98DC-92BE73E2C04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CB0CBFE-7EC6-984C-A430-7A2CC2BBC69A}"/>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2632314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8AAFB90-9199-174D-8D4A-DB603F10D625}"/>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3" name="Espace réservé du pied de page 2">
            <a:extLst>
              <a:ext uri="{FF2B5EF4-FFF2-40B4-BE49-F238E27FC236}">
                <a16:creationId xmlns:a16="http://schemas.microsoft.com/office/drawing/2014/main" id="{6C97B31A-95CF-B440-8FF4-3AFCC0B6D17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428DC3A-ADC0-2C48-8498-51A85617E235}"/>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314388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9DEE0F-1CDC-BA49-888A-06A6083B3F8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98B797B-1F78-7A4B-B267-E56875C4C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Cliquez pour 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3DA96937-82DA-C748-8C8B-93D7C0596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Cliquez pour 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6E094F4-C92E-4245-AF46-C1CD2C3376FA}"/>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6" name="Espace réservé du pied de page 5">
            <a:extLst>
              <a:ext uri="{FF2B5EF4-FFF2-40B4-BE49-F238E27FC236}">
                <a16:creationId xmlns:a16="http://schemas.microsoft.com/office/drawing/2014/main" id="{F74A3120-A518-D141-99DE-00151709B7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9BF86D3-91D7-6D45-9FCD-87459C6AA970}"/>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423117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5D9B-A78C-8844-A0A4-33823853B7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59E07C0-24B1-514D-BBFF-FFCC9CB2D4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374D8B1-91CA-1149-8365-04C7AC496A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Cliquez pour 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B26A53A-FADB-2B4C-AD90-B5F6CF848810}"/>
              </a:ext>
            </a:extLst>
          </p:cNvPr>
          <p:cNvSpPr>
            <a:spLocks noGrp="1"/>
          </p:cNvSpPr>
          <p:nvPr>
            <p:ph type="dt" sz="half" idx="10"/>
          </p:nvPr>
        </p:nvSpPr>
        <p:spPr/>
        <p:txBody>
          <a:bodyPr/>
          <a:lstStyle/>
          <a:p>
            <a:fld id="{35998A28-6663-DA47-B275-88C30B748C03}" type="datetimeFigureOut">
              <a:rPr lang="fr-FR" smtClean="0"/>
              <a:t>21/03/2019</a:t>
            </a:fld>
            <a:endParaRPr lang="fr-FR"/>
          </a:p>
        </p:txBody>
      </p:sp>
      <p:sp>
        <p:nvSpPr>
          <p:cNvPr id="6" name="Espace réservé du pied de page 5">
            <a:extLst>
              <a:ext uri="{FF2B5EF4-FFF2-40B4-BE49-F238E27FC236}">
                <a16:creationId xmlns:a16="http://schemas.microsoft.com/office/drawing/2014/main" id="{3A08026F-06C6-4D4A-A866-EAEC577952C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4BAB382-9E51-C44B-9114-39B797613826}"/>
              </a:ext>
            </a:extLst>
          </p:cNvPr>
          <p:cNvSpPr>
            <a:spLocks noGrp="1"/>
          </p:cNvSpPr>
          <p:nvPr>
            <p:ph type="sldNum" sz="quarter" idx="12"/>
          </p:nvPr>
        </p:nvSpPr>
        <p:spPr/>
        <p:txBody>
          <a:bodyPr/>
          <a:lstStyle/>
          <a:p>
            <a:fld id="{4CEE83B0-5AB4-344D-9194-D33CC8283C39}" type="slidenum">
              <a:rPr lang="fr-FR" smtClean="0"/>
              <a:t>‹N°›</a:t>
            </a:fld>
            <a:endParaRPr lang="fr-FR"/>
          </a:p>
        </p:txBody>
      </p:sp>
    </p:spTree>
    <p:extLst>
      <p:ext uri="{BB962C8B-B14F-4D97-AF65-F5344CB8AC3E}">
        <p14:creationId xmlns:p14="http://schemas.microsoft.com/office/powerpoint/2010/main" val="107486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0076339-841A-304D-96EB-7E971A99E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7B543C7-6EAB-E04B-BED6-EDB020006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dirty="0"/>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FECB596-7BA1-9C44-A030-9AD4C4717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98A28-6663-DA47-B275-88C30B748C03}" type="datetimeFigureOut">
              <a:rPr lang="fr-FR" smtClean="0"/>
              <a:t>21/03/2019</a:t>
            </a:fld>
            <a:endParaRPr lang="fr-FR"/>
          </a:p>
        </p:txBody>
      </p:sp>
      <p:sp>
        <p:nvSpPr>
          <p:cNvPr id="5" name="Espace réservé du pied de page 4">
            <a:extLst>
              <a:ext uri="{FF2B5EF4-FFF2-40B4-BE49-F238E27FC236}">
                <a16:creationId xmlns:a16="http://schemas.microsoft.com/office/drawing/2014/main" id="{2AF69850-28D5-C446-A613-B92E7A7B0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A6C069-BBBD-9146-8C87-83BF494BE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E83B0-5AB4-344D-9194-D33CC8283C39}" type="slidenum">
              <a:rPr lang="fr-FR" smtClean="0"/>
              <a:t>‹N°›</a:t>
            </a:fld>
            <a:endParaRPr lang="fr-FR"/>
          </a:p>
        </p:txBody>
      </p:sp>
      <p:pic>
        <p:nvPicPr>
          <p:cNvPr id="7" name="Image 6">
            <a:extLst>
              <a:ext uri="{FF2B5EF4-FFF2-40B4-BE49-F238E27FC236}">
                <a16:creationId xmlns:a16="http://schemas.microsoft.com/office/drawing/2014/main" id="{C697BF5F-4329-8C44-9806-23FA85209845}"/>
              </a:ext>
            </a:extLst>
          </p:cNvPr>
          <p:cNvPicPr>
            <a:picLocks noChangeAspect="1"/>
          </p:cNvPicPr>
          <p:nvPr userDrawn="1"/>
        </p:nvPicPr>
        <p:blipFill>
          <a:blip r:embed="rId13"/>
          <a:stretch>
            <a:fillRect/>
          </a:stretch>
        </p:blipFill>
        <p:spPr>
          <a:xfrm>
            <a:off x="0" y="0"/>
            <a:ext cx="12192000" cy="2201175"/>
          </a:xfrm>
          <a:prstGeom prst="rect">
            <a:avLst/>
          </a:prstGeom>
        </p:spPr>
      </p:pic>
    </p:spTree>
    <p:extLst>
      <p:ext uri="{BB962C8B-B14F-4D97-AF65-F5344CB8AC3E}">
        <p14:creationId xmlns:p14="http://schemas.microsoft.com/office/powerpoint/2010/main" val="2752260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3613DE-959F-DB45-8B6C-BE41AB86B635}"/>
              </a:ext>
            </a:extLst>
          </p:cNvPr>
          <p:cNvSpPr>
            <a:spLocks noGrp="1"/>
          </p:cNvSpPr>
          <p:nvPr>
            <p:ph type="ctrTitle"/>
          </p:nvPr>
        </p:nvSpPr>
        <p:spPr>
          <a:xfrm>
            <a:off x="1524000" y="2783840"/>
            <a:ext cx="9144000" cy="2387600"/>
          </a:xfrm>
        </p:spPr>
        <p:txBody>
          <a:bodyPr>
            <a:normAutofit fontScale="90000"/>
          </a:bodyPr>
          <a:lstStyle/>
          <a:p>
            <a:r>
              <a:rPr lang="fr-FR" dirty="0"/>
              <a:t>L’automatisation du spermogramme est-elle envisageable et à quel prix?</a:t>
            </a:r>
          </a:p>
        </p:txBody>
      </p:sp>
    </p:spTree>
    <p:extLst>
      <p:ext uri="{BB962C8B-B14F-4D97-AF65-F5344CB8AC3E}">
        <p14:creationId xmlns:p14="http://schemas.microsoft.com/office/powerpoint/2010/main" val="2603690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496AAE-2A74-0C4F-82FC-1073A6CF334E}"/>
              </a:ext>
            </a:extLst>
          </p:cNvPr>
          <p:cNvSpPr>
            <a:spLocks noGrp="1"/>
          </p:cNvSpPr>
          <p:nvPr>
            <p:ph type="title"/>
          </p:nvPr>
        </p:nvSpPr>
        <p:spPr>
          <a:xfrm>
            <a:off x="5951220" y="0"/>
            <a:ext cx="5410200" cy="1325563"/>
          </a:xfrm>
        </p:spPr>
        <p:txBody>
          <a:bodyPr/>
          <a:lstStyle/>
          <a:p>
            <a:r>
              <a:rPr lang="fr-FR" dirty="0">
                <a:solidFill>
                  <a:schemeClr val="bg1"/>
                </a:solidFill>
              </a:rPr>
              <a:t>Problématique propre au sperme</a:t>
            </a:r>
          </a:p>
        </p:txBody>
      </p:sp>
      <p:sp>
        <p:nvSpPr>
          <p:cNvPr id="3" name="Espace réservé du contenu 2">
            <a:extLst>
              <a:ext uri="{FF2B5EF4-FFF2-40B4-BE49-F238E27FC236}">
                <a16:creationId xmlns:a16="http://schemas.microsoft.com/office/drawing/2014/main" id="{248548A2-3D1C-554C-A778-8176DF2767CC}"/>
              </a:ext>
            </a:extLst>
          </p:cNvPr>
          <p:cNvSpPr>
            <a:spLocks noGrp="1"/>
          </p:cNvSpPr>
          <p:nvPr>
            <p:ph idx="1"/>
          </p:nvPr>
        </p:nvSpPr>
        <p:spPr>
          <a:xfrm>
            <a:off x="944880" y="2499360"/>
            <a:ext cx="10012680" cy="3540442"/>
          </a:xfrm>
        </p:spPr>
        <p:txBody>
          <a:bodyPr>
            <a:normAutofit fontScale="92500" lnSpcReduction="20000"/>
          </a:bodyPr>
          <a:lstStyle/>
          <a:p>
            <a:r>
              <a:rPr lang="fr-FR" dirty="0"/>
              <a:t>Difficultés du prélèvement – Sur site ou pas?</a:t>
            </a:r>
          </a:p>
          <a:p>
            <a:r>
              <a:rPr lang="fr-FR" dirty="0"/>
              <a:t>Difficulté et variabilité lors du transport du prélèvement (si prélèvement hors site)</a:t>
            </a:r>
          </a:p>
          <a:p>
            <a:r>
              <a:rPr lang="fr-FR" dirty="0"/>
              <a:t>Impératif de réaliser les analyses rapidement, donc de disposer du personnel qualifié au bon moment</a:t>
            </a:r>
          </a:p>
          <a:p>
            <a:r>
              <a:rPr lang="fr-FR" dirty="0"/>
              <a:t>Variabilité de l’échantillon (viscosité, préparation, normes).</a:t>
            </a:r>
          </a:p>
          <a:p>
            <a:r>
              <a:rPr lang="fr-FR" dirty="0"/>
              <a:t>Respect des normes (WHO 4 ou 5) – Imprécision</a:t>
            </a:r>
          </a:p>
          <a:p>
            <a:r>
              <a:rPr lang="fr-FR" dirty="0"/>
              <a:t>Aspect humain du patient – donner son sperme, ce n’est pas donner son sang…</a:t>
            </a:r>
          </a:p>
          <a:p>
            <a:endParaRPr lang="fr-FR" dirty="0"/>
          </a:p>
          <a:p>
            <a:endParaRPr lang="fr-FR" dirty="0"/>
          </a:p>
        </p:txBody>
      </p:sp>
    </p:spTree>
    <p:extLst>
      <p:ext uri="{BB962C8B-B14F-4D97-AF65-F5344CB8AC3E}">
        <p14:creationId xmlns:p14="http://schemas.microsoft.com/office/powerpoint/2010/main" val="75556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80C51-4127-1B4C-BB4C-EC154ACF620A}"/>
              </a:ext>
            </a:extLst>
          </p:cNvPr>
          <p:cNvSpPr>
            <a:spLocks noGrp="1"/>
          </p:cNvSpPr>
          <p:nvPr>
            <p:ph type="title"/>
          </p:nvPr>
        </p:nvSpPr>
        <p:spPr>
          <a:xfrm>
            <a:off x="5547360" y="18255"/>
            <a:ext cx="6065520" cy="1325563"/>
          </a:xfrm>
        </p:spPr>
        <p:txBody>
          <a:bodyPr/>
          <a:lstStyle/>
          <a:p>
            <a:r>
              <a:rPr lang="fr-FR" dirty="0">
                <a:solidFill>
                  <a:schemeClr val="bg1"/>
                </a:solidFill>
              </a:rPr>
              <a:t>Paramètres standards en spermiologie</a:t>
            </a:r>
          </a:p>
        </p:txBody>
      </p:sp>
      <p:sp>
        <p:nvSpPr>
          <p:cNvPr id="3" name="Espace réservé du contenu 2">
            <a:extLst>
              <a:ext uri="{FF2B5EF4-FFF2-40B4-BE49-F238E27FC236}">
                <a16:creationId xmlns:a16="http://schemas.microsoft.com/office/drawing/2014/main" id="{4A174AAA-2987-D643-A948-B988361F4B0D}"/>
              </a:ext>
            </a:extLst>
          </p:cNvPr>
          <p:cNvSpPr>
            <a:spLocks noGrp="1"/>
          </p:cNvSpPr>
          <p:nvPr>
            <p:ph idx="1"/>
          </p:nvPr>
        </p:nvSpPr>
        <p:spPr>
          <a:xfrm>
            <a:off x="838200" y="2301240"/>
            <a:ext cx="10515600" cy="3875722"/>
          </a:xfrm>
        </p:spPr>
        <p:txBody>
          <a:bodyPr/>
          <a:lstStyle/>
          <a:p>
            <a:r>
              <a:rPr lang="fr-FR" dirty="0"/>
              <a:t>Paramètres macroscopiques:</a:t>
            </a:r>
          </a:p>
          <a:p>
            <a:pPr lvl="1"/>
            <a:r>
              <a:rPr lang="fr-FR" dirty="0"/>
              <a:t>Volume, pH, Viscosité, Liquéfaction</a:t>
            </a:r>
          </a:p>
          <a:p>
            <a:r>
              <a:rPr lang="fr-FR" dirty="0"/>
              <a:t>Paramètres microscopiques:</a:t>
            </a:r>
          </a:p>
          <a:p>
            <a:pPr lvl="1"/>
            <a:r>
              <a:rPr lang="fr-FR" dirty="0"/>
              <a:t>Concentration, mobilité, mobilité progressive, % de formes normales, Concentration en leucocytes,…</a:t>
            </a:r>
          </a:p>
          <a:p>
            <a:pPr lvl="1"/>
            <a:r>
              <a:rPr lang="fr-FR" dirty="0" err="1"/>
              <a:t>Spermocytogramme</a:t>
            </a:r>
            <a:r>
              <a:rPr lang="fr-FR" dirty="0"/>
              <a:t> détaillé, Vitalité, Fragmentation de l’ADN, Intégrité acrosomique,…</a:t>
            </a:r>
          </a:p>
          <a:p>
            <a:pPr lvl="1"/>
            <a:r>
              <a:rPr lang="fr-FR" dirty="0"/>
              <a:t>Zinc, Fructose, </a:t>
            </a:r>
            <a:r>
              <a:rPr lang="fr-FR" dirty="0" err="1"/>
              <a:t>Carnitine</a:t>
            </a:r>
            <a:r>
              <a:rPr lang="fr-FR" dirty="0"/>
              <a:t>,…</a:t>
            </a:r>
          </a:p>
          <a:p>
            <a:endParaRPr lang="fr-FR" dirty="0"/>
          </a:p>
        </p:txBody>
      </p:sp>
    </p:spTree>
    <p:extLst>
      <p:ext uri="{BB962C8B-B14F-4D97-AF65-F5344CB8AC3E}">
        <p14:creationId xmlns:p14="http://schemas.microsoft.com/office/powerpoint/2010/main" val="433779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0395CB-CD71-1242-983A-EF6178FFBF9D}"/>
              </a:ext>
            </a:extLst>
          </p:cNvPr>
          <p:cNvSpPr>
            <a:spLocks noGrp="1"/>
          </p:cNvSpPr>
          <p:nvPr>
            <p:ph type="title"/>
          </p:nvPr>
        </p:nvSpPr>
        <p:spPr>
          <a:xfrm>
            <a:off x="5455920" y="18255"/>
            <a:ext cx="5897880" cy="1325563"/>
          </a:xfrm>
        </p:spPr>
        <p:txBody>
          <a:bodyPr/>
          <a:lstStyle/>
          <a:p>
            <a:r>
              <a:rPr lang="fr-FR" dirty="0">
                <a:solidFill>
                  <a:schemeClr val="bg1"/>
                </a:solidFill>
              </a:rPr>
              <a:t>Paramètres principaux et difficulté</a:t>
            </a:r>
          </a:p>
        </p:txBody>
      </p:sp>
      <p:graphicFrame>
        <p:nvGraphicFramePr>
          <p:cNvPr id="4" name="Tableau 3">
            <a:extLst>
              <a:ext uri="{FF2B5EF4-FFF2-40B4-BE49-F238E27FC236}">
                <a16:creationId xmlns:a16="http://schemas.microsoft.com/office/drawing/2014/main" id="{C2306FA5-EED5-424B-8C67-BF7440141843}"/>
              </a:ext>
            </a:extLst>
          </p:cNvPr>
          <p:cNvGraphicFramePr>
            <a:graphicFrameLocks noGrp="1"/>
          </p:cNvGraphicFramePr>
          <p:nvPr>
            <p:extLst>
              <p:ext uri="{D42A27DB-BD31-4B8C-83A1-F6EECF244321}">
                <p14:modId xmlns:p14="http://schemas.microsoft.com/office/powerpoint/2010/main" val="1886153391"/>
              </p:ext>
            </p:extLst>
          </p:nvPr>
        </p:nvGraphicFramePr>
        <p:xfrm>
          <a:off x="1906270" y="2372360"/>
          <a:ext cx="8623299" cy="3454400"/>
        </p:xfrm>
        <a:graphic>
          <a:graphicData uri="http://schemas.openxmlformats.org/drawingml/2006/table">
            <a:tbl>
              <a:tblPr>
                <a:tableStyleId>{5C22544A-7EE6-4342-B048-85BDC9FD1C3A}</a:tableStyleId>
              </a:tblPr>
              <a:tblGrid>
                <a:gridCol w="2579376">
                  <a:extLst>
                    <a:ext uri="{9D8B030D-6E8A-4147-A177-3AD203B41FA5}">
                      <a16:colId xmlns:a16="http://schemas.microsoft.com/office/drawing/2014/main" val="115644089"/>
                    </a:ext>
                  </a:extLst>
                </a:gridCol>
                <a:gridCol w="1459425">
                  <a:extLst>
                    <a:ext uri="{9D8B030D-6E8A-4147-A177-3AD203B41FA5}">
                      <a16:colId xmlns:a16="http://schemas.microsoft.com/office/drawing/2014/main" val="2389744233"/>
                    </a:ext>
                  </a:extLst>
                </a:gridCol>
                <a:gridCol w="1459425">
                  <a:extLst>
                    <a:ext uri="{9D8B030D-6E8A-4147-A177-3AD203B41FA5}">
                      <a16:colId xmlns:a16="http://schemas.microsoft.com/office/drawing/2014/main" val="35991294"/>
                    </a:ext>
                  </a:extLst>
                </a:gridCol>
                <a:gridCol w="1459425">
                  <a:extLst>
                    <a:ext uri="{9D8B030D-6E8A-4147-A177-3AD203B41FA5}">
                      <a16:colId xmlns:a16="http://schemas.microsoft.com/office/drawing/2014/main" val="2954256344"/>
                    </a:ext>
                  </a:extLst>
                </a:gridCol>
                <a:gridCol w="1665648">
                  <a:extLst>
                    <a:ext uri="{9D8B030D-6E8A-4147-A177-3AD203B41FA5}">
                      <a16:colId xmlns:a16="http://schemas.microsoft.com/office/drawing/2014/main" val="3782476822"/>
                    </a:ext>
                  </a:extLst>
                </a:gridCol>
              </a:tblGrid>
              <a:tr h="406400">
                <a:tc>
                  <a:txBody>
                    <a:bodyPr/>
                    <a:lstStyle/>
                    <a:p>
                      <a:pPr algn="ctr" fontAlgn="ctr"/>
                      <a:r>
                        <a:rPr lang="fr-BE" sz="1200" u="none" strike="noStrike">
                          <a:effectLst/>
                        </a:rPr>
                        <a:t>Paramètre</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Urgence</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Durée</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Relativité d'observation</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dirty="0">
                          <a:effectLst/>
                        </a:rPr>
                        <a:t>Difficulté pré-analytique ou analytique</a:t>
                      </a:r>
                      <a:endParaRPr lang="fr-BE"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10911688"/>
                  </a:ext>
                </a:extLst>
              </a:tr>
              <a:tr h="203200">
                <a:tc>
                  <a:txBody>
                    <a:bodyPr/>
                    <a:lstStyle/>
                    <a:p>
                      <a:pPr algn="ctr" fontAlgn="ctr"/>
                      <a:r>
                        <a:rPr lang="fr-BE" sz="1200" u="none" strike="noStrike">
                          <a:effectLst/>
                        </a:rPr>
                        <a:t>Volume</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69134264"/>
                  </a:ext>
                </a:extLst>
              </a:tr>
              <a:tr h="203200">
                <a:tc>
                  <a:txBody>
                    <a:bodyPr/>
                    <a:lstStyle/>
                    <a:p>
                      <a:pPr algn="ctr" fontAlgn="ctr"/>
                      <a:r>
                        <a:rPr lang="fr-BE" sz="1200" u="none" strike="noStrike">
                          <a:effectLst/>
                        </a:rPr>
                        <a:t>pH</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94534534"/>
                  </a:ext>
                </a:extLst>
              </a:tr>
              <a:tr h="203200">
                <a:tc>
                  <a:txBody>
                    <a:bodyPr/>
                    <a:lstStyle/>
                    <a:p>
                      <a:pPr algn="ctr" fontAlgn="ctr"/>
                      <a:r>
                        <a:rPr lang="fr-BE" sz="1200" u="none" strike="noStrike">
                          <a:effectLst/>
                        </a:rPr>
                        <a:t>Viscosité</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53916281"/>
                  </a:ext>
                </a:extLst>
              </a:tr>
              <a:tr h="203200">
                <a:tc>
                  <a:txBody>
                    <a:bodyPr/>
                    <a:lstStyle/>
                    <a:p>
                      <a:pPr algn="ctr" fontAlgn="ctr"/>
                      <a:r>
                        <a:rPr lang="fr-BE" sz="1200" u="none" strike="noStrike" dirty="0">
                          <a:effectLst/>
                        </a:rPr>
                        <a:t>Liquéfaction</a:t>
                      </a:r>
                      <a:endParaRPr lang="fr-BE"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27562174"/>
                  </a:ext>
                </a:extLst>
              </a:tr>
              <a:tr h="203200">
                <a:tc>
                  <a:txBody>
                    <a:bodyPr/>
                    <a:lstStyle/>
                    <a:p>
                      <a:pPr algn="ctr" fontAlgn="ctr"/>
                      <a:r>
                        <a:rPr lang="fr-BE" sz="1200" u="none" strike="noStrike">
                          <a:effectLst/>
                        </a:rPr>
                        <a:t>Concentration en leucocytes</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 / ++</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2036587"/>
                  </a:ext>
                </a:extLst>
              </a:tr>
              <a:tr h="203200">
                <a:tc>
                  <a:txBody>
                    <a:bodyPr/>
                    <a:lstStyle/>
                    <a:p>
                      <a:pPr algn="ctr" fontAlgn="ctr"/>
                      <a:r>
                        <a:rPr lang="fr-BE" sz="1200" u="none" strike="noStrike" dirty="0">
                          <a:effectLst/>
                        </a:rPr>
                        <a:t>Concentration en spermatozoïdes</a:t>
                      </a:r>
                      <a:endParaRPr lang="fr-BE"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96859587"/>
                  </a:ext>
                </a:extLst>
              </a:tr>
              <a:tr h="203200">
                <a:tc>
                  <a:txBody>
                    <a:bodyPr/>
                    <a:lstStyle/>
                    <a:p>
                      <a:pPr algn="ctr" fontAlgn="ctr"/>
                      <a:r>
                        <a:rPr lang="fr-BE" sz="1200" u="none" strike="noStrike">
                          <a:effectLst/>
                        </a:rPr>
                        <a:t>Mobilité totale des spermatozoïdes</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31745532"/>
                  </a:ext>
                </a:extLst>
              </a:tr>
              <a:tr h="203200">
                <a:tc>
                  <a:txBody>
                    <a:bodyPr/>
                    <a:lstStyle/>
                    <a:p>
                      <a:pPr algn="ctr" fontAlgn="ctr"/>
                      <a:r>
                        <a:rPr lang="fr-BE" sz="1200" u="none" strike="noStrike" dirty="0">
                          <a:effectLst/>
                        </a:rPr>
                        <a:t>Mobilités relatives des spermatozoïdes</a:t>
                      </a:r>
                      <a:endParaRPr lang="fr-BE"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68363584"/>
                  </a:ext>
                </a:extLst>
              </a:tr>
              <a:tr h="203200">
                <a:tc>
                  <a:txBody>
                    <a:bodyPr/>
                    <a:lstStyle/>
                    <a:p>
                      <a:pPr algn="ctr" fontAlgn="ctr"/>
                      <a:r>
                        <a:rPr lang="fr-BE" sz="1200" u="none" strike="noStrike">
                          <a:effectLst/>
                        </a:rPr>
                        <a:t>Classement ABCD</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Hors échelle</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46584919"/>
                  </a:ext>
                </a:extLst>
              </a:tr>
              <a:tr h="203200">
                <a:tc>
                  <a:txBody>
                    <a:bodyPr/>
                    <a:lstStyle/>
                    <a:p>
                      <a:pPr algn="ctr" fontAlgn="ctr"/>
                      <a:r>
                        <a:rPr lang="fr-BE" sz="1200" u="none" strike="noStrike">
                          <a:effectLst/>
                        </a:rPr>
                        <a:t>Spermocytogtramme (Kruger ou David)</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96187852"/>
                  </a:ext>
                </a:extLst>
              </a:tr>
              <a:tr h="203200">
                <a:tc>
                  <a:txBody>
                    <a:bodyPr/>
                    <a:lstStyle/>
                    <a:p>
                      <a:pPr algn="ctr" fontAlgn="ctr"/>
                      <a:r>
                        <a:rPr lang="fr-BE" sz="1200" u="none" strike="noStrike">
                          <a:effectLst/>
                        </a:rPr>
                        <a:t>Vitalité</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8890795"/>
                  </a:ext>
                </a:extLst>
              </a:tr>
              <a:tr h="203200">
                <a:tc>
                  <a:txBody>
                    <a:bodyPr/>
                    <a:lstStyle/>
                    <a:p>
                      <a:pPr algn="ctr" fontAlgn="ctr"/>
                      <a:r>
                        <a:rPr lang="fr-BE" sz="1200" u="none" strike="noStrike" dirty="0">
                          <a:effectLst/>
                        </a:rPr>
                        <a:t>Fragmentation ADN</a:t>
                      </a:r>
                      <a:endParaRPr lang="fr-BE"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14495285"/>
                  </a:ext>
                </a:extLst>
              </a:tr>
              <a:tr h="203200">
                <a:tc>
                  <a:txBody>
                    <a:bodyPr/>
                    <a:lstStyle/>
                    <a:p>
                      <a:pPr algn="ctr" fontAlgn="ctr"/>
                      <a:r>
                        <a:rPr lang="fr-BE" sz="1200" u="none" strike="noStrike">
                          <a:effectLst/>
                        </a:rPr>
                        <a:t>Intégrité acrosome</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08065940"/>
                  </a:ext>
                </a:extLst>
              </a:tr>
              <a:tr h="203200">
                <a:tc>
                  <a:txBody>
                    <a:bodyPr/>
                    <a:lstStyle/>
                    <a:p>
                      <a:pPr algn="ctr" fontAlgn="ctr"/>
                      <a:r>
                        <a:rPr lang="fr-BE" sz="1200" u="none" strike="noStrike">
                          <a:effectLst/>
                        </a:rPr>
                        <a:t>Zinc</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70225460"/>
                  </a:ext>
                </a:extLst>
              </a:tr>
              <a:tr h="203200">
                <a:tc>
                  <a:txBody>
                    <a:bodyPr/>
                    <a:lstStyle/>
                    <a:p>
                      <a:pPr algn="ctr" fontAlgn="ctr"/>
                      <a:r>
                        <a:rPr lang="fr-BE" sz="1200" u="none" strike="noStrike">
                          <a:effectLst/>
                        </a:rPr>
                        <a:t>Fructose</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a:effectLst/>
                        </a:rPr>
                        <a:t>+</a:t>
                      </a:r>
                      <a:endParaRPr lang="fr-BE"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BE" sz="1200" u="none" strike="noStrike" dirty="0">
                          <a:effectLst/>
                        </a:rPr>
                        <a:t>+</a:t>
                      </a:r>
                      <a:endParaRPr lang="fr-BE"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7061993"/>
                  </a:ext>
                </a:extLst>
              </a:tr>
            </a:tbl>
          </a:graphicData>
        </a:graphic>
      </p:graphicFrame>
    </p:spTree>
    <p:extLst>
      <p:ext uri="{BB962C8B-B14F-4D97-AF65-F5344CB8AC3E}">
        <p14:creationId xmlns:p14="http://schemas.microsoft.com/office/powerpoint/2010/main" val="181809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155933-6B19-4B4C-82BB-0B17FBCB2B6A}"/>
              </a:ext>
            </a:extLst>
          </p:cNvPr>
          <p:cNvSpPr>
            <a:spLocks noGrp="1"/>
          </p:cNvSpPr>
          <p:nvPr>
            <p:ph type="title"/>
          </p:nvPr>
        </p:nvSpPr>
        <p:spPr>
          <a:xfrm>
            <a:off x="5288280" y="18256"/>
            <a:ext cx="6507480" cy="1325563"/>
          </a:xfrm>
        </p:spPr>
        <p:txBody>
          <a:bodyPr>
            <a:normAutofit/>
          </a:bodyPr>
          <a:lstStyle/>
          <a:p>
            <a:r>
              <a:rPr lang="fr-FR" dirty="0">
                <a:solidFill>
                  <a:schemeClr val="bg1"/>
                </a:solidFill>
              </a:rPr>
              <a:t>Illustration des difficultés d’analyse du sperme</a:t>
            </a:r>
          </a:p>
        </p:txBody>
      </p:sp>
      <p:sp>
        <p:nvSpPr>
          <p:cNvPr id="3" name="Espace réservé du contenu 2">
            <a:extLst>
              <a:ext uri="{FF2B5EF4-FFF2-40B4-BE49-F238E27FC236}">
                <a16:creationId xmlns:a16="http://schemas.microsoft.com/office/drawing/2014/main" id="{EBB4789E-D28B-BA4B-B2C9-D50BA6D257A7}"/>
              </a:ext>
            </a:extLst>
          </p:cNvPr>
          <p:cNvSpPr>
            <a:spLocks noGrp="1"/>
          </p:cNvSpPr>
          <p:nvPr>
            <p:ph idx="1"/>
          </p:nvPr>
        </p:nvSpPr>
        <p:spPr>
          <a:xfrm>
            <a:off x="838200" y="2225039"/>
            <a:ext cx="10515600" cy="3951923"/>
          </a:xfrm>
        </p:spPr>
        <p:txBody>
          <a:bodyPr>
            <a:normAutofit fontScale="85000" lnSpcReduction="20000"/>
          </a:bodyPr>
          <a:lstStyle/>
          <a:p>
            <a:r>
              <a:rPr lang="fr-FR" dirty="0"/>
              <a:t>Présentation du Dr Fabrice Guerif, CHRU Bretonneau Tours. Article M. Blanchard, et al. </a:t>
            </a:r>
            <a:r>
              <a:rPr lang="fr-FR" dirty="0" err="1"/>
              <a:t>Intl</a:t>
            </a:r>
            <a:r>
              <a:rPr lang="fr-FR" dirty="0"/>
              <a:t> Journal of </a:t>
            </a:r>
            <a:r>
              <a:rPr lang="fr-FR" dirty="0" err="1"/>
              <a:t>Andrology</a:t>
            </a:r>
            <a:r>
              <a:rPr lang="fr-FR" dirty="0"/>
              <a:t>, </a:t>
            </a:r>
            <a:r>
              <a:rPr lang="fr-FR" dirty="0" err="1"/>
              <a:t>Fev</a:t>
            </a:r>
            <a:r>
              <a:rPr lang="fr-FR" dirty="0"/>
              <a:t> 2011</a:t>
            </a:r>
          </a:p>
          <a:p>
            <a:r>
              <a:rPr lang="fr-FR" dirty="0"/>
              <a:t>La morphologie en question: Faut-il quitter la classification de David pour aller vers le standard international de Kruger ou même quitter le </a:t>
            </a:r>
            <a:r>
              <a:rPr lang="fr-FR" dirty="0" err="1"/>
              <a:t>spermocytogramme</a:t>
            </a:r>
            <a:r>
              <a:rPr lang="fr-FR" dirty="0"/>
              <a:t> détaillé?</a:t>
            </a:r>
          </a:p>
          <a:p>
            <a:r>
              <a:rPr lang="fr-FR" dirty="0"/>
              <a:t>Première constatation: la variabilité inter-opérateur, les diverses normes mises en place et surtout, la manière dont celles-ci sont appliquées rend presque inaccessible le consensus sur la valeur diagnostique et les répercutions cliniques de la morphologie.</a:t>
            </a:r>
          </a:p>
          <a:p>
            <a:r>
              <a:rPr lang="fr-FR" dirty="0"/>
              <a:t>L’étude montre aussi que la distribution des formes normales dans les groupes définis intitulés </a:t>
            </a:r>
            <a:r>
              <a:rPr lang="fr-FR" dirty="0" err="1"/>
              <a:t>Low</a:t>
            </a:r>
            <a:r>
              <a:rPr lang="fr-FR" dirty="0"/>
              <a:t> Fert, </a:t>
            </a:r>
            <a:r>
              <a:rPr lang="fr-FR" dirty="0" err="1"/>
              <a:t>Interm</a:t>
            </a:r>
            <a:r>
              <a:rPr lang="fr-FR" dirty="0"/>
              <a:t>. Fert et High </a:t>
            </a:r>
            <a:r>
              <a:rPr lang="fr-FR" dirty="0" err="1"/>
              <a:t>fertility</a:t>
            </a:r>
            <a:r>
              <a:rPr lang="fr-FR" dirty="0"/>
              <a:t> est peu probante et les seuils presque impossibles à définir aussi bien en David qu’en Kruger.</a:t>
            </a:r>
          </a:p>
        </p:txBody>
      </p:sp>
    </p:spTree>
    <p:extLst>
      <p:ext uri="{BB962C8B-B14F-4D97-AF65-F5344CB8AC3E}">
        <p14:creationId xmlns:p14="http://schemas.microsoft.com/office/powerpoint/2010/main" val="32145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672DCD-9E50-B446-A1CF-A897F2450A1A}"/>
              </a:ext>
            </a:extLst>
          </p:cNvPr>
          <p:cNvSpPr>
            <a:spLocks noGrp="1"/>
          </p:cNvSpPr>
          <p:nvPr>
            <p:ph type="title"/>
          </p:nvPr>
        </p:nvSpPr>
        <p:spPr>
          <a:xfrm>
            <a:off x="831850" y="1709739"/>
            <a:ext cx="10515600" cy="1932622"/>
          </a:xfrm>
        </p:spPr>
        <p:txBody>
          <a:bodyPr/>
          <a:lstStyle/>
          <a:p>
            <a:pPr algn="ctr"/>
            <a:r>
              <a:rPr lang="fr-FR" dirty="0"/>
              <a:t>Quelques cas concrets</a:t>
            </a:r>
          </a:p>
        </p:txBody>
      </p:sp>
      <p:pic>
        <p:nvPicPr>
          <p:cNvPr id="5" name="Image 4">
            <a:extLst>
              <a:ext uri="{FF2B5EF4-FFF2-40B4-BE49-F238E27FC236}">
                <a16:creationId xmlns:a16="http://schemas.microsoft.com/office/drawing/2014/main" id="{A9339B78-1282-334E-8C1F-E09FC158EF36}"/>
              </a:ext>
            </a:extLst>
          </p:cNvPr>
          <p:cNvPicPr>
            <a:picLocks noChangeAspect="1"/>
          </p:cNvPicPr>
          <p:nvPr/>
        </p:nvPicPr>
        <p:blipFill>
          <a:blip r:embed="rId2"/>
          <a:stretch>
            <a:fillRect/>
          </a:stretch>
        </p:blipFill>
        <p:spPr>
          <a:xfrm>
            <a:off x="4445635" y="4161574"/>
            <a:ext cx="3300730" cy="2197316"/>
          </a:xfrm>
          <a:prstGeom prst="rect">
            <a:avLst/>
          </a:prstGeom>
        </p:spPr>
      </p:pic>
    </p:spTree>
    <p:extLst>
      <p:ext uri="{BB962C8B-B14F-4D97-AF65-F5344CB8AC3E}">
        <p14:creationId xmlns:p14="http://schemas.microsoft.com/office/powerpoint/2010/main" val="4147662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B765AD-1258-3945-B03B-A09CBAB2F789}"/>
              </a:ext>
            </a:extLst>
          </p:cNvPr>
          <p:cNvSpPr>
            <a:spLocks noGrp="1"/>
          </p:cNvSpPr>
          <p:nvPr>
            <p:ph type="title"/>
          </p:nvPr>
        </p:nvSpPr>
        <p:spPr>
          <a:xfrm>
            <a:off x="4785360" y="18255"/>
            <a:ext cx="6568440" cy="1325563"/>
          </a:xfrm>
        </p:spPr>
        <p:txBody>
          <a:bodyPr/>
          <a:lstStyle/>
          <a:p>
            <a:r>
              <a:rPr lang="fr-FR" dirty="0">
                <a:solidFill>
                  <a:schemeClr val="bg1"/>
                </a:solidFill>
              </a:rPr>
              <a:t>Evolution du WHO 4 au WHO 5 – Mobilité relative</a:t>
            </a:r>
          </a:p>
        </p:txBody>
      </p:sp>
      <p:sp>
        <p:nvSpPr>
          <p:cNvPr id="3" name="Espace réservé du contenu 2">
            <a:extLst>
              <a:ext uri="{FF2B5EF4-FFF2-40B4-BE49-F238E27FC236}">
                <a16:creationId xmlns:a16="http://schemas.microsoft.com/office/drawing/2014/main" id="{6FCB18A7-84D9-C441-941C-33CCAADE73D5}"/>
              </a:ext>
            </a:extLst>
          </p:cNvPr>
          <p:cNvSpPr>
            <a:spLocks noGrp="1"/>
          </p:cNvSpPr>
          <p:nvPr>
            <p:ph idx="1"/>
          </p:nvPr>
        </p:nvSpPr>
        <p:spPr>
          <a:xfrm>
            <a:off x="838200" y="2133599"/>
            <a:ext cx="6736080" cy="4043363"/>
          </a:xfrm>
        </p:spPr>
        <p:txBody>
          <a:bodyPr>
            <a:normAutofit fontScale="92500"/>
          </a:bodyPr>
          <a:lstStyle/>
          <a:p>
            <a:r>
              <a:rPr lang="fr-FR" dirty="0"/>
              <a:t>WHO 4 : Classification de la mobilité en A, B, C, D (4 classes)</a:t>
            </a:r>
          </a:p>
          <a:p>
            <a:r>
              <a:rPr lang="fr-FR" dirty="0"/>
              <a:t>WHO 5; Classification de la mobilité en: Mobilité progressive, mobilité non progressive, immobilité (3 classes)</a:t>
            </a:r>
          </a:p>
          <a:p>
            <a:r>
              <a:rPr lang="fr-FR" dirty="0"/>
              <a:t>Article de Cooper et Yeung conclut à la corrélation pauvre des évaluations des grades de mobilité de technologues expérimentés.</a:t>
            </a:r>
          </a:p>
          <a:p>
            <a:r>
              <a:rPr lang="fr-FR" dirty="0"/>
              <a:t>Conduit le WHO à revoir sa classification et supprime les classes A, B, C et D mais…</a:t>
            </a:r>
          </a:p>
          <a:p>
            <a:endParaRPr lang="fr-FR" dirty="0"/>
          </a:p>
          <a:p>
            <a:endParaRPr lang="fr-FR" dirty="0"/>
          </a:p>
        </p:txBody>
      </p:sp>
      <p:pic>
        <p:nvPicPr>
          <p:cNvPr id="4" name="Image 3">
            <a:extLst>
              <a:ext uri="{FF2B5EF4-FFF2-40B4-BE49-F238E27FC236}">
                <a16:creationId xmlns:a16="http://schemas.microsoft.com/office/drawing/2014/main" id="{99845851-C63F-2D42-818E-8476F79CDEDD}"/>
              </a:ext>
            </a:extLst>
          </p:cNvPr>
          <p:cNvPicPr>
            <a:picLocks noChangeAspect="1"/>
          </p:cNvPicPr>
          <p:nvPr/>
        </p:nvPicPr>
        <p:blipFill>
          <a:blip r:embed="rId2"/>
          <a:stretch>
            <a:fillRect/>
          </a:stretch>
        </p:blipFill>
        <p:spPr>
          <a:xfrm rot="1791585">
            <a:off x="8291935" y="2339508"/>
            <a:ext cx="2807895" cy="3631543"/>
          </a:xfrm>
          <a:prstGeom prst="rect">
            <a:avLst/>
          </a:prstGeom>
        </p:spPr>
      </p:pic>
    </p:spTree>
    <p:extLst>
      <p:ext uri="{BB962C8B-B14F-4D97-AF65-F5344CB8AC3E}">
        <p14:creationId xmlns:p14="http://schemas.microsoft.com/office/powerpoint/2010/main" val="722328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18DEF6-93D8-3349-834F-3815021AAEA4}"/>
              </a:ext>
            </a:extLst>
          </p:cNvPr>
          <p:cNvSpPr>
            <a:spLocks noGrp="1"/>
          </p:cNvSpPr>
          <p:nvPr>
            <p:ph type="title"/>
          </p:nvPr>
        </p:nvSpPr>
        <p:spPr>
          <a:xfrm>
            <a:off x="5129256" y="36399"/>
            <a:ext cx="6793675" cy="1325563"/>
          </a:xfrm>
        </p:spPr>
        <p:txBody>
          <a:bodyPr/>
          <a:lstStyle/>
          <a:p>
            <a:r>
              <a:rPr lang="fr-FR" dirty="0">
                <a:solidFill>
                  <a:schemeClr val="bg1"/>
                </a:solidFill>
              </a:rPr>
              <a:t>Relativisions nos certitudes</a:t>
            </a:r>
          </a:p>
        </p:txBody>
      </p:sp>
      <p:sp>
        <p:nvSpPr>
          <p:cNvPr id="3" name="Espace réservé du contenu 2">
            <a:extLst>
              <a:ext uri="{FF2B5EF4-FFF2-40B4-BE49-F238E27FC236}">
                <a16:creationId xmlns:a16="http://schemas.microsoft.com/office/drawing/2014/main" id="{4268D7E6-BBB5-7B42-B959-AE4EB37FDDCE}"/>
              </a:ext>
            </a:extLst>
          </p:cNvPr>
          <p:cNvSpPr>
            <a:spLocks noGrp="1"/>
          </p:cNvSpPr>
          <p:nvPr>
            <p:ph idx="1"/>
          </p:nvPr>
        </p:nvSpPr>
        <p:spPr>
          <a:xfrm>
            <a:off x="838200" y="2161309"/>
            <a:ext cx="10515600" cy="4015654"/>
          </a:xfrm>
        </p:spPr>
        <p:txBody>
          <a:bodyPr/>
          <a:lstStyle/>
          <a:p>
            <a:r>
              <a:rPr lang="fr-FR" dirty="0"/>
              <a:t>Le vortex en question…</a:t>
            </a:r>
          </a:p>
        </p:txBody>
      </p:sp>
      <p:pic>
        <p:nvPicPr>
          <p:cNvPr id="4" name="Image 3">
            <a:extLst>
              <a:ext uri="{FF2B5EF4-FFF2-40B4-BE49-F238E27FC236}">
                <a16:creationId xmlns:a16="http://schemas.microsoft.com/office/drawing/2014/main" id="{6B0CAFFB-3984-C14D-A6B8-A90B208749FE}"/>
              </a:ext>
            </a:extLst>
          </p:cNvPr>
          <p:cNvPicPr>
            <a:picLocks noChangeAspect="1"/>
          </p:cNvPicPr>
          <p:nvPr/>
        </p:nvPicPr>
        <p:blipFill>
          <a:blip r:embed="rId2"/>
          <a:stretch>
            <a:fillRect/>
          </a:stretch>
        </p:blipFill>
        <p:spPr>
          <a:xfrm>
            <a:off x="8526094" y="1888177"/>
            <a:ext cx="2827706" cy="2380590"/>
          </a:xfrm>
          <a:prstGeom prst="rect">
            <a:avLst/>
          </a:prstGeom>
        </p:spPr>
      </p:pic>
      <p:pic>
        <p:nvPicPr>
          <p:cNvPr id="5" name="Image 4">
            <a:extLst>
              <a:ext uri="{FF2B5EF4-FFF2-40B4-BE49-F238E27FC236}">
                <a16:creationId xmlns:a16="http://schemas.microsoft.com/office/drawing/2014/main" id="{9549C723-F26B-2641-9DEE-C322EB54DBFF}"/>
              </a:ext>
            </a:extLst>
          </p:cNvPr>
          <p:cNvPicPr>
            <a:picLocks noChangeAspect="1"/>
          </p:cNvPicPr>
          <p:nvPr/>
        </p:nvPicPr>
        <p:blipFill>
          <a:blip r:embed="rId3"/>
          <a:stretch>
            <a:fillRect/>
          </a:stretch>
        </p:blipFill>
        <p:spPr>
          <a:xfrm>
            <a:off x="794162" y="2978727"/>
            <a:ext cx="7162800" cy="2895600"/>
          </a:xfrm>
          <a:prstGeom prst="rect">
            <a:avLst/>
          </a:prstGeom>
        </p:spPr>
      </p:pic>
      <p:pic>
        <p:nvPicPr>
          <p:cNvPr id="6" name="Image 5">
            <a:extLst>
              <a:ext uri="{FF2B5EF4-FFF2-40B4-BE49-F238E27FC236}">
                <a16:creationId xmlns:a16="http://schemas.microsoft.com/office/drawing/2014/main" id="{9C3E0C0F-4AD0-6E4A-8C05-1FE14B0E096D}"/>
              </a:ext>
            </a:extLst>
          </p:cNvPr>
          <p:cNvPicPr>
            <a:picLocks noChangeAspect="1"/>
          </p:cNvPicPr>
          <p:nvPr/>
        </p:nvPicPr>
        <p:blipFill>
          <a:blip r:embed="rId4"/>
          <a:stretch>
            <a:fillRect/>
          </a:stretch>
        </p:blipFill>
        <p:spPr>
          <a:xfrm>
            <a:off x="581038" y="3305184"/>
            <a:ext cx="7589047" cy="1927166"/>
          </a:xfrm>
          <a:prstGeom prst="rect">
            <a:avLst/>
          </a:prstGeom>
        </p:spPr>
      </p:pic>
    </p:spTree>
    <p:extLst>
      <p:ext uri="{BB962C8B-B14F-4D97-AF65-F5344CB8AC3E}">
        <p14:creationId xmlns:p14="http://schemas.microsoft.com/office/powerpoint/2010/main" val="263126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165C0B-AE22-D046-BDCE-25B6EC142505}"/>
              </a:ext>
            </a:extLst>
          </p:cNvPr>
          <p:cNvSpPr>
            <a:spLocks noGrp="1"/>
          </p:cNvSpPr>
          <p:nvPr>
            <p:ph type="title"/>
          </p:nvPr>
        </p:nvSpPr>
        <p:spPr>
          <a:xfrm>
            <a:off x="5074524" y="0"/>
            <a:ext cx="6995556" cy="1325563"/>
          </a:xfrm>
        </p:spPr>
        <p:txBody>
          <a:bodyPr/>
          <a:lstStyle/>
          <a:p>
            <a:r>
              <a:rPr lang="fr-FR" dirty="0">
                <a:solidFill>
                  <a:schemeClr val="bg1"/>
                </a:solidFill>
              </a:rPr>
              <a:t>Préparation d’une lame-Lamelle</a:t>
            </a:r>
          </a:p>
        </p:txBody>
      </p:sp>
      <p:pic>
        <p:nvPicPr>
          <p:cNvPr id="4" name="Image 3">
            <a:extLst>
              <a:ext uri="{FF2B5EF4-FFF2-40B4-BE49-F238E27FC236}">
                <a16:creationId xmlns:a16="http://schemas.microsoft.com/office/drawing/2014/main" id="{3DAF5D62-318F-304B-9CEE-61E35FA95390}"/>
              </a:ext>
            </a:extLst>
          </p:cNvPr>
          <p:cNvPicPr>
            <a:picLocks noChangeAspect="1"/>
          </p:cNvPicPr>
          <p:nvPr/>
        </p:nvPicPr>
        <p:blipFill>
          <a:blip r:embed="rId2"/>
          <a:stretch>
            <a:fillRect/>
          </a:stretch>
        </p:blipFill>
        <p:spPr>
          <a:xfrm>
            <a:off x="3600532" y="1856922"/>
            <a:ext cx="7366000" cy="4711700"/>
          </a:xfrm>
          <a:prstGeom prst="rect">
            <a:avLst/>
          </a:prstGeom>
        </p:spPr>
      </p:pic>
      <p:pic>
        <p:nvPicPr>
          <p:cNvPr id="5" name="Image 4">
            <a:extLst>
              <a:ext uri="{FF2B5EF4-FFF2-40B4-BE49-F238E27FC236}">
                <a16:creationId xmlns:a16="http://schemas.microsoft.com/office/drawing/2014/main" id="{9021D371-1D23-C64F-93C4-0A2FC33E35A1}"/>
              </a:ext>
            </a:extLst>
          </p:cNvPr>
          <p:cNvPicPr>
            <a:picLocks noChangeAspect="1"/>
          </p:cNvPicPr>
          <p:nvPr/>
        </p:nvPicPr>
        <p:blipFill>
          <a:blip r:embed="rId3"/>
          <a:stretch>
            <a:fillRect/>
          </a:stretch>
        </p:blipFill>
        <p:spPr>
          <a:xfrm>
            <a:off x="655320" y="3093720"/>
            <a:ext cx="2727960" cy="2727960"/>
          </a:xfrm>
          <a:prstGeom prst="rect">
            <a:avLst/>
          </a:prstGeom>
        </p:spPr>
      </p:pic>
    </p:spTree>
    <p:extLst>
      <p:ext uri="{BB962C8B-B14F-4D97-AF65-F5344CB8AC3E}">
        <p14:creationId xmlns:p14="http://schemas.microsoft.com/office/powerpoint/2010/main" val="1275338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55DA81-D1B0-EB45-A380-EBFC4D80FC4C}"/>
              </a:ext>
            </a:extLst>
          </p:cNvPr>
          <p:cNvSpPr>
            <a:spLocks noGrp="1"/>
          </p:cNvSpPr>
          <p:nvPr>
            <p:ph type="title"/>
          </p:nvPr>
        </p:nvSpPr>
        <p:spPr>
          <a:xfrm>
            <a:off x="7162800" y="34211"/>
            <a:ext cx="4221480" cy="1325563"/>
          </a:xfrm>
        </p:spPr>
        <p:txBody>
          <a:bodyPr/>
          <a:lstStyle/>
          <a:p>
            <a:r>
              <a:rPr lang="fr-FR" dirty="0">
                <a:solidFill>
                  <a:schemeClr val="bg1"/>
                </a:solidFill>
              </a:rPr>
              <a:t>Normes ISO / </a:t>
            </a:r>
            <a:r>
              <a:rPr lang="fr-FR" dirty="0" err="1">
                <a:solidFill>
                  <a:schemeClr val="bg1"/>
                </a:solidFill>
              </a:rPr>
              <a:t>Accreditation</a:t>
            </a:r>
            <a:endParaRPr lang="fr-FR" dirty="0"/>
          </a:p>
        </p:txBody>
      </p:sp>
      <p:sp>
        <p:nvSpPr>
          <p:cNvPr id="3" name="Espace réservé du contenu 2">
            <a:extLst>
              <a:ext uri="{FF2B5EF4-FFF2-40B4-BE49-F238E27FC236}">
                <a16:creationId xmlns:a16="http://schemas.microsoft.com/office/drawing/2014/main" id="{4D22EB83-65C2-0141-999B-4E8AAC8E9A0B}"/>
              </a:ext>
            </a:extLst>
          </p:cNvPr>
          <p:cNvSpPr>
            <a:spLocks noGrp="1"/>
          </p:cNvSpPr>
          <p:nvPr>
            <p:ph idx="1"/>
          </p:nvPr>
        </p:nvSpPr>
        <p:spPr>
          <a:xfrm>
            <a:off x="838200" y="2148839"/>
            <a:ext cx="8991600" cy="4028123"/>
          </a:xfrm>
        </p:spPr>
        <p:txBody>
          <a:bodyPr>
            <a:normAutofit/>
          </a:bodyPr>
          <a:lstStyle/>
          <a:p>
            <a:r>
              <a:rPr lang="fr-FR" dirty="0"/>
              <a:t>L’automatisation d’une technique favorise les possibilités d’accréditer ou de </a:t>
            </a:r>
            <a:r>
              <a:rPr lang="fr-FR" dirty="0" err="1"/>
              <a:t>normer</a:t>
            </a:r>
            <a:r>
              <a:rPr lang="fr-FR" dirty="0"/>
              <a:t> un </a:t>
            </a:r>
            <a:r>
              <a:rPr lang="fr-FR" dirty="0" err="1"/>
              <a:t>process</a:t>
            </a:r>
            <a:r>
              <a:rPr lang="fr-FR" dirty="0"/>
              <a:t> à condition de:</a:t>
            </a:r>
          </a:p>
          <a:p>
            <a:pPr lvl="1"/>
            <a:r>
              <a:rPr lang="fr-FR" dirty="0"/>
              <a:t>Présenter des règles strictes et avec peu de possibilités de déroger aux conditions analytiques</a:t>
            </a:r>
          </a:p>
          <a:p>
            <a:pPr lvl="1"/>
            <a:r>
              <a:rPr lang="fr-FR" dirty="0"/>
              <a:t>Eviter de laisser l’utilisateur devoir prendre une décision sans disposer d’outils de mesure fiables et bien documentés</a:t>
            </a:r>
          </a:p>
          <a:p>
            <a:pPr lvl="1"/>
            <a:r>
              <a:rPr lang="fr-FR" dirty="0"/>
              <a:t>Permettre une excellente reproductibilité des résultats obtenus et un canevas de travail quotidien aussi précis que possible</a:t>
            </a:r>
          </a:p>
          <a:p>
            <a:pPr lvl="1"/>
            <a:r>
              <a:rPr lang="fr-FR" dirty="0"/>
              <a:t>Permettre un QC optimal de l’exactitude des valeurs et de leurs dérives dans le temps.</a:t>
            </a:r>
          </a:p>
        </p:txBody>
      </p:sp>
      <p:pic>
        <p:nvPicPr>
          <p:cNvPr id="4" name="Image 3">
            <a:extLst>
              <a:ext uri="{FF2B5EF4-FFF2-40B4-BE49-F238E27FC236}">
                <a16:creationId xmlns:a16="http://schemas.microsoft.com/office/drawing/2014/main" id="{0B6BA783-5811-C646-9697-AE8C5A240742}"/>
              </a:ext>
            </a:extLst>
          </p:cNvPr>
          <p:cNvPicPr>
            <a:picLocks noChangeAspect="1"/>
          </p:cNvPicPr>
          <p:nvPr/>
        </p:nvPicPr>
        <p:blipFill>
          <a:blip r:embed="rId2"/>
          <a:stretch>
            <a:fillRect/>
          </a:stretch>
        </p:blipFill>
        <p:spPr>
          <a:xfrm rot="19731817">
            <a:off x="10441544" y="4041799"/>
            <a:ext cx="924645" cy="1311864"/>
          </a:xfrm>
          <a:prstGeom prst="rect">
            <a:avLst/>
          </a:prstGeom>
        </p:spPr>
      </p:pic>
      <p:pic>
        <p:nvPicPr>
          <p:cNvPr id="5" name="Image 4">
            <a:extLst>
              <a:ext uri="{FF2B5EF4-FFF2-40B4-BE49-F238E27FC236}">
                <a16:creationId xmlns:a16="http://schemas.microsoft.com/office/drawing/2014/main" id="{FD6CBBB8-6FDB-EC45-AB64-D3AA409A724E}"/>
              </a:ext>
            </a:extLst>
          </p:cNvPr>
          <p:cNvPicPr>
            <a:picLocks noChangeAspect="1"/>
          </p:cNvPicPr>
          <p:nvPr/>
        </p:nvPicPr>
        <p:blipFill>
          <a:blip r:embed="rId3"/>
          <a:stretch>
            <a:fillRect/>
          </a:stretch>
        </p:blipFill>
        <p:spPr>
          <a:xfrm>
            <a:off x="9982200" y="2173799"/>
            <a:ext cx="1264920" cy="1057447"/>
          </a:xfrm>
          <a:prstGeom prst="rect">
            <a:avLst/>
          </a:prstGeom>
        </p:spPr>
      </p:pic>
    </p:spTree>
    <p:extLst>
      <p:ext uri="{BB962C8B-B14F-4D97-AF65-F5344CB8AC3E}">
        <p14:creationId xmlns:p14="http://schemas.microsoft.com/office/powerpoint/2010/main" val="803381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B21522-F9F7-A347-B45B-E816C5C55D01}"/>
              </a:ext>
            </a:extLst>
          </p:cNvPr>
          <p:cNvSpPr>
            <a:spLocks noGrp="1"/>
          </p:cNvSpPr>
          <p:nvPr>
            <p:ph type="title"/>
          </p:nvPr>
        </p:nvSpPr>
        <p:spPr>
          <a:xfrm>
            <a:off x="5958840" y="18256"/>
            <a:ext cx="5836920" cy="1325563"/>
          </a:xfrm>
        </p:spPr>
        <p:txBody>
          <a:bodyPr/>
          <a:lstStyle/>
          <a:p>
            <a:r>
              <a:rPr lang="fr-FR" dirty="0">
                <a:solidFill>
                  <a:schemeClr val="bg1"/>
                </a:solidFill>
              </a:rPr>
              <a:t>QC Interne / externe</a:t>
            </a:r>
          </a:p>
        </p:txBody>
      </p:sp>
      <p:sp>
        <p:nvSpPr>
          <p:cNvPr id="3" name="Espace réservé du contenu 2">
            <a:extLst>
              <a:ext uri="{FF2B5EF4-FFF2-40B4-BE49-F238E27FC236}">
                <a16:creationId xmlns:a16="http://schemas.microsoft.com/office/drawing/2014/main" id="{C819A112-CD76-5041-9197-BB3E76E07081}"/>
              </a:ext>
            </a:extLst>
          </p:cNvPr>
          <p:cNvSpPr>
            <a:spLocks noGrp="1"/>
          </p:cNvSpPr>
          <p:nvPr>
            <p:ph idx="1"/>
          </p:nvPr>
        </p:nvSpPr>
        <p:spPr>
          <a:xfrm>
            <a:off x="838200" y="2225039"/>
            <a:ext cx="10515600" cy="3951923"/>
          </a:xfrm>
        </p:spPr>
        <p:txBody>
          <a:bodyPr>
            <a:normAutofit lnSpcReduction="10000"/>
          </a:bodyPr>
          <a:lstStyle/>
          <a:p>
            <a:r>
              <a:rPr lang="fr-FR" dirty="0"/>
              <a:t>Il est intéressant de mettre en place un modèle de QC interne sur le sperme mais sans doute aujourd’hui limité à la concentration.  </a:t>
            </a:r>
          </a:p>
          <a:p>
            <a:r>
              <a:rPr lang="fr-FR" dirty="0"/>
              <a:t>Le QC interne du sperme devrait respecter des règles de validation statistique proche des autres QC journaliers.</a:t>
            </a:r>
          </a:p>
          <a:p>
            <a:endParaRPr lang="fr-FR" dirty="0"/>
          </a:p>
          <a:p>
            <a:r>
              <a:rPr lang="fr-FR" dirty="0"/>
              <a:t>Le QC externe doit pouvoir s’adapter aux exigences de l’automatisation:</a:t>
            </a:r>
          </a:p>
          <a:p>
            <a:pPr lvl="1"/>
            <a:r>
              <a:rPr lang="fr-FR" dirty="0"/>
              <a:t>Type d’échantillon</a:t>
            </a:r>
          </a:p>
          <a:p>
            <a:pPr lvl="1"/>
            <a:r>
              <a:rPr lang="fr-FR" dirty="0"/>
              <a:t>Constance dans la préparation</a:t>
            </a:r>
          </a:p>
          <a:p>
            <a:pPr lvl="1"/>
            <a:r>
              <a:rPr lang="fr-FR" dirty="0"/>
              <a:t>Création de </a:t>
            </a:r>
            <a:r>
              <a:rPr lang="fr-FR" dirty="0" err="1"/>
              <a:t>pear</a:t>
            </a:r>
            <a:r>
              <a:rPr lang="fr-FR" dirty="0"/>
              <a:t>-groupes</a:t>
            </a:r>
          </a:p>
          <a:p>
            <a:pPr lvl="1"/>
            <a:endParaRPr lang="fr-FR" dirty="0"/>
          </a:p>
          <a:p>
            <a:endParaRPr lang="fr-FR" dirty="0"/>
          </a:p>
        </p:txBody>
      </p:sp>
      <p:pic>
        <p:nvPicPr>
          <p:cNvPr id="4" name="Image 3">
            <a:extLst>
              <a:ext uri="{FF2B5EF4-FFF2-40B4-BE49-F238E27FC236}">
                <a16:creationId xmlns:a16="http://schemas.microsoft.com/office/drawing/2014/main" id="{B2A5E40F-038F-6443-9485-AB8AF5228FF8}"/>
              </a:ext>
            </a:extLst>
          </p:cNvPr>
          <p:cNvPicPr>
            <a:picLocks noChangeAspect="1"/>
          </p:cNvPicPr>
          <p:nvPr/>
        </p:nvPicPr>
        <p:blipFill>
          <a:blip r:embed="rId2"/>
          <a:stretch>
            <a:fillRect/>
          </a:stretch>
        </p:blipFill>
        <p:spPr>
          <a:xfrm>
            <a:off x="8971280" y="3672840"/>
            <a:ext cx="2824480" cy="2824480"/>
          </a:xfrm>
          <a:prstGeom prst="rect">
            <a:avLst/>
          </a:prstGeom>
        </p:spPr>
      </p:pic>
      <p:pic>
        <p:nvPicPr>
          <p:cNvPr id="5" name="Image 4">
            <a:extLst>
              <a:ext uri="{FF2B5EF4-FFF2-40B4-BE49-F238E27FC236}">
                <a16:creationId xmlns:a16="http://schemas.microsoft.com/office/drawing/2014/main" id="{38184175-70A5-A04B-A934-2EAB753B0617}"/>
              </a:ext>
            </a:extLst>
          </p:cNvPr>
          <p:cNvPicPr>
            <a:picLocks noChangeAspect="1"/>
          </p:cNvPicPr>
          <p:nvPr/>
        </p:nvPicPr>
        <p:blipFill>
          <a:blip r:embed="rId3"/>
          <a:stretch>
            <a:fillRect/>
          </a:stretch>
        </p:blipFill>
        <p:spPr>
          <a:xfrm>
            <a:off x="5958840" y="4903622"/>
            <a:ext cx="2570480" cy="1593698"/>
          </a:xfrm>
          <a:prstGeom prst="rect">
            <a:avLst/>
          </a:prstGeom>
        </p:spPr>
      </p:pic>
    </p:spTree>
    <p:extLst>
      <p:ext uri="{BB962C8B-B14F-4D97-AF65-F5344CB8AC3E}">
        <p14:creationId xmlns:p14="http://schemas.microsoft.com/office/powerpoint/2010/main" val="349227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321A3-315F-684F-B274-7051DE9DB03F}"/>
              </a:ext>
            </a:extLst>
          </p:cNvPr>
          <p:cNvSpPr>
            <a:spLocks noGrp="1"/>
          </p:cNvSpPr>
          <p:nvPr>
            <p:ph type="title"/>
          </p:nvPr>
        </p:nvSpPr>
        <p:spPr>
          <a:xfrm>
            <a:off x="4998720" y="18255"/>
            <a:ext cx="6903720" cy="1325563"/>
          </a:xfrm>
        </p:spPr>
        <p:txBody>
          <a:bodyPr>
            <a:normAutofit fontScale="90000"/>
          </a:bodyPr>
          <a:lstStyle/>
          <a:p>
            <a:r>
              <a:rPr lang="fr-FR" dirty="0">
                <a:solidFill>
                  <a:schemeClr val="bg1"/>
                </a:solidFill>
              </a:rPr>
              <a:t>Automatiser le spermogramme, ce n’est pas ça!!!</a:t>
            </a:r>
          </a:p>
        </p:txBody>
      </p:sp>
      <p:pic>
        <p:nvPicPr>
          <p:cNvPr id="4" name="Chinese Hospitals Introduce Hands Free Automatic Sperm Extractor.mp4">
            <a:hlinkClick r:id="" action="ppaction://media"/>
            <a:extLst>
              <a:ext uri="{FF2B5EF4-FFF2-40B4-BE49-F238E27FC236}">
                <a16:creationId xmlns:a16="http://schemas.microsoft.com/office/drawing/2014/main" id="{BBE70C2F-4D1B-5B48-8C11-63683569A2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90913" y="2270125"/>
            <a:ext cx="5208587" cy="3906838"/>
          </a:xfrm>
        </p:spPr>
      </p:pic>
    </p:spTree>
    <p:extLst>
      <p:ext uri="{BB962C8B-B14F-4D97-AF65-F5344CB8AC3E}">
        <p14:creationId xmlns:p14="http://schemas.microsoft.com/office/powerpoint/2010/main" val="13677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7B5E0-5C9C-9A4A-887E-7EDD5DB0E166}"/>
              </a:ext>
            </a:extLst>
          </p:cNvPr>
          <p:cNvSpPr>
            <a:spLocks noGrp="1"/>
          </p:cNvSpPr>
          <p:nvPr>
            <p:ph type="title"/>
          </p:nvPr>
        </p:nvSpPr>
        <p:spPr>
          <a:xfrm>
            <a:off x="5577840" y="18256"/>
            <a:ext cx="6263640" cy="1325563"/>
          </a:xfrm>
        </p:spPr>
        <p:txBody>
          <a:bodyPr/>
          <a:lstStyle/>
          <a:p>
            <a:r>
              <a:rPr lang="fr-FR" dirty="0">
                <a:solidFill>
                  <a:schemeClr val="bg1"/>
                </a:solidFill>
              </a:rPr>
              <a:t>Freins à l’automatisation</a:t>
            </a:r>
          </a:p>
        </p:txBody>
      </p:sp>
      <p:sp>
        <p:nvSpPr>
          <p:cNvPr id="3" name="Espace réservé du contenu 2">
            <a:extLst>
              <a:ext uri="{FF2B5EF4-FFF2-40B4-BE49-F238E27FC236}">
                <a16:creationId xmlns:a16="http://schemas.microsoft.com/office/drawing/2014/main" id="{E2FBC245-F55C-3B48-8CD3-036B2319FE04}"/>
              </a:ext>
            </a:extLst>
          </p:cNvPr>
          <p:cNvSpPr>
            <a:spLocks noGrp="1"/>
          </p:cNvSpPr>
          <p:nvPr>
            <p:ph idx="1"/>
          </p:nvPr>
        </p:nvSpPr>
        <p:spPr>
          <a:xfrm>
            <a:off x="838200" y="2301239"/>
            <a:ext cx="7772400" cy="3875723"/>
          </a:xfrm>
        </p:spPr>
        <p:txBody>
          <a:bodyPr>
            <a:normAutofit lnSpcReduction="10000"/>
          </a:bodyPr>
          <a:lstStyle/>
          <a:p>
            <a:r>
              <a:rPr lang="fr-FR" dirty="0"/>
              <a:t>Facteur humain important: légitime ou pas</a:t>
            </a:r>
          </a:p>
          <a:p>
            <a:r>
              <a:rPr lang="fr-FR" dirty="0"/>
              <a:t>Le manque de standardisation réelle des laboratoires face à une norme pourtant bien décrite.</a:t>
            </a:r>
          </a:p>
          <a:p>
            <a:r>
              <a:rPr lang="fr-FR" dirty="0"/>
              <a:t>Les objectifs poursuivis par les différents acteurs du bilan de spermiologie: routine/IVF.</a:t>
            </a:r>
          </a:p>
          <a:p>
            <a:r>
              <a:rPr lang="fr-FR" dirty="0"/>
              <a:t>Le prix s’il n’est pas mis en équation avec le temps et l’apport technique / sécurité / rapidité / flexibilité.</a:t>
            </a:r>
          </a:p>
          <a:p>
            <a:endParaRPr lang="fr-FR" dirty="0"/>
          </a:p>
          <a:p>
            <a:endParaRPr lang="fr-FR" dirty="0"/>
          </a:p>
          <a:p>
            <a:endParaRPr lang="fr-FR" dirty="0"/>
          </a:p>
        </p:txBody>
      </p:sp>
      <p:pic>
        <p:nvPicPr>
          <p:cNvPr id="4" name="Image 3">
            <a:extLst>
              <a:ext uri="{FF2B5EF4-FFF2-40B4-BE49-F238E27FC236}">
                <a16:creationId xmlns:a16="http://schemas.microsoft.com/office/drawing/2014/main" id="{E33A5982-DFB1-C746-B647-7DE328F3A936}"/>
              </a:ext>
            </a:extLst>
          </p:cNvPr>
          <p:cNvPicPr>
            <a:picLocks noChangeAspect="1"/>
          </p:cNvPicPr>
          <p:nvPr/>
        </p:nvPicPr>
        <p:blipFill>
          <a:blip r:embed="rId2"/>
          <a:stretch>
            <a:fillRect/>
          </a:stretch>
        </p:blipFill>
        <p:spPr>
          <a:xfrm>
            <a:off x="8526779" y="1722118"/>
            <a:ext cx="2827021" cy="2240281"/>
          </a:xfrm>
          <a:prstGeom prst="rect">
            <a:avLst/>
          </a:prstGeom>
        </p:spPr>
      </p:pic>
    </p:spTree>
    <p:extLst>
      <p:ext uri="{BB962C8B-B14F-4D97-AF65-F5344CB8AC3E}">
        <p14:creationId xmlns:p14="http://schemas.microsoft.com/office/powerpoint/2010/main" val="2529679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ADDD5D-95CF-8348-96B8-148F163EF223}"/>
              </a:ext>
            </a:extLst>
          </p:cNvPr>
          <p:cNvPicPr>
            <a:picLocks noChangeAspect="1"/>
          </p:cNvPicPr>
          <p:nvPr/>
        </p:nvPicPr>
        <p:blipFill>
          <a:blip r:embed="rId2"/>
          <a:stretch>
            <a:fillRect/>
          </a:stretch>
        </p:blipFill>
        <p:spPr>
          <a:xfrm>
            <a:off x="8610039" y="1785858"/>
            <a:ext cx="1484758" cy="2006124"/>
          </a:xfrm>
          <a:prstGeom prst="rect">
            <a:avLst/>
          </a:prstGeom>
        </p:spPr>
      </p:pic>
      <p:sp>
        <p:nvSpPr>
          <p:cNvPr id="2" name="Titre 1">
            <a:extLst>
              <a:ext uri="{FF2B5EF4-FFF2-40B4-BE49-F238E27FC236}">
                <a16:creationId xmlns:a16="http://schemas.microsoft.com/office/drawing/2014/main" id="{3EADCF09-B563-E441-AFD1-8895DE7129DE}"/>
              </a:ext>
            </a:extLst>
          </p:cNvPr>
          <p:cNvSpPr>
            <a:spLocks noGrp="1"/>
          </p:cNvSpPr>
          <p:nvPr>
            <p:ph type="title"/>
          </p:nvPr>
        </p:nvSpPr>
        <p:spPr>
          <a:xfrm>
            <a:off x="4876800" y="170656"/>
            <a:ext cx="7056120" cy="1325563"/>
          </a:xfrm>
        </p:spPr>
        <p:txBody>
          <a:bodyPr>
            <a:normAutofit fontScale="90000"/>
          </a:bodyPr>
          <a:lstStyle/>
          <a:p>
            <a:r>
              <a:rPr lang="fr-FR" dirty="0">
                <a:solidFill>
                  <a:schemeClr val="bg1"/>
                </a:solidFill>
              </a:rPr>
              <a:t>Et l’analyse du sperme en dehors du laboratoire?</a:t>
            </a:r>
            <a:br>
              <a:rPr lang="fr-FR" dirty="0">
                <a:solidFill>
                  <a:schemeClr val="bg1"/>
                </a:solidFill>
              </a:rPr>
            </a:br>
            <a:endParaRPr lang="fr-FR" dirty="0">
              <a:solidFill>
                <a:schemeClr val="bg1"/>
              </a:solidFill>
            </a:endParaRPr>
          </a:p>
        </p:txBody>
      </p:sp>
      <p:sp>
        <p:nvSpPr>
          <p:cNvPr id="3" name="Espace réservé du contenu 2">
            <a:extLst>
              <a:ext uri="{FF2B5EF4-FFF2-40B4-BE49-F238E27FC236}">
                <a16:creationId xmlns:a16="http://schemas.microsoft.com/office/drawing/2014/main" id="{3B967E85-3B9F-5A4C-8E56-74FDEDEE1660}"/>
              </a:ext>
            </a:extLst>
          </p:cNvPr>
          <p:cNvSpPr>
            <a:spLocks noGrp="1"/>
          </p:cNvSpPr>
          <p:nvPr>
            <p:ph idx="1"/>
          </p:nvPr>
        </p:nvSpPr>
        <p:spPr>
          <a:xfrm>
            <a:off x="838200" y="2118359"/>
            <a:ext cx="8061960" cy="4058603"/>
          </a:xfrm>
        </p:spPr>
        <p:txBody>
          <a:bodyPr>
            <a:normAutofit fontScale="92500" lnSpcReduction="20000"/>
          </a:bodyPr>
          <a:lstStyle/>
          <a:p>
            <a:r>
              <a:rPr lang="fr-FR" dirty="0"/>
              <a:t>Le concept du POC ou délocalisation de la spermiologie a-t-elle un intérêt?</a:t>
            </a:r>
          </a:p>
          <a:p>
            <a:r>
              <a:rPr lang="fr-FR" dirty="0"/>
              <a:t>La pression subie par de nombreux hommes pour réaliser l’analyse </a:t>
            </a:r>
            <a:r>
              <a:rPr lang="fr-FR" dirty="0" err="1"/>
              <a:t>doit-elle</a:t>
            </a:r>
            <a:r>
              <a:rPr lang="fr-FR" dirty="0"/>
              <a:t> être prise en compte?</a:t>
            </a:r>
          </a:p>
          <a:p>
            <a:r>
              <a:rPr lang="fr-FR" dirty="0"/>
              <a:t>De nombreuses approches sont réalisées en ce sens, mais cela nuit-il au laboratoire?</a:t>
            </a:r>
          </a:p>
          <a:p>
            <a:r>
              <a:rPr lang="fr-FR" dirty="0"/>
              <a:t>Les analyses hors laboratoire n’ont jamais diminué le nombre de tests au laboratoire, il s’agit plutôt d’un concept global d’approche du patient et s’intègre très bien dans le principe de l’automatisation.</a:t>
            </a:r>
          </a:p>
          <a:p>
            <a:r>
              <a:rPr lang="fr-FR" dirty="0"/>
              <a:t>Quel rapprochement avec les trousses disponibles en pharmacie pour les pré-diagnostiques «</a:t>
            </a:r>
            <a:r>
              <a:rPr lang="fr-FR"/>
              <a:t> féminins</a:t>
            </a:r>
            <a:r>
              <a:rPr lang="fr-FR" dirty="0"/>
              <a:t> »?</a:t>
            </a:r>
          </a:p>
          <a:p>
            <a:endParaRPr lang="fr-FR" dirty="0"/>
          </a:p>
          <a:p>
            <a:endParaRPr lang="fr-FR" dirty="0"/>
          </a:p>
        </p:txBody>
      </p:sp>
      <p:pic>
        <p:nvPicPr>
          <p:cNvPr id="5" name="Image 4">
            <a:extLst>
              <a:ext uri="{FF2B5EF4-FFF2-40B4-BE49-F238E27FC236}">
                <a16:creationId xmlns:a16="http://schemas.microsoft.com/office/drawing/2014/main" id="{18C5407E-DD17-6440-A923-88E95BB12D7A}"/>
              </a:ext>
            </a:extLst>
          </p:cNvPr>
          <p:cNvPicPr>
            <a:picLocks noChangeAspect="1"/>
          </p:cNvPicPr>
          <p:nvPr/>
        </p:nvPicPr>
        <p:blipFill>
          <a:blip r:embed="rId3"/>
          <a:stretch>
            <a:fillRect/>
          </a:stretch>
        </p:blipFill>
        <p:spPr>
          <a:xfrm>
            <a:off x="8900160" y="4844017"/>
            <a:ext cx="2258261" cy="1473200"/>
          </a:xfrm>
          <a:prstGeom prst="rect">
            <a:avLst/>
          </a:prstGeom>
        </p:spPr>
      </p:pic>
      <p:pic>
        <p:nvPicPr>
          <p:cNvPr id="6" name="Image 5">
            <a:extLst>
              <a:ext uri="{FF2B5EF4-FFF2-40B4-BE49-F238E27FC236}">
                <a16:creationId xmlns:a16="http://schemas.microsoft.com/office/drawing/2014/main" id="{FF853602-A5CF-9C46-BF79-8C9D06CBA1E8}"/>
              </a:ext>
            </a:extLst>
          </p:cNvPr>
          <p:cNvPicPr>
            <a:picLocks noChangeAspect="1"/>
          </p:cNvPicPr>
          <p:nvPr/>
        </p:nvPicPr>
        <p:blipFill>
          <a:blip r:embed="rId4"/>
          <a:stretch>
            <a:fillRect/>
          </a:stretch>
        </p:blipFill>
        <p:spPr>
          <a:xfrm>
            <a:off x="9625678" y="3099990"/>
            <a:ext cx="2307242" cy="1613456"/>
          </a:xfrm>
          <a:prstGeom prst="rect">
            <a:avLst/>
          </a:prstGeom>
        </p:spPr>
      </p:pic>
    </p:spTree>
    <p:extLst>
      <p:ext uri="{BB962C8B-B14F-4D97-AF65-F5344CB8AC3E}">
        <p14:creationId xmlns:p14="http://schemas.microsoft.com/office/powerpoint/2010/main" val="256251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C1FB6-AC30-D347-BFB0-0FE9264BE9D6}"/>
              </a:ext>
            </a:extLst>
          </p:cNvPr>
          <p:cNvSpPr>
            <a:spLocks noGrp="1"/>
          </p:cNvSpPr>
          <p:nvPr>
            <p:ph type="title"/>
          </p:nvPr>
        </p:nvSpPr>
        <p:spPr>
          <a:xfrm>
            <a:off x="7010400" y="137161"/>
            <a:ext cx="4343400" cy="1203959"/>
          </a:xfrm>
        </p:spPr>
        <p:txBody>
          <a:bodyPr/>
          <a:lstStyle/>
          <a:p>
            <a:r>
              <a:rPr lang="fr-FR" dirty="0">
                <a:solidFill>
                  <a:schemeClr val="bg1"/>
                </a:solidFill>
              </a:rPr>
              <a:t>Merci à tous</a:t>
            </a:r>
          </a:p>
        </p:txBody>
      </p:sp>
      <p:pic>
        <p:nvPicPr>
          <p:cNvPr id="5" name="Image 4">
            <a:extLst>
              <a:ext uri="{FF2B5EF4-FFF2-40B4-BE49-F238E27FC236}">
                <a16:creationId xmlns:a16="http://schemas.microsoft.com/office/drawing/2014/main" id="{0A242BCC-9CEA-1749-8790-62C175A5E8A5}"/>
              </a:ext>
            </a:extLst>
          </p:cNvPr>
          <p:cNvPicPr>
            <a:picLocks noChangeAspect="1"/>
          </p:cNvPicPr>
          <p:nvPr/>
        </p:nvPicPr>
        <p:blipFill>
          <a:blip r:embed="rId2"/>
          <a:stretch>
            <a:fillRect/>
          </a:stretch>
        </p:blipFill>
        <p:spPr>
          <a:xfrm>
            <a:off x="822960" y="3094990"/>
            <a:ext cx="3200400" cy="2324100"/>
          </a:xfrm>
          <a:prstGeom prst="rect">
            <a:avLst/>
          </a:prstGeom>
        </p:spPr>
      </p:pic>
      <p:pic>
        <p:nvPicPr>
          <p:cNvPr id="7" name="Image 6">
            <a:extLst>
              <a:ext uri="{FF2B5EF4-FFF2-40B4-BE49-F238E27FC236}">
                <a16:creationId xmlns:a16="http://schemas.microsoft.com/office/drawing/2014/main" id="{46F46590-E171-5945-86F2-1085DC8E37A8}"/>
              </a:ext>
            </a:extLst>
          </p:cNvPr>
          <p:cNvPicPr>
            <a:picLocks noChangeAspect="1"/>
          </p:cNvPicPr>
          <p:nvPr/>
        </p:nvPicPr>
        <p:blipFill>
          <a:blip r:embed="rId3"/>
          <a:stretch>
            <a:fillRect/>
          </a:stretch>
        </p:blipFill>
        <p:spPr>
          <a:xfrm>
            <a:off x="5791201" y="3051666"/>
            <a:ext cx="5469744" cy="2423304"/>
          </a:xfrm>
          <a:prstGeom prst="rect">
            <a:avLst/>
          </a:prstGeom>
        </p:spPr>
      </p:pic>
      <p:sp>
        <p:nvSpPr>
          <p:cNvPr id="8" name="Flèche à quatre pointes 7">
            <a:extLst>
              <a:ext uri="{FF2B5EF4-FFF2-40B4-BE49-F238E27FC236}">
                <a16:creationId xmlns:a16="http://schemas.microsoft.com/office/drawing/2014/main" id="{B4A1795A-02E2-A749-8FD3-29F4C2742D56}"/>
              </a:ext>
            </a:extLst>
          </p:cNvPr>
          <p:cNvSpPr/>
          <p:nvPr/>
        </p:nvSpPr>
        <p:spPr>
          <a:xfrm>
            <a:off x="4175760" y="3749040"/>
            <a:ext cx="1386840" cy="1356360"/>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543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8CBA6BF-31B8-F947-9672-227DE59E536F}"/>
              </a:ext>
            </a:extLst>
          </p:cNvPr>
          <p:cNvSpPr>
            <a:spLocks noGrp="1"/>
          </p:cNvSpPr>
          <p:nvPr>
            <p:ph type="ctrTitle"/>
          </p:nvPr>
        </p:nvSpPr>
        <p:spPr>
          <a:xfrm>
            <a:off x="5367337" y="0"/>
            <a:ext cx="6824663" cy="1185863"/>
          </a:xfrm>
        </p:spPr>
        <p:txBody>
          <a:bodyPr/>
          <a:lstStyle/>
          <a:p>
            <a:r>
              <a:rPr lang="fr-FR" dirty="0">
                <a:solidFill>
                  <a:schemeClr val="bg1"/>
                </a:solidFill>
              </a:rPr>
              <a:t>Plan de réflexion</a:t>
            </a:r>
          </a:p>
        </p:txBody>
      </p:sp>
      <p:sp>
        <p:nvSpPr>
          <p:cNvPr id="3" name="Espace réservé du contenu 2">
            <a:extLst>
              <a:ext uri="{FF2B5EF4-FFF2-40B4-BE49-F238E27FC236}">
                <a16:creationId xmlns:a16="http://schemas.microsoft.com/office/drawing/2014/main" id="{E40DF0A6-1D87-D943-ACFA-178AEE140683}"/>
              </a:ext>
            </a:extLst>
          </p:cNvPr>
          <p:cNvSpPr>
            <a:spLocks noGrp="1"/>
          </p:cNvSpPr>
          <p:nvPr>
            <p:ph type="subTitle" idx="1"/>
          </p:nvPr>
        </p:nvSpPr>
        <p:spPr>
          <a:xfrm>
            <a:off x="1528763" y="2671762"/>
            <a:ext cx="10125075" cy="2943226"/>
          </a:xfrm>
        </p:spPr>
        <p:txBody>
          <a:bodyPr>
            <a:normAutofit fontScale="92500" lnSpcReduction="20000"/>
          </a:bodyPr>
          <a:lstStyle/>
          <a:p>
            <a:pPr marL="342900" indent="-342900" algn="l">
              <a:buFont typeface="Arial" panose="020B0604020202020204" pitchFamily="34" charset="0"/>
              <a:buChar char="•"/>
            </a:pPr>
            <a:r>
              <a:rPr lang="fr-FR" sz="2800" dirty="0"/>
              <a:t>L’automatisation en général: Réflexion</a:t>
            </a:r>
          </a:p>
          <a:p>
            <a:pPr marL="342900" indent="-342900" algn="l">
              <a:buFont typeface="Arial" panose="020B0604020202020204" pitchFamily="34" charset="0"/>
              <a:buChar char="•"/>
            </a:pPr>
            <a:r>
              <a:rPr lang="fr-FR" sz="2800" dirty="0"/>
              <a:t>Que peut-on appliquer à l’analyse du sperme ?</a:t>
            </a:r>
          </a:p>
          <a:p>
            <a:pPr marL="342900" indent="-342900" algn="l">
              <a:buFont typeface="Arial" panose="020B0604020202020204" pitchFamily="34" charset="0"/>
              <a:buChar char="•"/>
            </a:pPr>
            <a:r>
              <a:rPr lang="fr-FR" sz="2800" dirty="0"/>
              <a:t>Problématique propre au sperme</a:t>
            </a:r>
          </a:p>
          <a:p>
            <a:pPr marL="342900" indent="-342900" algn="l">
              <a:buFont typeface="Arial" panose="020B0604020202020204" pitchFamily="34" charset="0"/>
              <a:buChar char="•"/>
            </a:pPr>
            <a:r>
              <a:rPr lang="fr-FR" sz="2800" dirty="0"/>
              <a:t>Quels sont les paramètres essentiels ?</a:t>
            </a:r>
          </a:p>
          <a:p>
            <a:pPr marL="342900" indent="-342900" algn="l">
              <a:buFont typeface="Arial" panose="020B0604020202020204" pitchFamily="34" charset="0"/>
              <a:buChar char="•"/>
            </a:pPr>
            <a:r>
              <a:rPr lang="fr-FR" sz="2800" dirty="0"/>
              <a:t>Quels paramètres tout de suite et quels paramètres en différé ?</a:t>
            </a:r>
          </a:p>
          <a:p>
            <a:pPr marL="342900" indent="-342900" algn="l">
              <a:buFont typeface="Arial" panose="020B0604020202020204" pitchFamily="34" charset="0"/>
              <a:buChar char="•"/>
            </a:pPr>
            <a:r>
              <a:rPr lang="fr-FR" sz="2800" dirty="0"/>
              <a:t>Quels sont les freins à l’automatisation du spermogramme ?</a:t>
            </a:r>
          </a:p>
          <a:p>
            <a:pPr marL="342900" indent="-342900" algn="l">
              <a:buFont typeface="Arial" panose="020B0604020202020204" pitchFamily="34" charset="0"/>
              <a:buChar char="•"/>
            </a:pPr>
            <a:r>
              <a:rPr lang="fr-FR" sz="2800" dirty="0"/>
              <a:t>Et le contrôle interne et externe ?</a:t>
            </a:r>
          </a:p>
          <a:p>
            <a:pPr marL="342900" indent="-342900" algn="l">
              <a:buFont typeface="Arial" panose="020B0604020202020204" pitchFamily="34" charset="0"/>
              <a:buChar char="•"/>
            </a:pPr>
            <a:endParaRPr lang="fr-FR" dirty="0"/>
          </a:p>
        </p:txBody>
      </p:sp>
    </p:spTree>
    <p:extLst>
      <p:ext uri="{BB962C8B-B14F-4D97-AF65-F5344CB8AC3E}">
        <p14:creationId xmlns:p14="http://schemas.microsoft.com/office/powerpoint/2010/main" val="107893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A0334-B2B5-144A-919C-8E73E3DF4E83}"/>
              </a:ext>
            </a:extLst>
          </p:cNvPr>
          <p:cNvSpPr>
            <a:spLocks noGrp="1"/>
          </p:cNvSpPr>
          <p:nvPr>
            <p:ph type="ctrTitle"/>
          </p:nvPr>
        </p:nvSpPr>
        <p:spPr>
          <a:xfrm>
            <a:off x="4424363" y="0"/>
            <a:ext cx="7767637" cy="957263"/>
          </a:xfrm>
        </p:spPr>
        <p:txBody>
          <a:bodyPr>
            <a:noAutofit/>
          </a:bodyPr>
          <a:lstStyle/>
          <a:p>
            <a:r>
              <a:rPr lang="fr-FR" sz="4000" dirty="0">
                <a:solidFill>
                  <a:schemeClr val="bg1"/>
                </a:solidFill>
              </a:rPr>
              <a:t>L’automatisation, ça date de quand?</a:t>
            </a:r>
          </a:p>
        </p:txBody>
      </p:sp>
      <p:pic>
        <p:nvPicPr>
          <p:cNvPr id="5" name="Image 4">
            <a:extLst>
              <a:ext uri="{FF2B5EF4-FFF2-40B4-BE49-F238E27FC236}">
                <a16:creationId xmlns:a16="http://schemas.microsoft.com/office/drawing/2014/main" id="{051956C6-805E-B348-8468-7BAB79B986D8}"/>
              </a:ext>
            </a:extLst>
          </p:cNvPr>
          <p:cNvPicPr>
            <a:picLocks noChangeAspect="1"/>
          </p:cNvPicPr>
          <p:nvPr/>
        </p:nvPicPr>
        <p:blipFill>
          <a:blip r:embed="rId3"/>
          <a:stretch>
            <a:fillRect/>
          </a:stretch>
        </p:blipFill>
        <p:spPr>
          <a:xfrm>
            <a:off x="9617869" y="1571625"/>
            <a:ext cx="2189956" cy="1968500"/>
          </a:xfrm>
          <a:prstGeom prst="rect">
            <a:avLst/>
          </a:prstGeom>
        </p:spPr>
      </p:pic>
      <p:pic>
        <p:nvPicPr>
          <p:cNvPr id="7" name="Image 6">
            <a:extLst>
              <a:ext uri="{FF2B5EF4-FFF2-40B4-BE49-F238E27FC236}">
                <a16:creationId xmlns:a16="http://schemas.microsoft.com/office/drawing/2014/main" id="{175C60E9-C60E-CB46-8F2D-A106039F68D1}"/>
              </a:ext>
            </a:extLst>
          </p:cNvPr>
          <p:cNvPicPr>
            <a:picLocks noChangeAspect="1"/>
          </p:cNvPicPr>
          <p:nvPr/>
        </p:nvPicPr>
        <p:blipFill>
          <a:blip r:embed="rId4"/>
          <a:stretch>
            <a:fillRect/>
          </a:stretch>
        </p:blipFill>
        <p:spPr>
          <a:xfrm>
            <a:off x="7525544" y="2257425"/>
            <a:ext cx="1905000" cy="1765300"/>
          </a:xfrm>
          <a:prstGeom prst="rect">
            <a:avLst/>
          </a:prstGeom>
        </p:spPr>
      </p:pic>
      <p:pic>
        <p:nvPicPr>
          <p:cNvPr id="9" name="Image 8">
            <a:extLst>
              <a:ext uri="{FF2B5EF4-FFF2-40B4-BE49-F238E27FC236}">
                <a16:creationId xmlns:a16="http://schemas.microsoft.com/office/drawing/2014/main" id="{7ED0368E-CE33-6146-B3C3-31409D19D3FC}"/>
              </a:ext>
            </a:extLst>
          </p:cNvPr>
          <p:cNvPicPr>
            <a:picLocks noChangeAspect="1"/>
          </p:cNvPicPr>
          <p:nvPr/>
        </p:nvPicPr>
        <p:blipFill>
          <a:blip r:embed="rId5"/>
          <a:stretch>
            <a:fillRect/>
          </a:stretch>
        </p:blipFill>
        <p:spPr>
          <a:xfrm>
            <a:off x="10104784" y="4640263"/>
            <a:ext cx="1941736" cy="939800"/>
          </a:xfrm>
          <a:prstGeom prst="rect">
            <a:avLst/>
          </a:prstGeom>
        </p:spPr>
      </p:pic>
      <p:pic>
        <p:nvPicPr>
          <p:cNvPr id="11" name="Image 10">
            <a:extLst>
              <a:ext uri="{FF2B5EF4-FFF2-40B4-BE49-F238E27FC236}">
                <a16:creationId xmlns:a16="http://schemas.microsoft.com/office/drawing/2014/main" id="{FFC36BC5-48A8-B141-8D40-D41FA5C6D599}"/>
              </a:ext>
            </a:extLst>
          </p:cNvPr>
          <p:cNvPicPr>
            <a:picLocks noChangeAspect="1"/>
          </p:cNvPicPr>
          <p:nvPr/>
        </p:nvPicPr>
        <p:blipFill>
          <a:blip r:embed="rId6"/>
          <a:stretch>
            <a:fillRect/>
          </a:stretch>
        </p:blipFill>
        <p:spPr>
          <a:xfrm>
            <a:off x="8308181" y="5482432"/>
            <a:ext cx="2041070" cy="1071562"/>
          </a:xfrm>
          <a:prstGeom prst="rect">
            <a:avLst/>
          </a:prstGeom>
        </p:spPr>
      </p:pic>
      <p:pic>
        <p:nvPicPr>
          <p:cNvPr id="13" name="Image 12">
            <a:extLst>
              <a:ext uri="{FF2B5EF4-FFF2-40B4-BE49-F238E27FC236}">
                <a16:creationId xmlns:a16="http://schemas.microsoft.com/office/drawing/2014/main" id="{73E49326-8A31-1845-A9AA-79A0DC2AABE8}"/>
              </a:ext>
            </a:extLst>
          </p:cNvPr>
          <p:cNvPicPr>
            <a:picLocks noChangeAspect="1"/>
          </p:cNvPicPr>
          <p:nvPr/>
        </p:nvPicPr>
        <p:blipFill>
          <a:blip r:embed="rId7"/>
          <a:stretch>
            <a:fillRect/>
          </a:stretch>
        </p:blipFill>
        <p:spPr>
          <a:xfrm>
            <a:off x="5738019" y="4645025"/>
            <a:ext cx="2570162" cy="1374418"/>
          </a:xfrm>
          <a:prstGeom prst="rect">
            <a:avLst/>
          </a:prstGeom>
        </p:spPr>
      </p:pic>
      <p:pic>
        <p:nvPicPr>
          <p:cNvPr id="15" name="Image 14">
            <a:extLst>
              <a:ext uri="{FF2B5EF4-FFF2-40B4-BE49-F238E27FC236}">
                <a16:creationId xmlns:a16="http://schemas.microsoft.com/office/drawing/2014/main" id="{EC608C19-5188-F442-87D6-2B299FC427E1}"/>
              </a:ext>
            </a:extLst>
          </p:cNvPr>
          <p:cNvPicPr>
            <a:picLocks noChangeAspect="1"/>
          </p:cNvPicPr>
          <p:nvPr/>
        </p:nvPicPr>
        <p:blipFill>
          <a:blip r:embed="rId8"/>
          <a:stretch>
            <a:fillRect/>
          </a:stretch>
        </p:blipFill>
        <p:spPr>
          <a:xfrm>
            <a:off x="438433" y="4479925"/>
            <a:ext cx="4878103" cy="2378075"/>
          </a:xfrm>
          <a:prstGeom prst="rect">
            <a:avLst/>
          </a:prstGeom>
        </p:spPr>
      </p:pic>
      <p:sp>
        <p:nvSpPr>
          <p:cNvPr id="3" name="Sous-titre 2">
            <a:extLst>
              <a:ext uri="{FF2B5EF4-FFF2-40B4-BE49-F238E27FC236}">
                <a16:creationId xmlns:a16="http://schemas.microsoft.com/office/drawing/2014/main" id="{08752A9A-2D0E-324B-8218-52DE2A10D08F}"/>
              </a:ext>
            </a:extLst>
          </p:cNvPr>
          <p:cNvSpPr>
            <a:spLocks noGrp="1"/>
          </p:cNvSpPr>
          <p:nvPr>
            <p:ph type="subTitle" idx="1"/>
          </p:nvPr>
        </p:nvSpPr>
        <p:spPr>
          <a:xfrm>
            <a:off x="1524000" y="2257425"/>
            <a:ext cx="9144000" cy="3971925"/>
          </a:xfrm>
        </p:spPr>
        <p:txBody>
          <a:bodyPr/>
          <a:lstStyle/>
          <a:p>
            <a:pPr marL="342900" indent="-342900" algn="l">
              <a:buFont typeface="Arial" panose="020B0604020202020204" pitchFamily="34" charset="0"/>
              <a:buChar char="•"/>
            </a:pPr>
            <a:r>
              <a:rPr lang="fr-FR" dirty="0"/>
              <a:t>Chimie clinique: 1965-1970</a:t>
            </a:r>
          </a:p>
          <a:p>
            <a:pPr marL="342900" indent="-342900" algn="l">
              <a:buFont typeface="Arial" panose="020B0604020202020204" pitchFamily="34" charset="0"/>
              <a:buChar char="•"/>
            </a:pPr>
            <a:r>
              <a:rPr lang="fr-FR" dirty="0"/>
              <a:t>Hématologie: Fin des années 70</a:t>
            </a:r>
          </a:p>
          <a:p>
            <a:pPr marL="342900" indent="-342900" algn="l">
              <a:buFont typeface="Arial" panose="020B0604020202020204" pitchFamily="34" charset="0"/>
              <a:buChar char="•"/>
            </a:pPr>
            <a:r>
              <a:rPr lang="fr-FR" dirty="0" err="1"/>
              <a:t>Immunoassay</a:t>
            </a:r>
            <a:r>
              <a:rPr lang="fr-FR" dirty="0"/>
              <a:t>: par phases de 92 vers 2000</a:t>
            </a:r>
          </a:p>
          <a:p>
            <a:pPr marL="342900" indent="-342900" algn="l">
              <a:buFont typeface="Arial" panose="020B0604020202020204" pitchFamily="34" charset="0"/>
              <a:buChar char="•"/>
            </a:pPr>
            <a:r>
              <a:rPr lang="fr-FR" dirty="0"/>
              <a:t>Bactériologie: par phases de 95 à ce jour.</a:t>
            </a:r>
          </a:p>
          <a:p>
            <a:pPr marL="342900" indent="-342900" algn="l">
              <a:buFont typeface="Arial" panose="020B0604020202020204" pitchFamily="34" charset="0"/>
              <a:buChar char="•"/>
            </a:pPr>
            <a:r>
              <a:rPr lang="fr-FR" dirty="0"/>
              <a:t>Intégration de la chimie, des </a:t>
            </a:r>
            <a:r>
              <a:rPr lang="fr-FR" dirty="0" err="1"/>
              <a:t>immunoassays</a:t>
            </a:r>
            <a:r>
              <a:rPr lang="fr-FR" dirty="0"/>
              <a:t> et de l’hématologie: De 2000 à ce jour</a:t>
            </a:r>
          </a:p>
        </p:txBody>
      </p:sp>
    </p:spTree>
    <p:extLst>
      <p:ext uri="{BB962C8B-B14F-4D97-AF65-F5344CB8AC3E}">
        <p14:creationId xmlns:p14="http://schemas.microsoft.com/office/powerpoint/2010/main" val="255240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EACAF-9EE5-8544-A4F0-E3FB73D1A5EC}"/>
              </a:ext>
            </a:extLst>
          </p:cNvPr>
          <p:cNvSpPr>
            <a:spLocks noGrp="1"/>
          </p:cNvSpPr>
          <p:nvPr>
            <p:ph type="title"/>
          </p:nvPr>
        </p:nvSpPr>
        <p:spPr>
          <a:xfrm>
            <a:off x="6008914" y="365125"/>
            <a:ext cx="5344886" cy="1325563"/>
          </a:xfrm>
        </p:spPr>
        <p:txBody>
          <a:bodyPr>
            <a:normAutofit fontScale="90000"/>
          </a:bodyPr>
          <a:lstStyle/>
          <a:p>
            <a:r>
              <a:rPr lang="fr-FR" dirty="0">
                <a:solidFill>
                  <a:schemeClr val="bg1"/>
                </a:solidFill>
              </a:rPr>
              <a:t>JIB Novembre </a:t>
            </a:r>
            <a:r>
              <a:rPr lang="fr-FR" u="sng" dirty="0">
                <a:solidFill>
                  <a:schemeClr val="bg1"/>
                </a:solidFill>
              </a:rPr>
              <a:t>2005</a:t>
            </a:r>
            <a:r>
              <a:rPr lang="fr-FR" dirty="0">
                <a:solidFill>
                  <a:schemeClr val="bg1"/>
                </a:solidFill>
              </a:rPr>
              <a:t> (Dr Alain </a:t>
            </a:r>
            <a:r>
              <a:rPr lang="fr-FR" dirty="0" err="1">
                <a:solidFill>
                  <a:schemeClr val="bg1"/>
                </a:solidFill>
              </a:rPr>
              <a:t>Daunizeau</a:t>
            </a:r>
            <a:r>
              <a:rPr lang="fr-FR" dirty="0">
                <a:solidFill>
                  <a:schemeClr val="bg1"/>
                </a:solidFill>
              </a:rPr>
              <a:t>)</a:t>
            </a:r>
            <a:br>
              <a:rPr lang="fr-BE" dirty="0"/>
            </a:br>
            <a:endParaRPr lang="fr-FR" dirty="0">
              <a:solidFill>
                <a:schemeClr val="bg1"/>
              </a:solidFill>
            </a:endParaRPr>
          </a:p>
        </p:txBody>
      </p:sp>
      <p:sp>
        <p:nvSpPr>
          <p:cNvPr id="3" name="Espace réservé du contenu 2">
            <a:extLst>
              <a:ext uri="{FF2B5EF4-FFF2-40B4-BE49-F238E27FC236}">
                <a16:creationId xmlns:a16="http://schemas.microsoft.com/office/drawing/2014/main" id="{CA4E2F8A-5C98-C74E-B7B3-D361A452268E}"/>
              </a:ext>
            </a:extLst>
          </p:cNvPr>
          <p:cNvSpPr>
            <a:spLocks noGrp="1"/>
          </p:cNvSpPr>
          <p:nvPr>
            <p:ph idx="1"/>
          </p:nvPr>
        </p:nvSpPr>
        <p:spPr>
          <a:xfrm>
            <a:off x="838200" y="2161309"/>
            <a:ext cx="10515600" cy="4015654"/>
          </a:xfrm>
        </p:spPr>
        <p:txBody>
          <a:bodyPr>
            <a:normAutofit lnSpcReduction="10000"/>
          </a:bodyPr>
          <a:lstStyle/>
          <a:p>
            <a:r>
              <a:rPr lang="fr-BE" b="1" dirty="0"/>
              <a:t>Extrait d’une conférence intitulée: «Automatisation et gain de productivité au laboratoire» </a:t>
            </a:r>
            <a:endParaRPr lang="fr-FR" dirty="0"/>
          </a:p>
          <a:p>
            <a:r>
              <a:rPr lang="fr-FR" dirty="0"/>
              <a:t>L’article fait référence à la norme ISO 15189</a:t>
            </a:r>
          </a:p>
          <a:p>
            <a:r>
              <a:rPr lang="fr-FR" dirty="0"/>
              <a:t>L’article insiste sur:</a:t>
            </a:r>
          </a:p>
          <a:p>
            <a:pPr lvl="1"/>
            <a:r>
              <a:rPr lang="fr-FR" dirty="0"/>
              <a:t>Les progrès techniques et l’arrivée de nouveaux paramètres</a:t>
            </a:r>
          </a:p>
          <a:p>
            <a:pPr lvl="1"/>
            <a:r>
              <a:rPr lang="fr-FR" dirty="0"/>
              <a:t>L’augmentation des performances (en terme de qualité, de répétabilité et de sécurité des données)</a:t>
            </a:r>
          </a:p>
          <a:p>
            <a:pPr lvl="1"/>
            <a:r>
              <a:rPr lang="fr-FR" dirty="0"/>
              <a:t>La diminution de délai dans la réalisation des analyses</a:t>
            </a:r>
          </a:p>
          <a:p>
            <a:pPr lvl="1"/>
            <a:r>
              <a:rPr lang="fr-FR" dirty="0"/>
              <a:t>La limitation du nombre d’interventions manuelles</a:t>
            </a:r>
          </a:p>
          <a:p>
            <a:pPr lvl="1"/>
            <a:r>
              <a:rPr lang="fr-FR" dirty="0"/>
              <a:t>Le renforcement de la sécurité biologique pour le personnel</a:t>
            </a:r>
          </a:p>
          <a:p>
            <a:pPr lvl="1"/>
            <a:endParaRPr lang="fr-FR" dirty="0"/>
          </a:p>
        </p:txBody>
      </p:sp>
      <p:pic>
        <p:nvPicPr>
          <p:cNvPr id="4" name="Image 3">
            <a:extLst>
              <a:ext uri="{FF2B5EF4-FFF2-40B4-BE49-F238E27FC236}">
                <a16:creationId xmlns:a16="http://schemas.microsoft.com/office/drawing/2014/main" id="{2E19D3DD-E1F9-7F4C-8AAE-8F2345824F7E}"/>
              </a:ext>
            </a:extLst>
          </p:cNvPr>
          <p:cNvPicPr>
            <a:picLocks noChangeAspect="1"/>
          </p:cNvPicPr>
          <p:nvPr/>
        </p:nvPicPr>
        <p:blipFill>
          <a:blip r:embed="rId2">
            <a:alphaModFix amt="45000"/>
          </a:blip>
          <a:stretch>
            <a:fillRect/>
          </a:stretch>
        </p:blipFill>
        <p:spPr>
          <a:xfrm rot="20212393">
            <a:off x="7848442" y="3610048"/>
            <a:ext cx="4000500" cy="2565400"/>
          </a:xfrm>
          <a:prstGeom prst="rect">
            <a:avLst/>
          </a:prstGeom>
        </p:spPr>
      </p:pic>
    </p:spTree>
    <p:extLst>
      <p:ext uri="{BB962C8B-B14F-4D97-AF65-F5344CB8AC3E}">
        <p14:creationId xmlns:p14="http://schemas.microsoft.com/office/powerpoint/2010/main" val="136960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F2F8E-EC38-CB40-BEA5-75C42472F5EE}"/>
              </a:ext>
            </a:extLst>
          </p:cNvPr>
          <p:cNvSpPr>
            <a:spLocks noGrp="1"/>
          </p:cNvSpPr>
          <p:nvPr>
            <p:ph type="title"/>
          </p:nvPr>
        </p:nvSpPr>
        <p:spPr>
          <a:xfrm>
            <a:off x="5210298" y="0"/>
            <a:ext cx="6829301" cy="1325563"/>
          </a:xfrm>
        </p:spPr>
        <p:txBody>
          <a:bodyPr/>
          <a:lstStyle/>
          <a:p>
            <a:r>
              <a:rPr lang="fr-FR" dirty="0">
                <a:solidFill>
                  <a:schemeClr val="bg1"/>
                </a:solidFill>
              </a:rPr>
              <a:t>Graphique illustrant l’article</a:t>
            </a:r>
          </a:p>
        </p:txBody>
      </p:sp>
      <p:pic>
        <p:nvPicPr>
          <p:cNvPr id="5" name="Espace réservé du contenu 4">
            <a:extLst>
              <a:ext uri="{FF2B5EF4-FFF2-40B4-BE49-F238E27FC236}">
                <a16:creationId xmlns:a16="http://schemas.microsoft.com/office/drawing/2014/main" id="{8A7C2396-881F-234B-8657-81967DD7F77D}"/>
              </a:ext>
            </a:extLst>
          </p:cNvPr>
          <p:cNvPicPr>
            <a:picLocks noGrp="1" noChangeAspect="1"/>
          </p:cNvPicPr>
          <p:nvPr>
            <p:ph idx="1"/>
          </p:nvPr>
        </p:nvPicPr>
        <p:blipFill>
          <a:blip r:embed="rId2"/>
          <a:stretch>
            <a:fillRect/>
          </a:stretch>
        </p:blipFill>
        <p:spPr>
          <a:xfrm>
            <a:off x="2346960" y="2331659"/>
            <a:ext cx="7613053" cy="4286601"/>
          </a:xfrm>
        </p:spPr>
      </p:pic>
    </p:spTree>
    <p:extLst>
      <p:ext uri="{BB962C8B-B14F-4D97-AF65-F5344CB8AC3E}">
        <p14:creationId xmlns:p14="http://schemas.microsoft.com/office/powerpoint/2010/main" val="2913091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B13900A-8F4C-FF45-8898-713ED6B38AFB}"/>
              </a:ext>
            </a:extLst>
          </p:cNvPr>
          <p:cNvPicPr>
            <a:picLocks noChangeAspect="1"/>
          </p:cNvPicPr>
          <p:nvPr/>
        </p:nvPicPr>
        <p:blipFill>
          <a:blip r:embed="rId2"/>
          <a:stretch>
            <a:fillRect/>
          </a:stretch>
        </p:blipFill>
        <p:spPr>
          <a:xfrm>
            <a:off x="4563664" y="5351462"/>
            <a:ext cx="1683543" cy="561181"/>
          </a:xfrm>
          <a:prstGeom prst="rect">
            <a:avLst/>
          </a:prstGeom>
        </p:spPr>
      </p:pic>
      <p:pic>
        <p:nvPicPr>
          <p:cNvPr id="13" name="Image 12">
            <a:extLst>
              <a:ext uri="{FF2B5EF4-FFF2-40B4-BE49-F238E27FC236}">
                <a16:creationId xmlns:a16="http://schemas.microsoft.com/office/drawing/2014/main" id="{776E35DA-FC16-5741-B598-8A3C70919EF6}"/>
              </a:ext>
            </a:extLst>
          </p:cNvPr>
          <p:cNvPicPr>
            <a:picLocks noChangeAspect="1"/>
          </p:cNvPicPr>
          <p:nvPr/>
        </p:nvPicPr>
        <p:blipFill>
          <a:blip r:embed="rId2"/>
          <a:stretch>
            <a:fillRect/>
          </a:stretch>
        </p:blipFill>
        <p:spPr>
          <a:xfrm>
            <a:off x="4989909" y="4658121"/>
            <a:ext cx="1683543" cy="561181"/>
          </a:xfrm>
          <a:prstGeom prst="rect">
            <a:avLst/>
          </a:prstGeom>
        </p:spPr>
      </p:pic>
      <p:pic>
        <p:nvPicPr>
          <p:cNvPr id="12" name="Image 11">
            <a:extLst>
              <a:ext uri="{FF2B5EF4-FFF2-40B4-BE49-F238E27FC236}">
                <a16:creationId xmlns:a16="http://schemas.microsoft.com/office/drawing/2014/main" id="{04C4D51A-D26C-7741-A636-2E391CF19168}"/>
              </a:ext>
            </a:extLst>
          </p:cNvPr>
          <p:cNvPicPr>
            <a:picLocks noChangeAspect="1"/>
          </p:cNvPicPr>
          <p:nvPr/>
        </p:nvPicPr>
        <p:blipFill>
          <a:blip r:embed="rId2"/>
          <a:stretch>
            <a:fillRect/>
          </a:stretch>
        </p:blipFill>
        <p:spPr>
          <a:xfrm>
            <a:off x="3721893" y="4306887"/>
            <a:ext cx="1683543" cy="561181"/>
          </a:xfrm>
          <a:prstGeom prst="rect">
            <a:avLst/>
          </a:prstGeom>
        </p:spPr>
      </p:pic>
      <p:pic>
        <p:nvPicPr>
          <p:cNvPr id="11" name="Image 10">
            <a:extLst>
              <a:ext uri="{FF2B5EF4-FFF2-40B4-BE49-F238E27FC236}">
                <a16:creationId xmlns:a16="http://schemas.microsoft.com/office/drawing/2014/main" id="{0FD95BF5-69BB-E54B-ABD1-CC872AD16BE1}"/>
              </a:ext>
            </a:extLst>
          </p:cNvPr>
          <p:cNvPicPr>
            <a:picLocks noChangeAspect="1"/>
          </p:cNvPicPr>
          <p:nvPr/>
        </p:nvPicPr>
        <p:blipFill>
          <a:blip r:embed="rId2"/>
          <a:stretch>
            <a:fillRect/>
          </a:stretch>
        </p:blipFill>
        <p:spPr>
          <a:xfrm>
            <a:off x="3009900" y="3893344"/>
            <a:ext cx="1683543" cy="561181"/>
          </a:xfrm>
          <a:prstGeom prst="rect">
            <a:avLst/>
          </a:prstGeom>
        </p:spPr>
      </p:pic>
      <p:pic>
        <p:nvPicPr>
          <p:cNvPr id="9" name="Image 8">
            <a:extLst>
              <a:ext uri="{FF2B5EF4-FFF2-40B4-BE49-F238E27FC236}">
                <a16:creationId xmlns:a16="http://schemas.microsoft.com/office/drawing/2014/main" id="{AF4EBEDD-BA34-614D-BE67-1804D64063A2}"/>
              </a:ext>
            </a:extLst>
          </p:cNvPr>
          <p:cNvPicPr>
            <a:picLocks noChangeAspect="1"/>
          </p:cNvPicPr>
          <p:nvPr/>
        </p:nvPicPr>
        <p:blipFill>
          <a:blip r:embed="rId3"/>
          <a:stretch>
            <a:fillRect/>
          </a:stretch>
        </p:blipFill>
        <p:spPr>
          <a:xfrm>
            <a:off x="5831681" y="3267077"/>
            <a:ext cx="528638" cy="528638"/>
          </a:xfrm>
          <a:prstGeom prst="rect">
            <a:avLst/>
          </a:prstGeom>
        </p:spPr>
      </p:pic>
      <p:pic>
        <p:nvPicPr>
          <p:cNvPr id="8" name="Image 7">
            <a:extLst>
              <a:ext uri="{FF2B5EF4-FFF2-40B4-BE49-F238E27FC236}">
                <a16:creationId xmlns:a16="http://schemas.microsoft.com/office/drawing/2014/main" id="{31B158BE-E257-A343-BF27-EEC7624A6240}"/>
              </a:ext>
            </a:extLst>
          </p:cNvPr>
          <p:cNvPicPr>
            <a:picLocks noChangeAspect="1"/>
          </p:cNvPicPr>
          <p:nvPr/>
        </p:nvPicPr>
        <p:blipFill>
          <a:blip r:embed="rId4"/>
          <a:stretch>
            <a:fillRect/>
          </a:stretch>
        </p:blipFill>
        <p:spPr>
          <a:xfrm>
            <a:off x="3851671" y="2951163"/>
            <a:ext cx="971550" cy="485775"/>
          </a:xfrm>
          <a:prstGeom prst="rect">
            <a:avLst/>
          </a:prstGeom>
        </p:spPr>
      </p:pic>
      <p:pic>
        <p:nvPicPr>
          <p:cNvPr id="6" name="Image 5">
            <a:extLst>
              <a:ext uri="{FF2B5EF4-FFF2-40B4-BE49-F238E27FC236}">
                <a16:creationId xmlns:a16="http://schemas.microsoft.com/office/drawing/2014/main" id="{9B3815CA-1558-0349-B753-4F7821C17F58}"/>
              </a:ext>
            </a:extLst>
          </p:cNvPr>
          <p:cNvPicPr>
            <a:picLocks noChangeAspect="1"/>
          </p:cNvPicPr>
          <p:nvPr/>
        </p:nvPicPr>
        <p:blipFill>
          <a:blip r:embed="rId3"/>
          <a:stretch>
            <a:fillRect/>
          </a:stretch>
        </p:blipFill>
        <p:spPr>
          <a:xfrm>
            <a:off x="2820591" y="2597946"/>
            <a:ext cx="492918" cy="492918"/>
          </a:xfrm>
          <a:prstGeom prst="rect">
            <a:avLst/>
          </a:prstGeom>
        </p:spPr>
      </p:pic>
      <p:sp>
        <p:nvSpPr>
          <p:cNvPr id="2" name="Titre 1">
            <a:extLst>
              <a:ext uri="{FF2B5EF4-FFF2-40B4-BE49-F238E27FC236}">
                <a16:creationId xmlns:a16="http://schemas.microsoft.com/office/drawing/2014/main" id="{72FD2C2F-5812-9D46-B96B-B19B65934D5B}"/>
              </a:ext>
            </a:extLst>
          </p:cNvPr>
          <p:cNvSpPr>
            <a:spLocks noGrp="1"/>
          </p:cNvSpPr>
          <p:nvPr>
            <p:ph type="title"/>
          </p:nvPr>
        </p:nvSpPr>
        <p:spPr>
          <a:xfrm>
            <a:off x="5957888" y="18255"/>
            <a:ext cx="6043612" cy="1325563"/>
          </a:xfrm>
        </p:spPr>
        <p:txBody>
          <a:bodyPr>
            <a:normAutofit/>
          </a:bodyPr>
          <a:lstStyle/>
          <a:p>
            <a:r>
              <a:rPr lang="fr-FR" sz="4000" dirty="0">
                <a:solidFill>
                  <a:schemeClr val="bg1"/>
                </a:solidFill>
              </a:rPr>
              <a:t>C’est quoi automatiser? </a:t>
            </a:r>
            <a:br>
              <a:rPr lang="fr-FR" sz="4000" dirty="0">
                <a:solidFill>
                  <a:schemeClr val="bg1"/>
                </a:solidFill>
              </a:rPr>
            </a:br>
            <a:r>
              <a:rPr lang="fr-FR" sz="4000" dirty="0">
                <a:solidFill>
                  <a:schemeClr val="bg1"/>
                </a:solidFill>
              </a:rPr>
              <a:t>Que cherche-t-on?</a:t>
            </a:r>
          </a:p>
        </p:txBody>
      </p:sp>
      <p:sp>
        <p:nvSpPr>
          <p:cNvPr id="4" name="ZoneTexte 3">
            <a:extLst>
              <a:ext uri="{FF2B5EF4-FFF2-40B4-BE49-F238E27FC236}">
                <a16:creationId xmlns:a16="http://schemas.microsoft.com/office/drawing/2014/main" id="{BF1EC1B1-D063-5148-BD81-7DC98576F157}"/>
              </a:ext>
            </a:extLst>
          </p:cNvPr>
          <p:cNvSpPr txBox="1"/>
          <p:nvPr/>
        </p:nvSpPr>
        <p:spPr>
          <a:xfrm>
            <a:off x="7472362" y="1734205"/>
            <a:ext cx="4529138" cy="523220"/>
          </a:xfrm>
          <a:prstGeom prst="rect">
            <a:avLst/>
          </a:prstGeom>
          <a:noFill/>
        </p:spPr>
        <p:txBody>
          <a:bodyPr wrap="square" rtlCol="0">
            <a:spAutoFit/>
          </a:bodyPr>
          <a:lstStyle/>
          <a:p>
            <a:r>
              <a:rPr lang="fr-FR" sz="2800" dirty="0">
                <a:solidFill>
                  <a:srgbClr val="FF0000"/>
                </a:solidFill>
              </a:rPr>
              <a:t>Est-ce applicable au sperme?</a:t>
            </a:r>
          </a:p>
        </p:txBody>
      </p:sp>
      <p:pic>
        <p:nvPicPr>
          <p:cNvPr id="15" name="Image 14">
            <a:extLst>
              <a:ext uri="{FF2B5EF4-FFF2-40B4-BE49-F238E27FC236}">
                <a16:creationId xmlns:a16="http://schemas.microsoft.com/office/drawing/2014/main" id="{E8064436-5CC0-9341-996B-E8751094B102}"/>
              </a:ext>
            </a:extLst>
          </p:cNvPr>
          <p:cNvPicPr>
            <a:picLocks noChangeAspect="1"/>
          </p:cNvPicPr>
          <p:nvPr/>
        </p:nvPicPr>
        <p:blipFill>
          <a:blip r:embed="rId2"/>
          <a:stretch>
            <a:fillRect/>
          </a:stretch>
        </p:blipFill>
        <p:spPr>
          <a:xfrm>
            <a:off x="7296151" y="5665708"/>
            <a:ext cx="1683543" cy="561181"/>
          </a:xfrm>
          <a:prstGeom prst="rect">
            <a:avLst/>
          </a:prstGeom>
        </p:spPr>
      </p:pic>
      <p:sp>
        <p:nvSpPr>
          <p:cNvPr id="3" name="Espace réservé du contenu 2">
            <a:extLst>
              <a:ext uri="{FF2B5EF4-FFF2-40B4-BE49-F238E27FC236}">
                <a16:creationId xmlns:a16="http://schemas.microsoft.com/office/drawing/2014/main" id="{FBE824F5-F5FD-394E-97BF-92DAA0CA24A4}"/>
              </a:ext>
            </a:extLst>
          </p:cNvPr>
          <p:cNvSpPr>
            <a:spLocks noGrp="1"/>
          </p:cNvSpPr>
          <p:nvPr>
            <p:ph idx="1"/>
          </p:nvPr>
        </p:nvSpPr>
        <p:spPr>
          <a:xfrm>
            <a:off x="838200" y="2257424"/>
            <a:ext cx="10515600" cy="4250055"/>
          </a:xfrm>
        </p:spPr>
        <p:txBody>
          <a:bodyPr>
            <a:normAutofit lnSpcReduction="10000"/>
          </a:bodyPr>
          <a:lstStyle/>
          <a:p>
            <a:r>
              <a:rPr lang="fr-FR" dirty="0"/>
              <a:t>Quel est le but réel de l’automatisation?</a:t>
            </a:r>
          </a:p>
          <a:p>
            <a:pPr lvl="1"/>
            <a:r>
              <a:rPr lang="fr-FR" dirty="0"/>
              <a:t>Rapidité?</a:t>
            </a:r>
          </a:p>
          <a:p>
            <a:pPr lvl="1"/>
            <a:r>
              <a:rPr lang="fr-FR" dirty="0"/>
              <a:t>Facilité de travail?</a:t>
            </a:r>
          </a:p>
          <a:p>
            <a:pPr lvl="1"/>
            <a:r>
              <a:rPr lang="fr-FR" dirty="0"/>
              <a:t>Capacité en terme d’échantillons?</a:t>
            </a:r>
          </a:p>
          <a:p>
            <a:pPr lvl="1"/>
            <a:r>
              <a:rPr lang="fr-FR" dirty="0" err="1"/>
              <a:t>Random</a:t>
            </a:r>
            <a:r>
              <a:rPr lang="fr-FR" dirty="0"/>
              <a:t> </a:t>
            </a:r>
            <a:r>
              <a:rPr lang="fr-FR" dirty="0" err="1"/>
              <a:t>access</a:t>
            </a:r>
            <a:r>
              <a:rPr lang="fr-FR" dirty="0"/>
              <a:t>?</a:t>
            </a:r>
          </a:p>
          <a:p>
            <a:pPr lvl="1"/>
            <a:r>
              <a:rPr lang="fr-FR" dirty="0"/>
              <a:t>Traçabilité?</a:t>
            </a:r>
          </a:p>
          <a:p>
            <a:pPr lvl="1"/>
            <a:r>
              <a:rPr lang="fr-FR" dirty="0"/>
              <a:t>Reproductibilité?</a:t>
            </a:r>
          </a:p>
          <a:p>
            <a:pPr lvl="1"/>
            <a:r>
              <a:rPr lang="fr-FR" dirty="0"/>
              <a:t>Dépendance à l’utilisateur?</a:t>
            </a:r>
          </a:p>
          <a:p>
            <a:pPr lvl="1"/>
            <a:r>
              <a:rPr lang="fr-FR" dirty="0"/>
              <a:t>Interactions entre les tests à effectuer?</a:t>
            </a:r>
          </a:p>
          <a:p>
            <a:pPr lvl="1"/>
            <a:r>
              <a:rPr lang="fr-FR" dirty="0"/>
              <a:t>Transfert des données? </a:t>
            </a:r>
          </a:p>
          <a:p>
            <a:pPr lvl="1"/>
            <a:r>
              <a:rPr lang="fr-FR" dirty="0"/>
              <a:t>Etablir un </a:t>
            </a:r>
            <a:r>
              <a:rPr lang="fr-FR" dirty="0" err="1"/>
              <a:t>sytème</a:t>
            </a:r>
            <a:r>
              <a:rPr lang="fr-FR" dirty="0"/>
              <a:t> de management de qualité?</a:t>
            </a:r>
          </a:p>
          <a:p>
            <a:pPr lvl="1"/>
            <a:endParaRPr lang="fr-FR" dirty="0"/>
          </a:p>
          <a:p>
            <a:pPr lvl="1"/>
            <a:endParaRPr lang="fr-FR" dirty="0"/>
          </a:p>
          <a:p>
            <a:pPr lvl="1"/>
            <a:endParaRPr lang="fr-FR" dirty="0"/>
          </a:p>
        </p:txBody>
      </p:sp>
    </p:spTree>
    <p:extLst>
      <p:ext uri="{BB962C8B-B14F-4D97-AF65-F5344CB8AC3E}">
        <p14:creationId xmlns:p14="http://schemas.microsoft.com/office/powerpoint/2010/main" val="22870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1+#ppt_w/2"/>
                                          </p:val>
                                        </p:tav>
                                        <p:tav tm="100000">
                                          <p:val>
                                            <p:strVal val="#ppt_x"/>
                                          </p:val>
                                        </p:tav>
                                      </p:tavLst>
                                    </p:anim>
                                    <p:anim calcmode="lin" valueType="num">
                                      <p:cBhvr additive="base">
                                        <p:cTn id="4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1+#ppt_w/2"/>
                                          </p:val>
                                        </p:tav>
                                        <p:tav tm="100000">
                                          <p:val>
                                            <p:strVal val="#ppt_x"/>
                                          </p:val>
                                        </p:tav>
                                      </p:tavLst>
                                    </p:anim>
                                    <p:anim calcmode="lin" valueType="num">
                                      <p:cBhvr additive="base">
                                        <p:cTn id="4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p:tgtEl>
                                          <p:spTgt spid="15"/>
                                        </p:tgtEl>
                                        <p:attrNameLst>
                                          <p:attrName>ppt_y</p:attrName>
                                        </p:attrNameLst>
                                      </p:cBhvr>
                                      <p:tavLst>
                                        <p:tav tm="0">
                                          <p:val>
                                            <p:strVal val="#ppt_y+#ppt_h*1.125000"/>
                                          </p:val>
                                        </p:tav>
                                        <p:tav tm="100000">
                                          <p:val>
                                            <p:strVal val="#ppt_y"/>
                                          </p:val>
                                        </p:tav>
                                      </p:tavLst>
                                    </p:anim>
                                    <p:animEffect transition="in" filter="wipe(up)">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3ABD7-DD3B-8947-9083-B71D4A7C4C54}"/>
              </a:ext>
            </a:extLst>
          </p:cNvPr>
          <p:cNvSpPr>
            <a:spLocks noGrp="1"/>
          </p:cNvSpPr>
          <p:nvPr>
            <p:ph type="title"/>
          </p:nvPr>
        </p:nvSpPr>
        <p:spPr>
          <a:xfrm>
            <a:off x="5715000" y="0"/>
            <a:ext cx="6294120" cy="1325563"/>
          </a:xfrm>
        </p:spPr>
        <p:txBody>
          <a:bodyPr/>
          <a:lstStyle/>
          <a:p>
            <a:r>
              <a:rPr lang="fr-FR" dirty="0">
                <a:solidFill>
                  <a:schemeClr val="bg1"/>
                </a:solidFill>
              </a:rPr>
              <a:t>Situation des principaux laboratoires</a:t>
            </a:r>
          </a:p>
        </p:txBody>
      </p:sp>
      <p:pic>
        <p:nvPicPr>
          <p:cNvPr id="5" name="Image 4">
            <a:extLst>
              <a:ext uri="{FF2B5EF4-FFF2-40B4-BE49-F238E27FC236}">
                <a16:creationId xmlns:a16="http://schemas.microsoft.com/office/drawing/2014/main" id="{33147106-E58A-7446-ADB9-03118BCC19BD}"/>
              </a:ext>
            </a:extLst>
          </p:cNvPr>
          <p:cNvPicPr>
            <a:picLocks noChangeAspect="1"/>
          </p:cNvPicPr>
          <p:nvPr/>
        </p:nvPicPr>
        <p:blipFill>
          <a:blip r:embed="rId2"/>
          <a:stretch>
            <a:fillRect/>
          </a:stretch>
        </p:blipFill>
        <p:spPr>
          <a:xfrm>
            <a:off x="6568440" y="3429000"/>
            <a:ext cx="381000" cy="381000"/>
          </a:xfrm>
          <a:prstGeom prst="rect">
            <a:avLst/>
          </a:prstGeom>
        </p:spPr>
      </p:pic>
      <p:sp>
        <p:nvSpPr>
          <p:cNvPr id="3" name="Espace réservé du contenu 2">
            <a:extLst>
              <a:ext uri="{FF2B5EF4-FFF2-40B4-BE49-F238E27FC236}">
                <a16:creationId xmlns:a16="http://schemas.microsoft.com/office/drawing/2014/main" id="{75625790-2736-C846-9642-BE9075EC3E9C}"/>
              </a:ext>
            </a:extLst>
          </p:cNvPr>
          <p:cNvSpPr>
            <a:spLocks noGrp="1"/>
          </p:cNvSpPr>
          <p:nvPr>
            <p:ph idx="1"/>
          </p:nvPr>
        </p:nvSpPr>
        <p:spPr>
          <a:xfrm>
            <a:off x="838200" y="2240279"/>
            <a:ext cx="10515600" cy="3967163"/>
          </a:xfrm>
        </p:spPr>
        <p:txBody>
          <a:bodyPr>
            <a:normAutofit fontScale="92500" lnSpcReduction="20000"/>
          </a:bodyPr>
          <a:lstStyle/>
          <a:p>
            <a:r>
              <a:rPr lang="fr-FR" dirty="0"/>
              <a:t>Difficulté d’homogénéiser les résultats et de contrôler l’évolution de cette tentative d’harmonisation dans le temps. L’expérience est pourtant parlante…</a:t>
            </a:r>
          </a:p>
          <a:p>
            <a:r>
              <a:rPr lang="fr-FR" dirty="0"/>
              <a:t>Tout le monde sait que les résultats des QC inter-laboratoires sont alarmants mais personne n’a de soucis…        « Chez nous, nous sommes toujours dans les clous… »</a:t>
            </a:r>
          </a:p>
          <a:p>
            <a:r>
              <a:rPr lang="fr-FR" dirty="0"/>
              <a:t>Beaucoup de délais sont nécessaires à l’obtention d’un rendez-vous pour une spermiologie dans nombre de centres car les plages horaires offertes sont restreintes.</a:t>
            </a:r>
          </a:p>
          <a:p>
            <a:r>
              <a:rPr lang="fr-FR" dirty="0"/>
              <a:t>Tout le monde prend la normes WHO (5 en général, parfois 4, parfois un mix) en référence mais en prenant des raccourcis ou des aménagements considérés sans conséquences… hélas en réalité…</a:t>
            </a:r>
          </a:p>
          <a:p>
            <a:endParaRPr lang="fr-FR" dirty="0"/>
          </a:p>
          <a:p>
            <a:endParaRPr lang="fr-FR" dirty="0"/>
          </a:p>
        </p:txBody>
      </p:sp>
    </p:spTree>
    <p:extLst>
      <p:ext uri="{BB962C8B-B14F-4D97-AF65-F5344CB8AC3E}">
        <p14:creationId xmlns:p14="http://schemas.microsoft.com/office/powerpoint/2010/main" val="417366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3BD0243-2270-5840-86B1-1B3CE45C5B8C}"/>
              </a:ext>
            </a:extLst>
          </p:cNvPr>
          <p:cNvPicPr>
            <a:picLocks noChangeAspect="1"/>
          </p:cNvPicPr>
          <p:nvPr/>
        </p:nvPicPr>
        <p:blipFill>
          <a:blip r:embed="rId2">
            <a:alphaModFix amt="48000"/>
          </a:blip>
          <a:stretch>
            <a:fillRect/>
          </a:stretch>
        </p:blipFill>
        <p:spPr>
          <a:xfrm rot="1070787">
            <a:off x="4078867" y="2173111"/>
            <a:ext cx="3822858" cy="3262173"/>
          </a:xfrm>
          <a:prstGeom prst="rect">
            <a:avLst/>
          </a:prstGeom>
        </p:spPr>
      </p:pic>
      <p:sp>
        <p:nvSpPr>
          <p:cNvPr id="2" name="Titre 1">
            <a:extLst>
              <a:ext uri="{FF2B5EF4-FFF2-40B4-BE49-F238E27FC236}">
                <a16:creationId xmlns:a16="http://schemas.microsoft.com/office/drawing/2014/main" id="{36485C0E-6A5B-8643-A65D-E66369FD8044}"/>
              </a:ext>
            </a:extLst>
          </p:cNvPr>
          <p:cNvSpPr>
            <a:spLocks noGrp="1"/>
          </p:cNvSpPr>
          <p:nvPr>
            <p:ph type="title"/>
          </p:nvPr>
        </p:nvSpPr>
        <p:spPr>
          <a:xfrm>
            <a:off x="5897880" y="18256"/>
            <a:ext cx="5684520" cy="1325563"/>
          </a:xfrm>
        </p:spPr>
        <p:txBody>
          <a:bodyPr/>
          <a:lstStyle/>
          <a:p>
            <a:r>
              <a:rPr lang="fr-FR" dirty="0">
                <a:solidFill>
                  <a:schemeClr val="bg1"/>
                </a:solidFill>
              </a:rPr>
              <a:t>L’analyse du sperme, c’est important?</a:t>
            </a:r>
          </a:p>
        </p:txBody>
      </p:sp>
      <p:sp>
        <p:nvSpPr>
          <p:cNvPr id="3" name="Espace réservé du contenu 2">
            <a:extLst>
              <a:ext uri="{FF2B5EF4-FFF2-40B4-BE49-F238E27FC236}">
                <a16:creationId xmlns:a16="http://schemas.microsoft.com/office/drawing/2014/main" id="{91447628-8A87-A64B-89A0-AF7D1159014B}"/>
              </a:ext>
            </a:extLst>
          </p:cNvPr>
          <p:cNvSpPr>
            <a:spLocks noGrp="1"/>
          </p:cNvSpPr>
          <p:nvPr>
            <p:ph idx="1"/>
          </p:nvPr>
        </p:nvSpPr>
        <p:spPr>
          <a:xfrm>
            <a:off x="838200" y="2804160"/>
            <a:ext cx="10515600" cy="3372802"/>
          </a:xfrm>
        </p:spPr>
        <p:txBody>
          <a:bodyPr/>
          <a:lstStyle/>
          <a:p>
            <a:r>
              <a:rPr lang="fr-FR" dirty="0"/>
              <a:t>Les chiffres de l’OMS montrent que 43% des couples présentant un soucis de fécondité ont une composante masculine, les estimations récentes montent à 48%.</a:t>
            </a:r>
          </a:p>
          <a:p>
            <a:r>
              <a:rPr lang="fr-FR" dirty="0"/>
              <a:t>Dans l’arbre décisionnel des orientations thérapeutiques (ou du trajet suivi par le couple dans la FIV, l’analyse du sperme joue un rôle essentiel)</a:t>
            </a:r>
          </a:p>
          <a:p>
            <a:endParaRPr lang="fr-FR" dirty="0"/>
          </a:p>
          <a:p>
            <a:endParaRPr lang="fr-FR" dirty="0"/>
          </a:p>
        </p:txBody>
      </p:sp>
    </p:spTree>
    <p:extLst>
      <p:ext uri="{BB962C8B-B14F-4D97-AF65-F5344CB8AC3E}">
        <p14:creationId xmlns:p14="http://schemas.microsoft.com/office/powerpoint/2010/main" val="262282714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8167</TotalTime>
  <Words>1172</Words>
  <Application>Microsoft Macintosh PowerPoint</Application>
  <PresentationFormat>Grand écran</PresentationFormat>
  <Paragraphs>187</Paragraphs>
  <Slides>22</Slides>
  <Notes>2</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22</vt:i4>
      </vt:variant>
    </vt:vector>
  </HeadingPairs>
  <TitlesOfParts>
    <vt:vector size="26" baseType="lpstr">
      <vt:lpstr>Arial</vt:lpstr>
      <vt:lpstr>Calibri</vt:lpstr>
      <vt:lpstr>Calibri Light</vt:lpstr>
      <vt:lpstr>Thème Office</vt:lpstr>
      <vt:lpstr>L’automatisation du spermogramme est-elle envisageable et à quel prix?</vt:lpstr>
      <vt:lpstr>Automatiser le spermogramme, ce n’est pas ça!!!</vt:lpstr>
      <vt:lpstr>Plan de réflexion</vt:lpstr>
      <vt:lpstr>L’automatisation, ça date de quand?</vt:lpstr>
      <vt:lpstr>JIB Novembre 2005 (Dr Alain Daunizeau) </vt:lpstr>
      <vt:lpstr>Graphique illustrant l’article</vt:lpstr>
      <vt:lpstr>C’est quoi automatiser?  Que cherche-t-on?</vt:lpstr>
      <vt:lpstr>Situation des principaux laboratoires</vt:lpstr>
      <vt:lpstr>L’analyse du sperme, c’est important?</vt:lpstr>
      <vt:lpstr>Problématique propre au sperme</vt:lpstr>
      <vt:lpstr>Paramètres standards en spermiologie</vt:lpstr>
      <vt:lpstr>Paramètres principaux et difficulté</vt:lpstr>
      <vt:lpstr>Illustration des difficultés d’analyse du sperme</vt:lpstr>
      <vt:lpstr>Quelques cas concrets</vt:lpstr>
      <vt:lpstr>Evolution du WHO 4 au WHO 5 – Mobilité relative</vt:lpstr>
      <vt:lpstr>Relativisions nos certitudes</vt:lpstr>
      <vt:lpstr>Préparation d’une lame-Lamelle</vt:lpstr>
      <vt:lpstr>Normes ISO / Accreditation</vt:lpstr>
      <vt:lpstr>QC Interne / externe</vt:lpstr>
      <vt:lpstr>Freins à l’automatisation</vt:lpstr>
      <vt:lpstr>Et l’analyse du sperme en dehors du laboratoire? </vt:lpstr>
      <vt:lpstr>Merci à tous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L’automatisation du spermogramme</dc:title>
  <dc:creator>Utilisateur Microsoft Office</dc:creator>
  <cp:lastModifiedBy>Utilisateur Microsoft Office</cp:lastModifiedBy>
  <cp:revision>41</cp:revision>
  <cp:lastPrinted>2019-03-20T08:56:31Z</cp:lastPrinted>
  <dcterms:created xsi:type="dcterms:W3CDTF">2019-02-21T12:44:23Z</dcterms:created>
  <dcterms:modified xsi:type="dcterms:W3CDTF">2019-03-21T06:39:52Z</dcterms:modified>
</cp:coreProperties>
</file>